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matic SC"/>
      <p:regular r:id="rId21"/>
      <p:bold r:id="rId22"/>
    </p:embeddedFont>
    <p:embeddedFont>
      <p:font typeface="Oswald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8588D1-79F5-4B43-85A3-8776CFC3D52C}">
  <a:tblStyle styleId="{BF8588D1-79F5-4B43-85A3-8776CFC3D5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dc6d1cee1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9dc6d1cee1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dc6d1cee1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9dc6d1cee1_3_1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9dc6d1cee1_7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9dc6d1cee1_7_10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9dc6d1cee1_3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9dc6d1cee1_3_5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9dc6d1cee1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9dc6d1cee1_3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9dc6d1cee1_7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9dc6d1cee1_7_9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9dc6d1cee1_7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9dc6d1cee1_7_7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9dc6d1cee1_7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39dc6d1cee1_7_7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9dc6d1cee1_7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9dc6d1cee1_7_1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gif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0000"/>
            </a:gs>
            <a:gs pos="50000">
              <a:srgbClr val="000019"/>
            </a:gs>
            <a:gs pos="100000">
              <a:srgbClr val="000019"/>
            </a:gs>
          </a:gsLst>
          <a:lin ang="27000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36811" cy="5143500"/>
          </a:xfrm>
          <a:custGeom>
            <a:rect b="b" l="l" r="r" t="t"/>
            <a:pathLst>
              <a:path extrusionOk="0" h="10287000" w="18458204">
                <a:moveTo>
                  <a:pt x="0" y="0"/>
                </a:moveTo>
                <a:lnTo>
                  <a:pt x="18458204" y="0"/>
                </a:lnTo>
                <a:lnTo>
                  <a:pt x="184582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000"/>
            </a:blip>
            <a:stretch>
              <a:fillRect b="-11299" l="0" r="0" t="-7569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1726950" y="836350"/>
            <a:ext cx="569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rgbClr val="FFE599"/>
                </a:solidFill>
                <a:latin typeface="Oswald"/>
                <a:ea typeface="Oswald"/>
                <a:cs typeface="Oswald"/>
                <a:sym typeface="Oswald"/>
              </a:rPr>
              <a:t>BANK MARKETING RESPONSE PREDICTION</a:t>
            </a:r>
            <a:r>
              <a:rPr i="0" lang="en" sz="2900" u="sng" cap="none" strike="noStrike">
                <a:solidFill>
                  <a:srgbClr val="FFE599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900" u="sng">
              <a:solidFill>
                <a:srgbClr val="FFE5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-31475" y="3489274"/>
            <a:ext cx="8827219" cy="1654236"/>
          </a:xfrm>
          <a:custGeom>
            <a:rect b="b" l="l" r="r" t="t"/>
            <a:pathLst>
              <a:path extrusionOk="0" h="4382081" w="19400481">
                <a:moveTo>
                  <a:pt x="0" y="0"/>
                </a:moveTo>
                <a:lnTo>
                  <a:pt x="19400481" y="0"/>
                </a:lnTo>
                <a:lnTo>
                  <a:pt x="19400481" y="4382081"/>
                </a:lnTo>
                <a:lnTo>
                  <a:pt x="0" y="4382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5" y="4584250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2126850" y="1562325"/>
            <a:ext cx="48831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FA8DC"/>
              </a:buClr>
              <a:buSzPts val="2200"/>
              <a:buFont typeface="Amatic SC"/>
              <a:buChar char="●"/>
            </a:pPr>
            <a:r>
              <a:rPr b="1" lang="en" sz="2200" u="sng">
                <a:solidFill>
                  <a:srgbClr val="6FA8DC"/>
                </a:solidFill>
                <a:latin typeface="Amatic SC"/>
                <a:ea typeface="Amatic SC"/>
                <a:cs typeface="Amatic SC"/>
                <a:sym typeface="Amatic SC"/>
              </a:rPr>
              <a:t>Goal</a:t>
            </a:r>
            <a:r>
              <a:rPr b="1" lang="en" sz="2200">
                <a:solidFill>
                  <a:srgbClr val="6FA8DC"/>
                </a:solidFill>
                <a:latin typeface="Amatic SC"/>
                <a:ea typeface="Amatic SC"/>
                <a:cs typeface="Amatic SC"/>
                <a:sym typeface="Amatic SC"/>
              </a:rPr>
              <a:t>: Predict if a client subscribes to a term deposit</a:t>
            </a:r>
            <a:endParaRPr b="1" sz="2200">
              <a:solidFill>
                <a:srgbClr val="6FA8DC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200"/>
              <a:buChar char="●"/>
            </a:pPr>
            <a:r>
              <a:rPr b="1" lang="en" sz="2200" u="sng">
                <a:solidFill>
                  <a:srgbClr val="6FA8DC"/>
                </a:solidFill>
                <a:latin typeface="Amatic SC"/>
                <a:ea typeface="Amatic SC"/>
                <a:cs typeface="Amatic SC"/>
                <a:sym typeface="Amatic SC"/>
              </a:rPr>
              <a:t>Stack</a:t>
            </a:r>
            <a:r>
              <a:rPr b="1" lang="en" sz="2200">
                <a:solidFill>
                  <a:srgbClr val="6FA8DC"/>
                </a:solidFill>
                <a:latin typeface="Amatic SC"/>
                <a:ea typeface="Amatic SC"/>
                <a:cs typeface="Amatic SC"/>
                <a:sym typeface="Amatic SC"/>
              </a:rPr>
              <a:t>: Python | Scikit-learn | Matplotlib </a:t>
            </a:r>
            <a:br>
              <a:rPr b="1" lang="en" sz="2200">
                <a:solidFill>
                  <a:srgbClr val="6FA8DC"/>
                </a:solidFill>
              </a:rPr>
            </a:br>
            <a:endParaRPr b="1" sz="2200">
              <a:solidFill>
                <a:srgbClr val="6FA8DC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1757400" y="4733600"/>
            <a:ext cx="636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FFF2CC"/>
                </a:solidFill>
              </a:rPr>
              <a:t>MD ALAUDDIN ANSARI</a:t>
            </a:r>
            <a:r>
              <a:rPr lang="en" sz="1100">
                <a:solidFill>
                  <a:srgbClr val="FFF2CC"/>
                </a:solidFill>
              </a:rPr>
              <a:t> | 22F1001182 | MACHINE LEARNING PROJECT | IIT MADRAS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descr="a blue and yellow python logo with a white dot in the middle (Provided by Tenor)" id="135" name="Google Shape;1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9437" y="2529050"/>
            <a:ext cx="901326" cy="901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reated with Matplotlib-logo.svg - Wikimedia Commons" id="136" name="Google Shape;13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2050" y="2636288"/>
            <a:ext cx="905324" cy="90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 title="scikit-learn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66866" y="2474727"/>
            <a:ext cx="1049696" cy="1049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741306" y="1157100"/>
            <a:ext cx="76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942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" name="Google Shape;139;p25"/>
          <p:cNvGrpSpPr/>
          <p:nvPr/>
        </p:nvGrpSpPr>
        <p:grpSpPr>
          <a:xfrm>
            <a:off x="7326007" y="0"/>
            <a:ext cx="988697" cy="600225"/>
            <a:chOff x="1083025" y="2306625"/>
            <a:chExt cx="1954720" cy="600225"/>
          </a:xfrm>
        </p:grpSpPr>
        <p:sp>
          <p:nvSpPr>
            <p:cNvPr id="140" name="Google Shape;140;p25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25"/>
          <p:cNvGrpSpPr/>
          <p:nvPr/>
        </p:nvGrpSpPr>
        <p:grpSpPr>
          <a:xfrm>
            <a:off x="829307" y="0"/>
            <a:ext cx="928092" cy="600225"/>
            <a:chOff x="1083025" y="2306625"/>
            <a:chExt cx="1834900" cy="600225"/>
          </a:xfrm>
        </p:grpSpPr>
        <p:sp>
          <p:nvSpPr>
            <p:cNvPr id="144" name="Google Shape;144;p25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Overview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5"/>
          <p:cNvGrpSpPr/>
          <p:nvPr/>
        </p:nvGrpSpPr>
        <p:grpSpPr>
          <a:xfrm>
            <a:off x="6397907" y="0"/>
            <a:ext cx="988697" cy="600225"/>
            <a:chOff x="1083025" y="2306625"/>
            <a:chExt cx="1954720" cy="600225"/>
          </a:xfrm>
        </p:grpSpPr>
        <p:sp>
          <p:nvSpPr>
            <p:cNvPr id="148" name="Google Shape;148;p25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Workflow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5"/>
          <p:cNvGrpSpPr/>
          <p:nvPr/>
        </p:nvGrpSpPr>
        <p:grpSpPr>
          <a:xfrm>
            <a:off x="5469807" y="0"/>
            <a:ext cx="988697" cy="600225"/>
            <a:chOff x="1083025" y="2306625"/>
            <a:chExt cx="1954720" cy="600225"/>
          </a:xfrm>
        </p:grpSpPr>
        <p:sp>
          <p:nvSpPr>
            <p:cNvPr id="152" name="Google Shape;152;p25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Insight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25"/>
          <p:cNvGrpSpPr/>
          <p:nvPr/>
        </p:nvGrpSpPr>
        <p:grpSpPr>
          <a:xfrm>
            <a:off x="4541707" y="0"/>
            <a:ext cx="988697" cy="600225"/>
            <a:chOff x="1083025" y="2306625"/>
            <a:chExt cx="1954720" cy="600225"/>
          </a:xfrm>
        </p:grpSpPr>
        <p:sp>
          <p:nvSpPr>
            <p:cNvPr id="156" name="Google Shape;156;p25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Result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25"/>
          <p:cNvGrpSpPr/>
          <p:nvPr/>
        </p:nvGrpSpPr>
        <p:grpSpPr>
          <a:xfrm>
            <a:off x="3613607" y="0"/>
            <a:ext cx="988697" cy="600225"/>
            <a:chOff x="1083025" y="2306625"/>
            <a:chExt cx="1954720" cy="600225"/>
          </a:xfrm>
        </p:grpSpPr>
        <p:sp>
          <p:nvSpPr>
            <p:cNvPr id="160" name="Google Shape;160;p25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5"/>
          <p:cNvGrpSpPr/>
          <p:nvPr/>
        </p:nvGrpSpPr>
        <p:grpSpPr>
          <a:xfrm>
            <a:off x="2685507" y="0"/>
            <a:ext cx="988697" cy="600225"/>
            <a:chOff x="1083025" y="2306625"/>
            <a:chExt cx="1954720" cy="600225"/>
          </a:xfrm>
        </p:grpSpPr>
        <p:sp>
          <p:nvSpPr>
            <p:cNvPr id="164" name="Google Shape;164;p25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5"/>
          <p:cNvGrpSpPr/>
          <p:nvPr/>
        </p:nvGrpSpPr>
        <p:grpSpPr>
          <a:xfrm>
            <a:off x="1757407" y="0"/>
            <a:ext cx="988697" cy="600225"/>
            <a:chOff x="1083025" y="2306625"/>
            <a:chExt cx="1954720" cy="600225"/>
          </a:xfrm>
        </p:grpSpPr>
        <p:sp>
          <p:nvSpPr>
            <p:cNvPr id="168" name="Google Shape;168;p25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0000"/>
            </a:gs>
            <a:gs pos="50000">
              <a:srgbClr val="000019"/>
            </a:gs>
            <a:gs pos="100000">
              <a:srgbClr val="000019"/>
            </a:gs>
          </a:gsLst>
          <a:path path="circle">
            <a:fillToRect b="100%" l="0%" r="100%" t="0%"/>
          </a:path>
          <a:tileRect b="0%" l="-100%" r="0%" t="-100%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514350" y="800783"/>
            <a:ext cx="3688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6" name="Google Shape;176;p26"/>
          <p:cNvSpPr txBox="1"/>
          <p:nvPr/>
        </p:nvSpPr>
        <p:spPr>
          <a:xfrm>
            <a:off x="2160184" y="2905566"/>
            <a:ext cx="2292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7" name="Google Shape;177;p26"/>
          <p:cNvSpPr txBox="1"/>
          <p:nvPr/>
        </p:nvSpPr>
        <p:spPr>
          <a:xfrm>
            <a:off x="2160184" y="3390951"/>
            <a:ext cx="1916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8" name="Google Shape;178;p26"/>
          <p:cNvSpPr txBox="1"/>
          <p:nvPr/>
        </p:nvSpPr>
        <p:spPr>
          <a:xfrm>
            <a:off x="1946238" y="2207122"/>
            <a:ext cx="5251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AD1DC"/>
              </a:buClr>
              <a:buSzPts val="1100"/>
              <a:buChar char="●"/>
            </a:pPr>
            <a:r>
              <a:rPr b="1" lang="en" sz="1100" u="sng">
                <a:solidFill>
                  <a:srgbClr val="EAD1DC"/>
                </a:solidFill>
              </a:rPr>
              <a:t>Task</a:t>
            </a:r>
            <a:r>
              <a:rPr b="1" lang="en" sz="1100">
                <a:solidFill>
                  <a:srgbClr val="EAD1DC"/>
                </a:solidFill>
              </a:rPr>
              <a:t>:</a:t>
            </a:r>
            <a:r>
              <a:rPr lang="en" sz="1100">
                <a:solidFill>
                  <a:srgbClr val="EAD1DC"/>
                </a:solidFill>
              </a:rPr>
              <a:t> Binary classification (</a:t>
            </a:r>
            <a:r>
              <a:rPr lang="en" sz="1100">
                <a:solidFill>
                  <a:srgbClr val="EAD1DC"/>
                </a:solidFill>
                <a:latin typeface="Roboto Mono"/>
                <a:ea typeface="Roboto Mono"/>
                <a:cs typeface="Roboto Mono"/>
                <a:sym typeface="Roboto Mono"/>
              </a:rPr>
              <a:t>yes/no</a:t>
            </a:r>
            <a:r>
              <a:rPr lang="en" sz="1100">
                <a:solidFill>
                  <a:srgbClr val="EAD1DC"/>
                </a:solidFill>
              </a:rPr>
              <a:t>).</a:t>
            </a:r>
            <a:br>
              <a:rPr lang="en" sz="1100">
                <a:solidFill>
                  <a:srgbClr val="FFAD00"/>
                </a:solidFill>
              </a:rPr>
            </a:br>
            <a:endParaRPr sz="1100">
              <a:solidFill>
                <a:srgbClr val="FFAD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D1DC"/>
              </a:buClr>
              <a:buSzPts val="1100"/>
              <a:buChar char="●"/>
            </a:pPr>
            <a:r>
              <a:rPr b="1" lang="en" sz="1100" u="sng">
                <a:solidFill>
                  <a:srgbClr val="CFE2F3"/>
                </a:solidFill>
              </a:rPr>
              <a:t>Challenge</a:t>
            </a:r>
            <a:r>
              <a:rPr b="1" lang="en" sz="1100">
                <a:solidFill>
                  <a:srgbClr val="CFE2F3"/>
                </a:solidFill>
              </a:rPr>
              <a:t>:</a:t>
            </a:r>
            <a:r>
              <a:rPr lang="en" sz="1100">
                <a:solidFill>
                  <a:srgbClr val="CFE2F3"/>
                </a:solidFill>
              </a:rPr>
              <a:t> Imbalanced data &amp; correlated predictors.</a:t>
            </a:r>
            <a:br>
              <a:rPr lang="en" sz="1100">
                <a:solidFill>
                  <a:srgbClr val="FFAD00"/>
                </a:solidFill>
              </a:rPr>
            </a:br>
            <a:endParaRPr sz="1100">
              <a:solidFill>
                <a:srgbClr val="FFAD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100"/>
              <a:buChar char="●"/>
            </a:pPr>
            <a:r>
              <a:rPr b="1" lang="en" sz="1100" u="sng">
                <a:solidFill>
                  <a:srgbClr val="D0E0E3"/>
                </a:solidFill>
              </a:rPr>
              <a:t>Impact</a:t>
            </a:r>
            <a:r>
              <a:rPr b="1" lang="en" sz="1100">
                <a:solidFill>
                  <a:srgbClr val="D0E0E3"/>
                </a:solidFill>
              </a:rPr>
              <a:t>:</a:t>
            </a:r>
            <a:r>
              <a:rPr lang="en" sz="1100">
                <a:solidFill>
                  <a:srgbClr val="D0E0E3"/>
                </a:solidFill>
              </a:rPr>
              <a:t> Reduce campaign cost + increase conversion efficiency.</a:t>
            </a:r>
            <a:endParaRPr sz="1100">
              <a:solidFill>
                <a:srgbClr val="D0E0E3"/>
              </a:solidFill>
            </a:endParaRPr>
          </a:p>
        </p:txBody>
      </p:sp>
      <p:grpSp>
        <p:nvGrpSpPr>
          <p:cNvPr id="179" name="Google Shape;179;p26"/>
          <p:cNvGrpSpPr/>
          <p:nvPr/>
        </p:nvGrpSpPr>
        <p:grpSpPr>
          <a:xfrm>
            <a:off x="7326007" y="0"/>
            <a:ext cx="988697" cy="600225"/>
            <a:chOff x="1083025" y="2306625"/>
            <a:chExt cx="1954720" cy="600225"/>
          </a:xfrm>
        </p:grpSpPr>
        <p:sp>
          <p:nvSpPr>
            <p:cNvPr id="180" name="Google Shape;180;p26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6"/>
          <p:cNvGrpSpPr/>
          <p:nvPr/>
        </p:nvGrpSpPr>
        <p:grpSpPr>
          <a:xfrm>
            <a:off x="829307" y="0"/>
            <a:ext cx="928092" cy="600225"/>
            <a:chOff x="1083025" y="2306625"/>
            <a:chExt cx="1834900" cy="600225"/>
          </a:xfrm>
        </p:grpSpPr>
        <p:sp>
          <p:nvSpPr>
            <p:cNvPr id="184" name="Google Shape;184;p26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Overview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6397907" y="0"/>
            <a:ext cx="988697" cy="600225"/>
            <a:chOff x="1083025" y="2306625"/>
            <a:chExt cx="1954720" cy="600225"/>
          </a:xfrm>
        </p:grpSpPr>
        <p:sp>
          <p:nvSpPr>
            <p:cNvPr id="188" name="Google Shape;188;p26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Workflow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6"/>
          <p:cNvGrpSpPr/>
          <p:nvPr/>
        </p:nvGrpSpPr>
        <p:grpSpPr>
          <a:xfrm>
            <a:off x="5469807" y="0"/>
            <a:ext cx="988697" cy="600225"/>
            <a:chOff x="1083025" y="2306625"/>
            <a:chExt cx="1954720" cy="600225"/>
          </a:xfrm>
        </p:grpSpPr>
        <p:sp>
          <p:nvSpPr>
            <p:cNvPr id="192" name="Google Shape;192;p26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Insight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6"/>
          <p:cNvGrpSpPr/>
          <p:nvPr/>
        </p:nvGrpSpPr>
        <p:grpSpPr>
          <a:xfrm>
            <a:off x="4541707" y="0"/>
            <a:ext cx="988697" cy="600225"/>
            <a:chOff x="1083025" y="2306625"/>
            <a:chExt cx="1954720" cy="600225"/>
          </a:xfrm>
        </p:grpSpPr>
        <p:sp>
          <p:nvSpPr>
            <p:cNvPr id="196" name="Google Shape;196;p26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Result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6"/>
          <p:cNvGrpSpPr/>
          <p:nvPr/>
        </p:nvGrpSpPr>
        <p:grpSpPr>
          <a:xfrm>
            <a:off x="3613607" y="0"/>
            <a:ext cx="988697" cy="600225"/>
            <a:chOff x="1083025" y="2306625"/>
            <a:chExt cx="1954720" cy="600225"/>
          </a:xfrm>
        </p:grpSpPr>
        <p:sp>
          <p:nvSpPr>
            <p:cNvPr id="200" name="Google Shape;200;p26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6"/>
          <p:cNvGrpSpPr/>
          <p:nvPr/>
        </p:nvGrpSpPr>
        <p:grpSpPr>
          <a:xfrm>
            <a:off x="2685507" y="0"/>
            <a:ext cx="988697" cy="600225"/>
            <a:chOff x="1083025" y="2306625"/>
            <a:chExt cx="1954720" cy="600225"/>
          </a:xfrm>
        </p:grpSpPr>
        <p:sp>
          <p:nvSpPr>
            <p:cNvPr id="204" name="Google Shape;204;p26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6"/>
          <p:cNvGrpSpPr/>
          <p:nvPr/>
        </p:nvGrpSpPr>
        <p:grpSpPr>
          <a:xfrm>
            <a:off x="1757407" y="0"/>
            <a:ext cx="928092" cy="600225"/>
            <a:chOff x="1083025" y="2306625"/>
            <a:chExt cx="1834900" cy="600225"/>
          </a:xfrm>
        </p:grpSpPr>
        <p:sp>
          <p:nvSpPr>
            <p:cNvPr id="208" name="Google Shape;208;p26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" y="4584250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2121450" y="800775"/>
            <a:ext cx="4901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 u="sng">
                <a:solidFill>
                  <a:srgbClr val="FFAD00"/>
                </a:solidFill>
              </a:rPr>
              <a:t>PROBLEM AND MOTIVATION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2084100" y="1644850"/>
            <a:ext cx="4975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rgbClr val="B6D7A8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Banks run costly marketing calls; need smarter targeting.</a:t>
            </a:r>
            <a:endParaRPr sz="1700" u="sng">
              <a:solidFill>
                <a:srgbClr val="B6D7A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0000"/>
            </a:gs>
            <a:gs pos="50000">
              <a:srgbClr val="000019"/>
            </a:gs>
            <a:gs pos="100000">
              <a:srgbClr val="000019"/>
            </a:gs>
          </a:gsLst>
          <a:path path="circle">
            <a:fillToRect b="100%" l="0%" r="100%" t="0%"/>
          </a:path>
          <a:tileRect b="0%" l="-100%" r="0%" t="-100%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514350" y="800783"/>
            <a:ext cx="3688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9" name="Google Shape;219;p27"/>
          <p:cNvSpPr txBox="1"/>
          <p:nvPr/>
        </p:nvSpPr>
        <p:spPr>
          <a:xfrm>
            <a:off x="1397871" y="1898841"/>
            <a:ext cx="2292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0" name="Google Shape;220;p27"/>
          <p:cNvSpPr txBox="1"/>
          <p:nvPr/>
        </p:nvSpPr>
        <p:spPr>
          <a:xfrm>
            <a:off x="1397871" y="2384226"/>
            <a:ext cx="1916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" y="4584250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1154700" y="800775"/>
            <a:ext cx="6834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 u="sng">
                <a:solidFill>
                  <a:srgbClr val="FFAD00"/>
                </a:solidFill>
              </a:rPr>
              <a:t>DATA EXPLORATION AND </a:t>
            </a:r>
            <a:r>
              <a:rPr b="1" lang="en" sz="2400" u="sng">
                <a:solidFill>
                  <a:srgbClr val="FFAD00"/>
                </a:solidFill>
              </a:rPr>
              <a:t>PREPROCESSING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1154700" y="1435425"/>
            <a:ext cx="30000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4CCCC"/>
              </a:buClr>
              <a:buSzPts val="1100"/>
              <a:buChar char="●"/>
            </a:pPr>
            <a:r>
              <a:rPr b="1" lang="en" sz="1100" u="sng">
                <a:solidFill>
                  <a:srgbClr val="EAD1DC"/>
                </a:solidFill>
              </a:rPr>
              <a:t>Data</a:t>
            </a:r>
            <a:r>
              <a:rPr b="1" lang="en" sz="1100">
                <a:solidFill>
                  <a:srgbClr val="EAD1DC"/>
                </a:solidFill>
              </a:rPr>
              <a:t>:</a:t>
            </a:r>
            <a:r>
              <a:rPr lang="en" sz="1100">
                <a:solidFill>
                  <a:srgbClr val="EAD1DC"/>
                </a:solidFill>
              </a:rPr>
              <a:t> 39 K records | 17 features</a:t>
            </a:r>
            <a:br>
              <a:rPr lang="en" sz="1100">
                <a:solidFill>
                  <a:srgbClr val="F4CCCC"/>
                </a:solidFill>
              </a:rPr>
            </a:br>
            <a:endParaRPr sz="1100">
              <a:solidFill>
                <a:srgbClr val="F4CCC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100"/>
              <a:buChar char="●"/>
            </a:pPr>
            <a:r>
              <a:rPr b="1" lang="en" sz="1100" u="sng">
                <a:solidFill>
                  <a:srgbClr val="D9D2E9"/>
                </a:solidFill>
              </a:rPr>
              <a:t>Missing</a:t>
            </a:r>
            <a:r>
              <a:rPr lang="en" sz="1100">
                <a:solidFill>
                  <a:srgbClr val="D9D2E9"/>
                </a:solidFill>
              </a:rPr>
              <a:t> → mode / “unknown” imputation</a:t>
            </a:r>
            <a:br>
              <a:rPr lang="en" sz="1100">
                <a:solidFill>
                  <a:srgbClr val="F4CCCC"/>
                </a:solidFill>
              </a:rPr>
            </a:br>
            <a:endParaRPr sz="1100">
              <a:solidFill>
                <a:srgbClr val="F4CCC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100"/>
              <a:buChar char="●"/>
            </a:pPr>
            <a:r>
              <a:rPr b="1" lang="en" sz="1100" u="sng">
                <a:solidFill>
                  <a:srgbClr val="CFE2F3"/>
                </a:solidFill>
              </a:rPr>
              <a:t>Engineered</a:t>
            </a:r>
            <a:r>
              <a:rPr lang="en" sz="1100">
                <a:solidFill>
                  <a:srgbClr val="CFE2F3"/>
                </a:solidFill>
              </a:rPr>
              <a:t>: </a:t>
            </a:r>
            <a:r>
              <a:rPr lang="en" sz="1100">
                <a:solidFill>
                  <a:srgbClr val="CFE2F3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days_since_contact</a:t>
            </a:r>
            <a:r>
              <a:rPr lang="en" sz="1100">
                <a:solidFill>
                  <a:srgbClr val="CFE2F3"/>
                </a:solidFill>
              </a:rPr>
              <a:t>, </a:t>
            </a:r>
            <a:r>
              <a:rPr lang="en" sz="1100">
                <a:solidFill>
                  <a:srgbClr val="CFE2F3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age_group</a:t>
            </a:r>
            <a:r>
              <a:rPr lang="en" sz="1100">
                <a:solidFill>
                  <a:srgbClr val="CFE2F3"/>
                </a:solidFill>
              </a:rPr>
              <a:t>, </a:t>
            </a:r>
            <a:r>
              <a:rPr lang="en" sz="1100">
                <a:solidFill>
                  <a:srgbClr val="CFE2F3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balance_category</a:t>
            </a:r>
            <a:r>
              <a:rPr lang="en" sz="1100">
                <a:solidFill>
                  <a:srgbClr val="CFE2F3"/>
                </a:solidFill>
              </a:rPr>
              <a:t>, </a:t>
            </a:r>
            <a:r>
              <a:rPr lang="en" sz="1100">
                <a:solidFill>
                  <a:srgbClr val="CFE2F3"/>
                </a:solidFill>
                <a:highlight>
                  <a:srgbClr val="434343"/>
                </a:highlight>
                <a:latin typeface="Roboto Mono"/>
                <a:ea typeface="Roboto Mono"/>
                <a:cs typeface="Roboto Mono"/>
                <a:sym typeface="Roboto Mono"/>
              </a:rPr>
              <a:t>financial_risk</a:t>
            </a:r>
            <a:br>
              <a:rPr lang="en" sz="1100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F4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100"/>
              <a:buChar char="●"/>
            </a:pPr>
            <a:r>
              <a:rPr b="1" lang="en" sz="1100" u="sng">
                <a:solidFill>
                  <a:srgbClr val="D0E0E3"/>
                </a:solidFill>
              </a:rPr>
              <a:t>Encoding</a:t>
            </a:r>
            <a:r>
              <a:rPr lang="en" sz="1100">
                <a:solidFill>
                  <a:srgbClr val="D0E0E3"/>
                </a:solidFill>
              </a:rPr>
              <a:t>: Ordinal + One-Hot</a:t>
            </a:r>
            <a:endParaRPr sz="1100">
              <a:solidFill>
                <a:srgbClr val="D0E0E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100"/>
              <a:buChar char="●"/>
            </a:pPr>
            <a:r>
              <a:rPr b="1" lang="en" sz="1100" u="sng">
                <a:solidFill>
                  <a:srgbClr val="D0E0E3"/>
                </a:solidFill>
              </a:rPr>
              <a:t>Scaling</a:t>
            </a:r>
            <a:r>
              <a:rPr lang="en" sz="1100">
                <a:solidFill>
                  <a:srgbClr val="D0E0E3"/>
                </a:solidFill>
              </a:rPr>
              <a:t>: StandardScaler</a:t>
            </a:r>
            <a:br>
              <a:rPr lang="en" sz="1100">
                <a:solidFill>
                  <a:srgbClr val="F4CCCC"/>
                </a:solidFill>
              </a:rPr>
            </a:br>
            <a:endParaRPr sz="1100">
              <a:solidFill>
                <a:srgbClr val="F4CCC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100"/>
              <a:buChar char="●"/>
            </a:pPr>
            <a:r>
              <a:rPr b="1" lang="en" sz="1100" u="sng">
                <a:solidFill>
                  <a:srgbClr val="D9EAD3"/>
                </a:solidFill>
              </a:rPr>
              <a:t>Outliers</a:t>
            </a:r>
            <a:r>
              <a:rPr lang="en" sz="1100">
                <a:solidFill>
                  <a:srgbClr val="D9EAD3"/>
                </a:solidFill>
              </a:rPr>
              <a:t> handled: skewed features normalized</a:t>
            </a:r>
            <a:endParaRPr>
              <a:solidFill>
                <a:srgbClr val="D9EAD3"/>
              </a:solidFill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775" y="1435428"/>
            <a:ext cx="3288824" cy="2729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5665950" y="4165100"/>
            <a:ext cx="22809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D9EAD3"/>
                </a:solidFill>
                <a:latin typeface="Calibri"/>
                <a:ea typeface="Calibri"/>
                <a:cs typeface="Calibri"/>
                <a:sym typeface="Calibri"/>
              </a:rPr>
              <a:t>Correlation heatmap</a:t>
            </a:r>
            <a:endParaRPr sz="1600" u="sng">
              <a:solidFill>
                <a:srgbClr val="D9EA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27"/>
          <p:cNvGrpSpPr/>
          <p:nvPr/>
        </p:nvGrpSpPr>
        <p:grpSpPr>
          <a:xfrm>
            <a:off x="7326007" y="0"/>
            <a:ext cx="988697" cy="600225"/>
            <a:chOff x="1083025" y="2306625"/>
            <a:chExt cx="1954720" cy="600225"/>
          </a:xfrm>
        </p:grpSpPr>
        <p:sp>
          <p:nvSpPr>
            <p:cNvPr id="227" name="Google Shape;227;p27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7"/>
          <p:cNvGrpSpPr/>
          <p:nvPr/>
        </p:nvGrpSpPr>
        <p:grpSpPr>
          <a:xfrm>
            <a:off x="829307" y="0"/>
            <a:ext cx="928092" cy="600225"/>
            <a:chOff x="1083025" y="2306625"/>
            <a:chExt cx="1834900" cy="600225"/>
          </a:xfrm>
        </p:grpSpPr>
        <p:sp>
          <p:nvSpPr>
            <p:cNvPr id="231" name="Google Shape;231;p27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Overview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7"/>
          <p:cNvGrpSpPr/>
          <p:nvPr/>
        </p:nvGrpSpPr>
        <p:grpSpPr>
          <a:xfrm>
            <a:off x="6397907" y="0"/>
            <a:ext cx="988697" cy="600225"/>
            <a:chOff x="1083025" y="2306625"/>
            <a:chExt cx="1954720" cy="600225"/>
          </a:xfrm>
        </p:grpSpPr>
        <p:sp>
          <p:nvSpPr>
            <p:cNvPr id="235" name="Google Shape;235;p27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Workflow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5469807" y="0"/>
            <a:ext cx="988697" cy="600225"/>
            <a:chOff x="1083025" y="2306625"/>
            <a:chExt cx="1954720" cy="600225"/>
          </a:xfrm>
        </p:grpSpPr>
        <p:sp>
          <p:nvSpPr>
            <p:cNvPr id="239" name="Google Shape;239;p27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Insight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7"/>
          <p:cNvGrpSpPr/>
          <p:nvPr/>
        </p:nvGrpSpPr>
        <p:grpSpPr>
          <a:xfrm>
            <a:off x="4541707" y="0"/>
            <a:ext cx="988697" cy="600225"/>
            <a:chOff x="1083025" y="2306625"/>
            <a:chExt cx="1954720" cy="600225"/>
          </a:xfrm>
        </p:grpSpPr>
        <p:sp>
          <p:nvSpPr>
            <p:cNvPr id="243" name="Google Shape;243;p27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Result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7"/>
          <p:cNvGrpSpPr/>
          <p:nvPr/>
        </p:nvGrpSpPr>
        <p:grpSpPr>
          <a:xfrm>
            <a:off x="3613607" y="0"/>
            <a:ext cx="988697" cy="600225"/>
            <a:chOff x="1083025" y="2306625"/>
            <a:chExt cx="1954720" cy="600225"/>
          </a:xfrm>
        </p:grpSpPr>
        <p:sp>
          <p:nvSpPr>
            <p:cNvPr id="247" name="Google Shape;247;p27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1757407" y="0"/>
            <a:ext cx="928092" cy="600225"/>
            <a:chOff x="1083025" y="2306625"/>
            <a:chExt cx="1834900" cy="600225"/>
          </a:xfrm>
        </p:grpSpPr>
        <p:sp>
          <p:nvSpPr>
            <p:cNvPr id="251" name="Google Shape;251;p27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7"/>
          <p:cNvGrpSpPr/>
          <p:nvPr/>
        </p:nvGrpSpPr>
        <p:grpSpPr>
          <a:xfrm>
            <a:off x="2685507" y="0"/>
            <a:ext cx="928092" cy="600225"/>
            <a:chOff x="1083025" y="2306625"/>
            <a:chExt cx="1834900" cy="600225"/>
          </a:xfrm>
        </p:grpSpPr>
        <p:sp>
          <p:nvSpPr>
            <p:cNvPr id="255" name="Google Shape;255;p27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0000"/>
            </a:gs>
            <a:gs pos="50000">
              <a:srgbClr val="000019"/>
            </a:gs>
            <a:gs pos="100000">
              <a:srgbClr val="000019"/>
            </a:gs>
          </a:gsLst>
          <a:lin ang="0" scaled="0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/>
        </p:nvSpPr>
        <p:spPr>
          <a:xfrm>
            <a:off x="980350" y="4915900"/>
            <a:ext cx="239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3" name="Google Shape;263;p28"/>
          <p:cNvSpPr txBox="1"/>
          <p:nvPr/>
        </p:nvSpPr>
        <p:spPr>
          <a:xfrm>
            <a:off x="3371245" y="4915900"/>
            <a:ext cx="239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4" name="Google Shape;264;p28"/>
          <p:cNvSpPr txBox="1"/>
          <p:nvPr/>
        </p:nvSpPr>
        <p:spPr>
          <a:xfrm>
            <a:off x="514350" y="3738943"/>
            <a:ext cx="1682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5" name="Google Shape;265;p28"/>
          <p:cNvSpPr txBox="1"/>
          <p:nvPr/>
        </p:nvSpPr>
        <p:spPr>
          <a:xfrm>
            <a:off x="2905245" y="3738943"/>
            <a:ext cx="1682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6" name="Google Shape;266;p28"/>
          <p:cNvSpPr txBox="1"/>
          <p:nvPr/>
        </p:nvSpPr>
        <p:spPr>
          <a:xfrm>
            <a:off x="5421965" y="4884512"/>
            <a:ext cx="239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7" name="Google Shape;267;p28"/>
          <p:cNvSpPr txBox="1"/>
          <p:nvPr/>
        </p:nvSpPr>
        <p:spPr>
          <a:xfrm>
            <a:off x="5296140" y="3738943"/>
            <a:ext cx="1682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8" name="Google Shape;268;p28"/>
          <p:cNvSpPr txBox="1"/>
          <p:nvPr/>
        </p:nvSpPr>
        <p:spPr>
          <a:xfrm>
            <a:off x="2601900" y="1556700"/>
            <a:ext cx="45393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4CCC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4CCCC"/>
              </a:buClr>
              <a:buSzPts val="1100"/>
              <a:buChar char="●"/>
            </a:pPr>
            <a:r>
              <a:rPr lang="en" sz="1100">
                <a:solidFill>
                  <a:srgbClr val="EAD1DC"/>
                </a:solidFill>
              </a:rPr>
              <a:t>All models wrapped in unified </a:t>
            </a:r>
            <a:r>
              <a:rPr b="1" lang="en" sz="1100">
                <a:solidFill>
                  <a:srgbClr val="EAD1DC"/>
                </a:solidFill>
              </a:rPr>
              <a:t>Pipeline</a:t>
            </a:r>
            <a:br>
              <a:rPr b="1" lang="en" sz="1100">
                <a:solidFill>
                  <a:srgbClr val="EAD1DC"/>
                </a:solidFill>
              </a:rPr>
            </a:br>
            <a:r>
              <a:rPr lang="en" sz="1100">
                <a:solidFill>
                  <a:srgbClr val="EAD1DC"/>
                </a:solidFill>
              </a:rPr>
              <a:t> </a:t>
            </a:r>
            <a:r>
              <a:rPr lang="en" sz="1100">
                <a:solidFill>
                  <a:srgbClr val="EAD1DC"/>
                </a:solidFill>
                <a:latin typeface="Roboto Mono"/>
                <a:ea typeface="Roboto Mono"/>
                <a:cs typeface="Roboto Mono"/>
                <a:sym typeface="Roboto Mono"/>
              </a:rPr>
              <a:t>FeatureEng → Preprocess → Classifier</a:t>
            </a:r>
            <a:br>
              <a:rPr lang="en" sz="1100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F4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100"/>
              <a:buChar char="●"/>
            </a:pPr>
            <a:r>
              <a:rPr b="1" lang="en" sz="1100" u="sng">
                <a:solidFill>
                  <a:srgbClr val="D9D2E9"/>
                </a:solidFill>
              </a:rPr>
              <a:t>Baseline</a:t>
            </a:r>
            <a:r>
              <a:rPr b="1" lang="en" sz="1100">
                <a:solidFill>
                  <a:srgbClr val="D9D2E9"/>
                </a:solidFill>
              </a:rPr>
              <a:t>:</a:t>
            </a:r>
            <a:r>
              <a:rPr lang="en" sz="1100">
                <a:solidFill>
                  <a:srgbClr val="D9D2E9"/>
                </a:solidFill>
              </a:rPr>
              <a:t> Logistic Regression</a:t>
            </a:r>
            <a:br>
              <a:rPr lang="en" sz="1100">
                <a:solidFill>
                  <a:srgbClr val="F4CCCC"/>
                </a:solidFill>
              </a:rPr>
            </a:br>
            <a:endParaRPr sz="1100">
              <a:solidFill>
                <a:srgbClr val="F4CCC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100"/>
              <a:buChar char="●"/>
            </a:pPr>
            <a:r>
              <a:rPr b="1" lang="en" sz="1100" u="sng">
                <a:solidFill>
                  <a:srgbClr val="C9DAF8"/>
                </a:solidFill>
              </a:rPr>
              <a:t>Advanced</a:t>
            </a:r>
            <a:r>
              <a:rPr b="1" lang="en" sz="1100">
                <a:solidFill>
                  <a:srgbClr val="C9DAF8"/>
                </a:solidFill>
              </a:rPr>
              <a:t>:</a:t>
            </a:r>
            <a:r>
              <a:rPr lang="en" sz="1100">
                <a:solidFill>
                  <a:srgbClr val="C9DAF8"/>
                </a:solidFill>
              </a:rPr>
              <a:t> Random Forest &amp; XGBoost</a:t>
            </a:r>
            <a:br>
              <a:rPr lang="en" sz="1100">
                <a:solidFill>
                  <a:srgbClr val="F4CCCC"/>
                </a:solidFill>
              </a:rPr>
            </a:br>
            <a:endParaRPr sz="1100">
              <a:solidFill>
                <a:srgbClr val="F4CCC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100"/>
              <a:buChar char="●"/>
            </a:pPr>
            <a:r>
              <a:rPr b="1" lang="en" sz="1100" u="sng">
                <a:solidFill>
                  <a:srgbClr val="D0E0E3"/>
                </a:solidFill>
              </a:rPr>
              <a:t>Tuning</a:t>
            </a:r>
            <a:r>
              <a:rPr b="1" lang="en" sz="1100">
                <a:solidFill>
                  <a:srgbClr val="D0E0E3"/>
                </a:solidFill>
              </a:rPr>
              <a:t>:</a:t>
            </a:r>
            <a:r>
              <a:rPr lang="en" sz="1100">
                <a:solidFill>
                  <a:srgbClr val="D0E0E3"/>
                </a:solidFill>
              </a:rPr>
              <a:t> RandomizedSearchCV (50–100 trials)</a:t>
            </a:r>
            <a:endParaRPr sz="1100">
              <a:solidFill>
                <a:srgbClr val="D0E0E3"/>
              </a:solidFill>
            </a:endParaRPr>
          </a:p>
        </p:txBody>
      </p:sp>
      <p:grpSp>
        <p:nvGrpSpPr>
          <p:cNvPr id="269" name="Google Shape;269;p28"/>
          <p:cNvGrpSpPr/>
          <p:nvPr/>
        </p:nvGrpSpPr>
        <p:grpSpPr>
          <a:xfrm>
            <a:off x="7326007" y="0"/>
            <a:ext cx="988697" cy="600225"/>
            <a:chOff x="1083025" y="2306625"/>
            <a:chExt cx="1954720" cy="600225"/>
          </a:xfrm>
        </p:grpSpPr>
        <p:sp>
          <p:nvSpPr>
            <p:cNvPr id="270" name="Google Shape;270;p28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8"/>
          <p:cNvGrpSpPr/>
          <p:nvPr/>
        </p:nvGrpSpPr>
        <p:grpSpPr>
          <a:xfrm>
            <a:off x="829307" y="0"/>
            <a:ext cx="928092" cy="600225"/>
            <a:chOff x="1083025" y="2306625"/>
            <a:chExt cx="1834900" cy="600225"/>
          </a:xfrm>
        </p:grpSpPr>
        <p:sp>
          <p:nvSpPr>
            <p:cNvPr id="274" name="Google Shape;274;p28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Overview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8"/>
          <p:cNvGrpSpPr/>
          <p:nvPr/>
        </p:nvGrpSpPr>
        <p:grpSpPr>
          <a:xfrm>
            <a:off x="6397907" y="0"/>
            <a:ext cx="988697" cy="600225"/>
            <a:chOff x="1083025" y="2306625"/>
            <a:chExt cx="1954720" cy="600225"/>
          </a:xfrm>
        </p:grpSpPr>
        <p:sp>
          <p:nvSpPr>
            <p:cNvPr id="278" name="Google Shape;278;p28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Workflow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8"/>
          <p:cNvGrpSpPr/>
          <p:nvPr/>
        </p:nvGrpSpPr>
        <p:grpSpPr>
          <a:xfrm>
            <a:off x="5469807" y="0"/>
            <a:ext cx="988697" cy="600225"/>
            <a:chOff x="1083025" y="2306625"/>
            <a:chExt cx="1954720" cy="600225"/>
          </a:xfrm>
        </p:grpSpPr>
        <p:sp>
          <p:nvSpPr>
            <p:cNvPr id="282" name="Google Shape;282;p28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Insight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8"/>
          <p:cNvGrpSpPr/>
          <p:nvPr/>
        </p:nvGrpSpPr>
        <p:grpSpPr>
          <a:xfrm>
            <a:off x="4541707" y="0"/>
            <a:ext cx="988697" cy="600225"/>
            <a:chOff x="1083025" y="2306625"/>
            <a:chExt cx="1954720" cy="600225"/>
          </a:xfrm>
        </p:grpSpPr>
        <p:sp>
          <p:nvSpPr>
            <p:cNvPr id="286" name="Google Shape;286;p28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Result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28"/>
          <p:cNvGrpSpPr/>
          <p:nvPr/>
        </p:nvGrpSpPr>
        <p:grpSpPr>
          <a:xfrm>
            <a:off x="1757407" y="0"/>
            <a:ext cx="928092" cy="600225"/>
            <a:chOff x="1083025" y="2306625"/>
            <a:chExt cx="1834900" cy="600225"/>
          </a:xfrm>
        </p:grpSpPr>
        <p:sp>
          <p:nvSpPr>
            <p:cNvPr id="290" name="Google Shape;290;p28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8"/>
          <p:cNvGrpSpPr/>
          <p:nvPr/>
        </p:nvGrpSpPr>
        <p:grpSpPr>
          <a:xfrm>
            <a:off x="2685507" y="0"/>
            <a:ext cx="928092" cy="600225"/>
            <a:chOff x="1083025" y="2306625"/>
            <a:chExt cx="1834900" cy="600225"/>
          </a:xfrm>
        </p:grpSpPr>
        <p:sp>
          <p:nvSpPr>
            <p:cNvPr id="294" name="Google Shape;294;p28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8"/>
          <p:cNvGrpSpPr/>
          <p:nvPr/>
        </p:nvGrpSpPr>
        <p:grpSpPr>
          <a:xfrm>
            <a:off x="3613607" y="0"/>
            <a:ext cx="928092" cy="600225"/>
            <a:chOff x="1083025" y="2306625"/>
            <a:chExt cx="1834900" cy="600225"/>
          </a:xfrm>
        </p:grpSpPr>
        <p:sp>
          <p:nvSpPr>
            <p:cNvPr id="298" name="Google Shape;298;p28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Models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" y="4584250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8"/>
          <p:cNvSpPr txBox="1"/>
          <p:nvPr/>
        </p:nvSpPr>
        <p:spPr>
          <a:xfrm>
            <a:off x="2601900" y="796100"/>
            <a:ext cx="3940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 u="sng">
                <a:solidFill>
                  <a:srgbClr val="FFAD00"/>
                </a:solidFill>
              </a:rPr>
              <a:t>MODELS AND PIPELINE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0000"/>
            </a:gs>
            <a:gs pos="50000">
              <a:srgbClr val="000019"/>
            </a:gs>
            <a:gs pos="100000">
              <a:srgbClr val="000019"/>
            </a:gs>
          </a:gsLst>
          <a:lin ang="5400000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/>
        </p:nvSpPr>
        <p:spPr>
          <a:xfrm>
            <a:off x="2317000" y="1441775"/>
            <a:ext cx="3723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2CC"/>
              </a:buClr>
              <a:buSzPts val="1100"/>
              <a:buChar char="●"/>
            </a:pPr>
            <a:r>
              <a:rPr lang="en" sz="1100">
                <a:solidFill>
                  <a:srgbClr val="FFF2CC"/>
                </a:solidFill>
              </a:rPr>
              <a:t>ROC &amp; PR curves → XGB slightly ahead</a:t>
            </a:r>
            <a:br>
              <a:rPr lang="en" sz="1100">
                <a:solidFill>
                  <a:srgbClr val="FFF2CC"/>
                </a:solidFill>
              </a:rPr>
            </a:br>
            <a:endParaRPr sz="1100">
              <a:solidFill>
                <a:srgbClr val="FFF2C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100"/>
              <a:buChar char="●"/>
            </a:pPr>
            <a:r>
              <a:rPr lang="en" sz="1100">
                <a:solidFill>
                  <a:srgbClr val="FFF2CC"/>
                </a:solidFill>
              </a:rPr>
              <a:t>Balanced recall and precision on validation set</a:t>
            </a:r>
            <a:endParaRPr sz="1100">
              <a:solidFill>
                <a:srgbClr val="FFF2CC"/>
              </a:solidFill>
            </a:endParaRPr>
          </a:p>
        </p:txBody>
      </p:sp>
      <p:graphicFrame>
        <p:nvGraphicFramePr>
          <p:cNvPr id="308" name="Google Shape;308;p29"/>
          <p:cNvGraphicFramePr/>
          <p:nvPr/>
        </p:nvGraphicFramePr>
        <p:xfrm>
          <a:off x="1154175" y="252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{BF8588D1-79F5-4B43-85A3-8776CFC3D52C}</a:tableStyleId>
              </a:tblPr>
              <a:tblGrid>
                <a:gridCol w="1367125"/>
                <a:gridCol w="1367125"/>
                <a:gridCol w="1367125"/>
                <a:gridCol w="1367125"/>
                <a:gridCol w="1367125"/>
              </a:tblGrid>
              <a:tr h="40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F3F3F3"/>
                          </a:solidFill>
                        </a:rPr>
                        <a:t>Model</a:t>
                      </a:r>
                      <a:endParaRPr b="1" u="sng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F3F3F3"/>
                          </a:solidFill>
                        </a:rPr>
                        <a:t>F1</a:t>
                      </a:r>
                      <a:endParaRPr b="1" u="sng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F3F3F3"/>
                          </a:solidFill>
                        </a:rPr>
                        <a:t>Accuracy</a:t>
                      </a:r>
                      <a:endParaRPr b="1" u="sng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F3F3F3"/>
                          </a:solidFill>
                        </a:rPr>
                        <a:t>AUC</a:t>
                      </a:r>
                      <a:endParaRPr b="1" u="sng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F3F3F3"/>
                          </a:solidFill>
                        </a:rPr>
                        <a:t>Remarks</a:t>
                      </a:r>
                      <a:endParaRPr b="1" u="sng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AD1DC"/>
                          </a:solidFill>
                        </a:rPr>
                        <a:t>Logistic Regression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AD1DC"/>
                          </a:solidFill>
                        </a:rPr>
                        <a:t>0.71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AD1DC"/>
                          </a:solidFill>
                        </a:rPr>
                        <a:t>0.81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AD1DC"/>
                          </a:solidFill>
                        </a:rPr>
                        <a:t>0.80</a:t>
                      </a:r>
                      <a:endParaRPr>
                        <a:solidFill>
                          <a:srgbClr val="EAD1D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A9999"/>
                          </a:solidFill>
                        </a:rPr>
                        <a:t>Underfit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9DAF8"/>
                          </a:solidFill>
                        </a:rPr>
                        <a:t>Random Forest</a:t>
                      </a:r>
                      <a:endParaRPr>
                        <a:solidFill>
                          <a:srgbClr val="C9DAF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9DAF8"/>
                          </a:solidFill>
                        </a:rPr>
                        <a:t>0.77</a:t>
                      </a:r>
                      <a:endParaRPr>
                        <a:solidFill>
                          <a:srgbClr val="C9DAF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9DAF8"/>
                          </a:solidFill>
                        </a:rPr>
                        <a:t>0.85</a:t>
                      </a:r>
                      <a:endParaRPr>
                        <a:solidFill>
                          <a:srgbClr val="C9DAF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9DAF8"/>
                          </a:solidFill>
                        </a:rPr>
                        <a:t>0.91</a:t>
                      </a:r>
                      <a:endParaRPr>
                        <a:solidFill>
                          <a:srgbClr val="C9DAF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9CB9C"/>
                          </a:solidFill>
                        </a:rPr>
                        <a:t>Stable</a:t>
                      </a:r>
                      <a:endParaRPr>
                        <a:solidFill>
                          <a:srgbClr val="F9CB9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EAD3"/>
                          </a:solidFill>
                        </a:rPr>
                        <a:t>XGBoost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EAD3"/>
                          </a:solidFill>
                        </a:rPr>
                        <a:t>0.77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EAD3"/>
                          </a:solidFill>
                        </a:rPr>
                        <a:t>0.86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EAD3"/>
                          </a:solidFill>
                        </a:rPr>
                        <a:t>0.91</a:t>
                      </a:r>
                      <a:endParaRPr>
                        <a:solidFill>
                          <a:srgbClr val="D9EAD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B6D7A8"/>
                          </a:solidFill>
                        </a:rPr>
                        <a:t>Best overall</a:t>
                      </a:r>
                      <a:endParaRPr>
                        <a:solidFill>
                          <a:srgbClr val="B6D7A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9" name="Google Shape;309;p29"/>
          <p:cNvGrpSpPr/>
          <p:nvPr/>
        </p:nvGrpSpPr>
        <p:grpSpPr>
          <a:xfrm>
            <a:off x="7326007" y="0"/>
            <a:ext cx="988697" cy="600225"/>
            <a:chOff x="1083025" y="2306625"/>
            <a:chExt cx="1954720" cy="600225"/>
          </a:xfrm>
        </p:grpSpPr>
        <p:sp>
          <p:nvSpPr>
            <p:cNvPr id="310" name="Google Shape;310;p29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>
            <a:off x="829307" y="0"/>
            <a:ext cx="928092" cy="600225"/>
            <a:chOff x="1083025" y="2306625"/>
            <a:chExt cx="1834900" cy="600225"/>
          </a:xfrm>
        </p:grpSpPr>
        <p:sp>
          <p:nvSpPr>
            <p:cNvPr id="314" name="Google Shape;314;p29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Overview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29"/>
          <p:cNvGrpSpPr/>
          <p:nvPr/>
        </p:nvGrpSpPr>
        <p:grpSpPr>
          <a:xfrm>
            <a:off x="6397907" y="0"/>
            <a:ext cx="988697" cy="600225"/>
            <a:chOff x="1083025" y="2306625"/>
            <a:chExt cx="1954720" cy="600225"/>
          </a:xfrm>
        </p:grpSpPr>
        <p:sp>
          <p:nvSpPr>
            <p:cNvPr id="318" name="Google Shape;318;p29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Workflow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9"/>
          <p:cNvGrpSpPr/>
          <p:nvPr/>
        </p:nvGrpSpPr>
        <p:grpSpPr>
          <a:xfrm>
            <a:off x="5469807" y="0"/>
            <a:ext cx="988697" cy="600225"/>
            <a:chOff x="1083025" y="2306625"/>
            <a:chExt cx="1954720" cy="600225"/>
          </a:xfrm>
        </p:grpSpPr>
        <p:sp>
          <p:nvSpPr>
            <p:cNvPr id="322" name="Google Shape;322;p29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Insight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1757407" y="0"/>
            <a:ext cx="928092" cy="600225"/>
            <a:chOff x="1083025" y="2306625"/>
            <a:chExt cx="1834900" cy="600225"/>
          </a:xfrm>
        </p:grpSpPr>
        <p:sp>
          <p:nvSpPr>
            <p:cNvPr id="326" name="Google Shape;326;p29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9"/>
          <p:cNvGrpSpPr/>
          <p:nvPr/>
        </p:nvGrpSpPr>
        <p:grpSpPr>
          <a:xfrm>
            <a:off x="2685507" y="0"/>
            <a:ext cx="928092" cy="600225"/>
            <a:chOff x="1083025" y="2306625"/>
            <a:chExt cx="1834900" cy="600225"/>
          </a:xfrm>
        </p:grpSpPr>
        <p:sp>
          <p:nvSpPr>
            <p:cNvPr id="330" name="Google Shape;330;p29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9"/>
          <p:cNvGrpSpPr/>
          <p:nvPr/>
        </p:nvGrpSpPr>
        <p:grpSpPr>
          <a:xfrm>
            <a:off x="3613607" y="0"/>
            <a:ext cx="928092" cy="600225"/>
            <a:chOff x="1083025" y="2306625"/>
            <a:chExt cx="1834900" cy="600225"/>
          </a:xfrm>
        </p:grpSpPr>
        <p:sp>
          <p:nvSpPr>
            <p:cNvPr id="334" name="Google Shape;334;p29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9"/>
          <p:cNvGrpSpPr/>
          <p:nvPr/>
        </p:nvGrpSpPr>
        <p:grpSpPr>
          <a:xfrm>
            <a:off x="4541707" y="0"/>
            <a:ext cx="928092" cy="600225"/>
            <a:chOff x="1083025" y="2306625"/>
            <a:chExt cx="1834900" cy="600225"/>
          </a:xfrm>
        </p:grpSpPr>
        <p:sp>
          <p:nvSpPr>
            <p:cNvPr id="338" name="Google Shape;338;p29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Result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1" name="Google Shape;3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" y="4584250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9"/>
          <p:cNvSpPr txBox="1"/>
          <p:nvPr/>
        </p:nvSpPr>
        <p:spPr>
          <a:xfrm>
            <a:off x="2097900" y="803950"/>
            <a:ext cx="4948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 u="sng">
                <a:solidFill>
                  <a:srgbClr val="FFAD00"/>
                </a:solidFill>
              </a:rPr>
              <a:t>RESULTS AND EVALUATION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0000"/>
            </a:gs>
            <a:gs pos="50000">
              <a:srgbClr val="000019"/>
            </a:gs>
            <a:gs pos="100000">
              <a:srgbClr val="000019"/>
            </a:gs>
          </a:gsLst>
          <a:lin ang="5400012" scaled="0"/>
        </a:gra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/>
        </p:nvSpPr>
        <p:spPr>
          <a:xfrm>
            <a:off x="1176588" y="1881463"/>
            <a:ext cx="29394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9CB9C"/>
              </a:buClr>
              <a:buSzPts val="1100"/>
              <a:buChar char="●"/>
            </a:pPr>
            <a:r>
              <a:rPr b="1" lang="en" sz="1100">
                <a:solidFill>
                  <a:srgbClr val="D9D2E9"/>
                </a:solidFill>
              </a:rPr>
              <a:t>EDA:</a:t>
            </a:r>
            <a:r>
              <a:rPr lang="en" sz="1100">
                <a:solidFill>
                  <a:srgbClr val="D9D2E9"/>
                </a:solidFill>
              </a:rPr>
              <a:t> strong correlations (between balance, duration, previous)</a:t>
            </a:r>
            <a:br>
              <a:rPr lang="en" sz="1100">
                <a:solidFill>
                  <a:srgbClr val="F9CB9C"/>
                </a:solidFill>
              </a:rPr>
            </a:br>
            <a:endParaRPr sz="1100">
              <a:solidFill>
                <a:srgbClr val="F9CB9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100"/>
              <a:buChar char="●"/>
            </a:pPr>
            <a:r>
              <a:rPr b="1" lang="en" sz="1100">
                <a:solidFill>
                  <a:srgbClr val="CFE2F3"/>
                </a:solidFill>
              </a:rPr>
              <a:t>Outliers:</a:t>
            </a:r>
            <a:r>
              <a:rPr lang="en" sz="1100">
                <a:solidFill>
                  <a:srgbClr val="CFE2F3"/>
                </a:solidFill>
              </a:rPr>
              <a:t> balance, duration </a:t>
            </a:r>
            <a:r>
              <a:rPr lang="en" sz="1100">
                <a:solidFill>
                  <a:srgbClr val="D0E0E3"/>
                </a:solidFill>
              </a:rPr>
              <a:t>→ may impact model performance</a:t>
            </a:r>
            <a:br>
              <a:rPr lang="en" sz="1100">
                <a:solidFill>
                  <a:srgbClr val="F9CB9C"/>
                </a:solidFill>
              </a:rPr>
            </a:br>
            <a:endParaRPr sz="1100">
              <a:solidFill>
                <a:srgbClr val="F9CB9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100"/>
              <a:buChar char="●"/>
            </a:pPr>
            <a:r>
              <a:rPr b="1" lang="en" sz="1100">
                <a:solidFill>
                  <a:srgbClr val="D0E0E3"/>
                </a:solidFill>
              </a:rPr>
              <a:t>Age</a:t>
            </a:r>
            <a:r>
              <a:rPr lang="en" sz="1100">
                <a:solidFill>
                  <a:srgbClr val="D0E0E3"/>
                </a:solidFill>
              </a:rPr>
              <a:t> → minor impact</a:t>
            </a:r>
            <a:endParaRPr sz="1100">
              <a:solidFill>
                <a:srgbClr val="F9CB9C"/>
              </a:solidFill>
            </a:endParaRPr>
          </a:p>
        </p:txBody>
      </p:sp>
      <p:grpSp>
        <p:nvGrpSpPr>
          <p:cNvPr id="348" name="Google Shape;348;p30"/>
          <p:cNvGrpSpPr/>
          <p:nvPr/>
        </p:nvGrpSpPr>
        <p:grpSpPr>
          <a:xfrm>
            <a:off x="7326007" y="0"/>
            <a:ext cx="988697" cy="600225"/>
            <a:chOff x="1083025" y="2306625"/>
            <a:chExt cx="1954720" cy="600225"/>
          </a:xfrm>
        </p:grpSpPr>
        <p:sp>
          <p:nvSpPr>
            <p:cNvPr id="349" name="Google Shape;349;p30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30"/>
          <p:cNvGrpSpPr/>
          <p:nvPr/>
        </p:nvGrpSpPr>
        <p:grpSpPr>
          <a:xfrm>
            <a:off x="829307" y="0"/>
            <a:ext cx="928092" cy="600225"/>
            <a:chOff x="1083025" y="2306625"/>
            <a:chExt cx="1834900" cy="600225"/>
          </a:xfrm>
        </p:grpSpPr>
        <p:sp>
          <p:nvSpPr>
            <p:cNvPr id="353" name="Google Shape;353;p30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Overview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30"/>
          <p:cNvGrpSpPr/>
          <p:nvPr/>
        </p:nvGrpSpPr>
        <p:grpSpPr>
          <a:xfrm>
            <a:off x="6397907" y="0"/>
            <a:ext cx="988697" cy="600225"/>
            <a:chOff x="1083025" y="2306625"/>
            <a:chExt cx="1954720" cy="600225"/>
          </a:xfrm>
        </p:grpSpPr>
        <p:sp>
          <p:nvSpPr>
            <p:cNvPr id="357" name="Google Shape;357;p30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Workflow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30"/>
          <p:cNvGrpSpPr/>
          <p:nvPr/>
        </p:nvGrpSpPr>
        <p:grpSpPr>
          <a:xfrm>
            <a:off x="1757407" y="0"/>
            <a:ext cx="928092" cy="600225"/>
            <a:chOff x="1083025" y="2306625"/>
            <a:chExt cx="1834900" cy="600225"/>
          </a:xfrm>
        </p:grpSpPr>
        <p:sp>
          <p:nvSpPr>
            <p:cNvPr id="361" name="Google Shape;361;p30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0"/>
          <p:cNvGrpSpPr/>
          <p:nvPr/>
        </p:nvGrpSpPr>
        <p:grpSpPr>
          <a:xfrm>
            <a:off x="2685507" y="0"/>
            <a:ext cx="928092" cy="600225"/>
            <a:chOff x="1083025" y="2306625"/>
            <a:chExt cx="1834900" cy="600225"/>
          </a:xfrm>
        </p:grpSpPr>
        <p:sp>
          <p:nvSpPr>
            <p:cNvPr id="365" name="Google Shape;365;p30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0"/>
          <p:cNvGrpSpPr/>
          <p:nvPr/>
        </p:nvGrpSpPr>
        <p:grpSpPr>
          <a:xfrm>
            <a:off x="3613607" y="0"/>
            <a:ext cx="928092" cy="600225"/>
            <a:chOff x="1083025" y="2306625"/>
            <a:chExt cx="1834900" cy="600225"/>
          </a:xfrm>
        </p:grpSpPr>
        <p:sp>
          <p:nvSpPr>
            <p:cNvPr id="369" name="Google Shape;369;p30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0"/>
          <p:cNvGrpSpPr/>
          <p:nvPr/>
        </p:nvGrpSpPr>
        <p:grpSpPr>
          <a:xfrm>
            <a:off x="4541707" y="0"/>
            <a:ext cx="928092" cy="600225"/>
            <a:chOff x="1083025" y="2306625"/>
            <a:chExt cx="1834900" cy="600225"/>
          </a:xfrm>
        </p:grpSpPr>
        <p:sp>
          <p:nvSpPr>
            <p:cNvPr id="373" name="Google Shape;373;p30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Result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0"/>
          <p:cNvGrpSpPr/>
          <p:nvPr/>
        </p:nvGrpSpPr>
        <p:grpSpPr>
          <a:xfrm>
            <a:off x="5469807" y="0"/>
            <a:ext cx="928092" cy="600225"/>
            <a:chOff x="1083025" y="2306625"/>
            <a:chExt cx="1834900" cy="600225"/>
          </a:xfrm>
        </p:grpSpPr>
        <p:sp>
          <p:nvSpPr>
            <p:cNvPr id="377" name="Google Shape;377;p30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Insight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" y="4584250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0"/>
          <p:cNvSpPr txBox="1"/>
          <p:nvPr/>
        </p:nvSpPr>
        <p:spPr>
          <a:xfrm>
            <a:off x="1799100" y="796075"/>
            <a:ext cx="5545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 u="sng">
                <a:solidFill>
                  <a:srgbClr val="FFAD00"/>
                </a:solidFill>
              </a:rPr>
              <a:t>INSIGHTS AND EXPLAINABILITY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050" y="1714252"/>
            <a:ext cx="2251775" cy="21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7885" y="1714250"/>
            <a:ext cx="2307027" cy="21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0"/>
          <p:cNvSpPr txBox="1"/>
          <p:nvPr/>
        </p:nvSpPr>
        <p:spPr>
          <a:xfrm>
            <a:off x="5645750" y="3916600"/>
            <a:ext cx="22728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D9EAD3"/>
                </a:solidFill>
                <a:latin typeface="Calibri"/>
                <a:ea typeface="Calibri"/>
                <a:cs typeface="Calibri"/>
                <a:sym typeface="Calibri"/>
              </a:rPr>
              <a:t>Feature distribution</a:t>
            </a:r>
            <a:endParaRPr sz="1600" u="sng">
              <a:solidFill>
                <a:srgbClr val="D9EA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0000"/>
            </a:gs>
            <a:gs pos="50000">
              <a:srgbClr val="000019"/>
            </a:gs>
            <a:gs pos="100000">
              <a:srgbClr val="000019"/>
            </a:gs>
          </a:gsLst>
          <a:lin ang="0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/>
        </p:nvSpPr>
        <p:spPr>
          <a:xfrm>
            <a:off x="752275" y="3311500"/>
            <a:ext cx="239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90" name="Google Shape;390;p31"/>
          <p:cNvSpPr txBox="1"/>
          <p:nvPr/>
        </p:nvSpPr>
        <p:spPr>
          <a:xfrm>
            <a:off x="3143170" y="3311500"/>
            <a:ext cx="239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91" name="Google Shape;391;p31"/>
          <p:cNvSpPr txBox="1"/>
          <p:nvPr/>
        </p:nvSpPr>
        <p:spPr>
          <a:xfrm>
            <a:off x="514350" y="3738943"/>
            <a:ext cx="1682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92" name="Google Shape;392;p31"/>
          <p:cNvSpPr txBox="1"/>
          <p:nvPr/>
        </p:nvSpPr>
        <p:spPr>
          <a:xfrm>
            <a:off x="5193890" y="3280112"/>
            <a:ext cx="239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393" name="Google Shape;393;p31"/>
          <p:cNvGrpSpPr/>
          <p:nvPr/>
        </p:nvGrpSpPr>
        <p:grpSpPr>
          <a:xfrm>
            <a:off x="7326007" y="0"/>
            <a:ext cx="988697" cy="600225"/>
            <a:chOff x="1083025" y="2306625"/>
            <a:chExt cx="1954720" cy="600225"/>
          </a:xfrm>
        </p:grpSpPr>
        <p:sp>
          <p:nvSpPr>
            <p:cNvPr id="394" name="Google Shape;394;p31"/>
            <p:cNvSpPr txBox="1"/>
            <p:nvPr/>
          </p:nvSpPr>
          <p:spPr>
            <a:xfrm>
              <a:off x="1247945" y="2460450"/>
              <a:ext cx="178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1"/>
          <p:cNvGrpSpPr/>
          <p:nvPr/>
        </p:nvGrpSpPr>
        <p:grpSpPr>
          <a:xfrm>
            <a:off x="829307" y="0"/>
            <a:ext cx="928092" cy="600225"/>
            <a:chOff x="1083025" y="2306625"/>
            <a:chExt cx="1834900" cy="600225"/>
          </a:xfrm>
        </p:grpSpPr>
        <p:sp>
          <p:nvSpPr>
            <p:cNvPr id="398" name="Google Shape;398;p31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Overview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1"/>
          <p:cNvGrpSpPr/>
          <p:nvPr/>
        </p:nvGrpSpPr>
        <p:grpSpPr>
          <a:xfrm>
            <a:off x="1757407" y="0"/>
            <a:ext cx="928092" cy="600225"/>
            <a:chOff x="1083025" y="2306625"/>
            <a:chExt cx="1834900" cy="600225"/>
          </a:xfrm>
        </p:grpSpPr>
        <p:sp>
          <p:nvSpPr>
            <p:cNvPr id="402" name="Google Shape;402;p31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1"/>
          <p:cNvGrpSpPr/>
          <p:nvPr/>
        </p:nvGrpSpPr>
        <p:grpSpPr>
          <a:xfrm>
            <a:off x="2685507" y="0"/>
            <a:ext cx="928092" cy="600225"/>
            <a:chOff x="1083025" y="2306625"/>
            <a:chExt cx="1834900" cy="600225"/>
          </a:xfrm>
        </p:grpSpPr>
        <p:sp>
          <p:nvSpPr>
            <p:cNvPr id="406" name="Google Shape;406;p31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1"/>
          <p:cNvGrpSpPr/>
          <p:nvPr/>
        </p:nvGrpSpPr>
        <p:grpSpPr>
          <a:xfrm>
            <a:off x="3613607" y="0"/>
            <a:ext cx="928092" cy="600225"/>
            <a:chOff x="1083025" y="2306625"/>
            <a:chExt cx="1834900" cy="600225"/>
          </a:xfrm>
        </p:grpSpPr>
        <p:sp>
          <p:nvSpPr>
            <p:cNvPr id="410" name="Google Shape;410;p31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1"/>
          <p:cNvGrpSpPr/>
          <p:nvPr/>
        </p:nvGrpSpPr>
        <p:grpSpPr>
          <a:xfrm>
            <a:off x="4541707" y="0"/>
            <a:ext cx="928092" cy="600225"/>
            <a:chOff x="1083025" y="2306625"/>
            <a:chExt cx="1834900" cy="600225"/>
          </a:xfrm>
        </p:grpSpPr>
        <p:sp>
          <p:nvSpPr>
            <p:cNvPr id="414" name="Google Shape;414;p31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Result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1"/>
          <p:cNvGrpSpPr/>
          <p:nvPr/>
        </p:nvGrpSpPr>
        <p:grpSpPr>
          <a:xfrm>
            <a:off x="5469807" y="0"/>
            <a:ext cx="928092" cy="600225"/>
            <a:chOff x="1083025" y="2306625"/>
            <a:chExt cx="1834900" cy="600225"/>
          </a:xfrm>
        </p:grpSpPr>
        <p:sp>
          <p:nvSpPr>
            <p:cNvPr id="418" name="Google Shape;418;p31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Insight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1"/>
          <p:cNvGrpSpPr/>
          <p:nvPr/>
        </p:nvGrpSpPr>
        <p:grpSpPr>
          <a:xfrm>
            <a:off x="6397907" y="0"/>
            <a:ext cx="928092" cy="600225"/>
            <a:chOff x="1083025" y="2306625"/>
            <a:chExt cx="1834900" cy="600225"/>
          </a:xfrm>
        </p:grpSpPr>
        <p:sp>
          <p:nvSpPr>
            <p:cNvPr id="422" name="Google Shape;422;p31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Workflow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31"/>
          <p:cNvSpPr txBox="1"/>
          <p:nvPr/>
        </p:nvSpPr>
        <p:spPr>
          <a:xfrm>
            <a:off x="415200" y="1897000"/>
            <a:ext cx="5468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AD1DC"/>
              </a:buClr>
              <a:buSzPts val="1100"/>
              <a:buChar char="●"/>
            </a:pPr>
            <a:r>
              <a:rPr b="1" lang="en" sz="1100">
                <a:solidFill>
                  <a:srgbClr val="EAD1DC"/>
                </a:solidFill>
              </a:rPr>
              <a:t>Flow:</a:t>
            </a:r>
            <a:r>
              <a:rPr lang="en" sz="1100">
                <a:solidFill>
                  <a:srgbClr val="EAD1DC"/>
                </a:solidFill>
              </a:rPr>
              <a:t> Input → Feature Engineering → Preprocessor → Model → Output</a:t>
            </a:r>
            <a:br>
              <a:rPr lang="en" sz="1100">
                <a:solidFill>
                  <a:srgbClr val="EAD1DC"/>
                </a:solidFill>
              </a:rPr>
            </a:br>
            <a:endParaRPr sz="1100">
              <a:solidFill>
                <a:srgbClr val="EAD1DC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100"/>
              <a:buChar char="●"/>
            </a:pPr>
            <a:r>
              <a:rPr lang="en" sz="1100">
                <a:solidFill>
                  <a:srgbClr val="D9D2E9"/>
                </a:solidFill>
              </a:rPr>
              <a:t>Automated with </a:t>
            </a:r>
            <a:r>
              <a:rPr lang="en" sz="1100">
                <a:solidFill>
                  <a:srgbClr val="D9D2E9"/>
                </a:solidFill>
                <a:latin typeface="Roboto Mono"/>
                <a:ea typeface="Roboto Mono"/>
                <a:cs typeface="Roboto Mono"/>
                <a:sym typeface="Roboto Mono"/>
              </a:rPr>
              <a:t>sklearn.pipeline.Pipeline()</a:t>
            </a:r>
            <a:br>
              <a:rPr lang="en" sz="1100">
                <a:solidFill>
                  <a:srgbClr val="F4CC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F4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100"/>
              <a:buChar char="●"/>
            </a:pPr>
            <a:r>
              <a:rPr lang="en" sz="1100">
                <a:solidFill>
                  <a:srgbClr val="CFE2F3"/>
                </a:solidFill>
              </a:rPr>
              <a:t>RandomizedSearchCV for efficient tuning</a:t>
            </a:r>
            <a:br>
              <a:rPr lang="en" sz="1100">
                <a:solidFill>
                  <a:srgbClr val="CFE2F3"/>
                </a:solidFill>
              </a:rPr>
            </a:br>
            <a:endParaRPr sz="1100">
              <a:solidFill>
                <a:srgbClr val="CFE2F3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E0E3"/>
              </a:buClr>
              <a:buSzPts val="1100"/>
              <a:buChar char="●"/>
            </a:pPr>
            <a:r>
              <a:rPr lang="en" sz="1100">
                <a:solidFill>
                  <a:srgbClr val="D0E0E3"/>
                </a:solidFill>
              </a:rPr>
              <a:t>Output metrics + visual diagnostics (ROC, PR, CM)</a:t>
            </a:r>
            <a:endParaRPr b="1" sz="1300" u="sng">
              <a:solidFill>
                <a:srgbClr val="D0E0E3"/>
              </a:solidFill>
            </a:endParaRPr>
          </a:p>
        </p:txBody>
      </p:sp>
      <p:pic>
        <p:nvPicPr>
          <p:cNvPr id="426" name="Google Shape;4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" y="4584250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/>
        </p:nvSpPr>
        <p:spPr>
          <a:xfrm>
            <a:off x="2601900" y="780350"/>
            <a:ext cx="3940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 u="sng">
                <a:solidFill>
                  <a:srgbClr val="FFAD00"/>
                </a:solidFill>
              </a:rPr>
              <a:t>SYSTEM WORKFLOW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100" y="1543250"/>
            <a:ext cx="2822800" cy="25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1"/>
          <p:cNvSpPr txBox="1"/>
          <p:nvPr/>
        </p:nvSpPr>
        <p:spPr>
          <a:xfrm>
            <a:off x="6433300" y="4128525"/>
            <a:ext cx="1682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D0E0E3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1600" u="sng">
              <a:solidFill>
                <a:srgbClr val="D0E0E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0000"/>
            </a:gs>
            <a:gs pos="50000">
              <a:srgbClr val="000019"/>
            </a:gs>
            <a:gs pos="100000">
              <a:srgbClr val="000019"/>
            </a:gs>
          </a:gsLst>
          <a:lin ang="0" scaled="0"/>
        </a:gra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/>
        </p:nvSpPr>
        <p:spPr>
          <a:xfrm>
            <a:off x="752275" y="3311500"/>
            <a:ext cx="239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35" name="Google Shape;435;p32"/>
          <p:cNvSpPr txBox="1"/>
          <p:nvPr/>
        </p:nvSpPr>
        <p:spPr>
          <a:xfrm>
            <a:off x="514350" y="3738943"/>
            <a:ext cx="1682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36" name="Google Shape;436;p32"/>
          <p:cNvSpPr txBox="1"/>
          <p:nvPr/>
        </p:nvSpPr>
        <p:spPr>
          <a:xfrm>
            <a:off x="2905245" y="3738943"/>
            <a:ext cx="1682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37" name="Google Shape;437;p32"/>
          <p:cNvSpPr txBox="1"/>
          <p:nvPr/>
        </p:nvSpPr>
        <p:spPr>
          <a:xfrm>
            <a:off x="5193890" y="3280112"/>
            <a:ext cx="239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38" name="Google Shape;438;p32"/>
          <p:cNvSpPr txBox="1"/>
          <p:nvPr/>
        </p:nvSpPr>
        <p:spPr>
          <a:xfrm>
            <a:off x="5296140" y="3738943"/>
            <a:ext cx="1682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439" name="Google Shape;439;p32"/>
          <p:cNvGrpSpPr/>
          <p:nvPr/>
        </p:nvGrpSpPr>
        <p:grpSpPr>
          <a:xfrm>
            <a:off x="825232" y="0"/>
            <a:ext cx="928092" cy="600225"/>
            <a:chOff x="1083025" y="2306625"/>
            <a:chExt cx="1834900" cy="600225"/>
          </a:xfrm>
        </p:grpSpPr>
        <p:sp>
          <p:nvSpPr>
            <p:cNvPr id="440" name="Google Shape;440;p32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Overview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2"/>
          <p:cNvGrpSpPr/>
          <p:nvPr/>
        </p:nvGrpSpPr>
        <p:grpSpPr>
          <a:xfrm>
            <a:off x="1753332" y="0"/>
            <a:ext cx="928092" cy="600225"/>
            <a:chOff x="1083025" y="2306625"/>
            <a:chExt cx="1834900" cy="600225"/>
          </a:xfrm>
        </p:grpSpPr>
        <p:sp>
          <p:nvSpPr>
            <p:cNvPr id="444" name="Google Shape;444;p32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2"/>
          <p:cNvGrpSpPr/>
          <p:nvPr/>
        </p:nvGrpSpPr>
        <p:grpSpPr>
          <a:xfrm>
            <a:off x="2681432" y="0"/>
            <a:ext cx="928092" cy="600225"/>
            <a:chOff x="1083025" y="2306625"/>
            <a:chExt cx="1834900" cy="600225"/>
          </a:xfrm>
        </p:grpSpPr>
        <p:sp>
          <p:nvSpPr>
            <p:cNvPr id="448" name="Google Shape;448;p32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2"/>
          <p:cNvGrpSpPr/>
          <p:nvPr/>
        </p:nvGrpSpPr>
        <p:grpSpPr>
          <a:xfrm>
            <a:off x="3609532" y="0"/>
            <a:ext cx="928092" cy="600225"/>
            <a:chOff x="1083025" y="2306625"/>
            <a:chExt cx="1834900" cy="600225"/>
          </a:xfrm>
        </p:grpSpPr>
        <p:sp>
          <p:nvSpPr>
            <p:cNvPr id="452" name="Google Shape;452;p32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2"/>
          <p:cNvGrpSpPr/>
          <p:nvPr/>
        </p:nvGrpSpPr>
        <p:grpSpPr>
          <a:xfrm>
            <a:off x="4537632" y="0"/>
            <a:ext cx="928092" cy="600225"/>
            <a:chOff x="1083025" y="2306625"/>
            <a:chExt cx="1834900" cy="600225"/>
          </a:xfrm>
        </p:grpSpPr>
        <p:sp>
          <p:nvSpPr>
            <p:cNvPr id="456" name="Google Shape;456;p32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Result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7" name="Google Shape;457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2"/>
          <p:cNvGrpSpPr/>
          <p:nvPr/>
        </p:nvGrpSpPr>
        <p:grpSpPr>
          <a:xfrm>
            <a:off x="5465732" y="0"/>
            <a:ext cx="928092" cy="600225"/>
            <a:chOff x="1083025" y="2306625"/>
            <a:chExt cx="1834900" cy="600225"/>
          </a:xfrm>
        </p:grpSpPr>
        <p:sp>
          <p:nvSpPr>
            <p:cNvPr id="460" name="Google Shape;460;p32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Insight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2"/>
          <p:cNvGrpSpPr/>
          <p:nvPr/>
        </p:nvGrpSpPr>
        <p:grpSpPr>
          <a:xfrm>
            <a:off x="6393832" y="0"/>
            <a:ext cx="928092" cy="600225"/>
            <a:chOff x="1083025" y="2306625"/>
            <a:chExt cx="1834900" cy="600225"/>
          </a:xfrm>
        </p:grpSpPr>
        <p:sp>
          <p:nvSpPr>
            <p:cNvPr id="464" name="Google Shape;464;p32"/>
            <p:cNvSpPr txBox="1"/>
            <p:nvPr/>
          </p:nvSpPr>
          <p:spPr>
            <a:xfrm>
              <a:off x="1247959" y="246045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Workflow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" name="Google Shape;465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2"/>
          <p:cNvGrpSpPr/>
          <p:nvPr/>
        </p:nvGrpSpPr>
        <p:grpSpPr>
          <a:xfrm>
            <a:off x="7321932" y="0"/>
            <a:ext cx="928092" cy="600225"/>
            <a:chOff x="1083025" y="2306625"/>
            <a:chExt cx="1834900" cy="600225"/>
          </a:xfrm>
        </p:grpSpPr>
        <p:sp>
          <p:nvSpPr>
            <p:cNvPr id="468" name="Google Shape;468;p32"/>
            <p:cNvSpPr txBox="1"/>
            <p:nvPr/>
          </p:nvSpPr>
          <p:spPr>
            <a:xfrm>
              <a:off x="1247946" y="2460450"/>
              <a:ext cx="1653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4CCCC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b="1" sz="1000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32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2"/>
          <p:cNvSpPr txBox="1"/>
          <p:nvPr/>
        </p:nvSpPr>
        <p:spPr>
          <a:xfrm>
            <a:off x="2487600" y="1338150"/>
            <a:ext cx="4168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CE5CD"/>
              </a:buClr>
              <a:buSzPts val="1100"/>
              <a:buChar char="●"/>
            </a:pPr>
            <a:r>
              <a:rPr lang="en" sz="1100">
                <a:solidFill>
                  <a:srgbClr val="FCE5CD"/>
                </a:solidFill>
              </a:rPr>
              <a:t>XGBoost achieved best balance (F1 = 0.77, AUC = 0.91)</a:t>
            </a:r>
            <a:br>
              <a:rPr lang="en" sz="1100">
                <a:solidFill>
                  <a:srgbClr val="FCE5CD"/>
                </a:solidFill>
              </a:rPr>
            </a:br>
            <a:endParaRPr sz="1100">
              <a:solidFill>
                <a:srgbClr val="FCE5CD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100"/>
              <a:buChar char="●"/>
            </a:pPr>
            <a:r>
              <a:rPr lang="en" sz="1100">
                <a:solidFill>
                  <a:srgbClr val="D9EAD3"/>
                </a:solidFill>
              </a:rPr>
              <a:t>Robust feature engineering improved generalization</a:t>
            </a:r>
            <a:endParaRPr>
              <a:solidFill>
                <a:srgbClr val="D9EAD3"/>
              </a:solidFill>
            </a:endParaRPr>
          </a:p>
        </p:txBody>
      </p:sp>
      <p:pic>
        <p:nvPicPr>
          <p:cNvPr id="472" name="Google Shape;4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" y="4584250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2"/>
          <p:cNvSpPr txBox="1"/>
          <p:nvPr/>
        </p:nvSpPr>
        <p:spPr>
          <a:xfrm>
            <a:off x="2601900" y="811825"/>
            <a:ext cx="3940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 u="sng">
                <a:solidFill>
                  <a:srgbClr val="FFAD00"/>
                </a:solidFill>
              </a:rPr>
              <a:t>CONCLUSION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25" y="2283864"/>
            <a:ext cx="7769357" cy="2274262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2"/>
          <p:cNvSpPr txBox="1"/>
          <p:nvPr/>
        </p:nvSpPr>
        <p:spPr>
          <a:xfrm>
            <a:off x="3845825" y="4558125"/>
            <a:ext cx="1682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D0E0E3"/>
                </a:solidFill>
                <a:latin typeface="Calibri"/>
                <a:ea typeface="Calibri"/>
                <a:cs typeface="Calibri"/>
                <a:sym typeface="Calibri"/>
              </a:rPr>
              <a:t>Learning curve</a:t>
            </a:r>
            <a:endParaRPr sz="1600" u="sng">
              <a:solidFill>
                <a:srgbClr val="D0E0E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0000"/>
            </a:gs>
            <a:gs pos="50000">
              <a:srgbClr val="000019"/>
            </a:gs>
            <a:gs pos="100000">
              <a:srgbClr val="000019"/>
            </a:gs>
          </a:gsLst>
          <a:lin ang="0" scaled="0"/>
        </a:gra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/>
          <p:nvPr/>
        </p:nvSpPr>
        <p:spPr>
          <a:xfrm>
            <a:off x="752275" y="3311500"/>
            <a:ext cx="239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81" name="Google Shape;481;p33"/>
          <p:cNvSpPr txBox="1"/>
          <p:nvPr/>
        </p:nvSpPr>
        <p:spPr>
          <a:xfrm>
            <a:off x="514350" y="3738943"/>
            <a:ext cx="1682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82" name="Google Shape;482;p33"/>
          <p:cNvSpPr txBox="1"/>
          <p:nvPr/>
        </p:nvSpPr>
        <p:spPr>
          <a:xfrm>
            <a:off x="2905245" y="3738943"/>
            <a:ext cx="1682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83" name="Google Shape;483;p33"/>
          <p:cNvSpPr txBox="1"/>
          <p:nvPr/>
        </p:nvSpPr>
        <p:spPr>
          <a:xfrm>
            <a:off x="5193890" y="3280112"/>
            <a:ext cx="239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84" name="Google Shape;484;p33"/>
          <p:cNvSpPr txBox="1"/>
          <p:nvPr/>
        </p:nvSpPr>
        <p:spPr>
          <a:xfrm>
            <a:off x="5296140" y="3738943"/>
            <a:ext cx="1682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485" name="Google Shape;4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" y="4584250"/>
            <a:ext cx="503350" cy="5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3"/>
          <p:cNvSpPr txBox="1"/>
          <p:nvPr/>
        </p:nvSpPr>
        <p:spPr>
          <a:xfrm>
            <a:off x="1401900" y="1321803"/>
            <a:ext cx="63402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0300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THANK YOU</a:t>
            </a:r>
            <a:endParaRPr sz="10300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87" name="Google Shape;487;p33"/>
          <p:cNvSpPr txBox="1"/>
          <p:nvPr/>
        </p:nvSpPr>
        <p:spPr>
          <a:xfrm>
            <a:off x="1757400" y="4733600"/>
            <a:ext cx="636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FFF2CC"/>
                </a:solidFill>
              </a:rPr>
              <a:t>MD ALAUDDIN ANSARI | 22F1001182 | MACHINE LEARNING PROJECT | IIT MADRAS</a:t>
            </a:r>
            <a:endParaRPr>
              <a:solidFill>
                <a:srgbClr val="FFF2CC"/>
              </a:solidFill>
            </a:endParaRPr>
          </a:p>
        </p:txBody>
      </p:sp>
      <p:grpSp>
        <p:nvGrpSpPr>
          <p:cNvPr id="488" name="Google Shape;488;p33"/>
          <p:cNvGrpSpPr/>
          <p:nvPr/>
        </p:nvGrpSpPr>
        <p:grpSpPr>
          <a:xfrm>
            <a:off x="825232" y="0"/>
            <a:ext cx="928092" cy="297224"/>
            <a:chOff x="1083025" y="2306625"/>
            <a:chExt cx="1834900" cy="297224"/>
          </a:xfrm>
        </p:grpSpPr>
        <p:sp>
          <p:nvSpPr>
            <p:cNvPr id="489" name="Google Shape;489;p3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3"/>
          <p:cNvGrpSpPr/>
          <p:nvPr/>
        </p:nvGrpSpPr>
        <p:grpSpPr>
          <a:xfrm>
            <a:off x="1753332" y="0"/>
            <a:ext cx="928092" cy="297224"/>
            <a:chOff x="1083025" y="2306625"/>
            <a:chExt cx="1834900" cy="297224"/>
          </a:xfrm>
        </p:grpSpPr>
        <p:sp>
          <p:nvSpPr>
            <p:cNvPr id="492" name="Google Shape;492;p3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3"/>
          <p:cNvGrpSpPr/>
          <p:nvPr/>
        </p:nvGrpSpPr>
        <p:grpSpPr>
          <a:xfrm>
            <a:off x="2681432" y="0"/>
            <a:ext cx="928092" cy="297224"/>
            <a:chOff x="1083025" y="2306625"/>
            <a:chExt cx="1834900" cy="297224"/>
          </a:xfrm>
        </p:grpSpPr>
        <p:sp>
          <p:nvSpPr>
            <p:cNvPr id="495" name="Google Shape;495;p3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3"/>
          <p:cNvGrpSpPr/>
          <p:nvPr/>
        </p:nvGrpSpPr>
        <p:grpSpPr>
          <a:xfrm>
            <a:off x="3609532" y="0"/>
            <a:ext cx="928092" cy="297224"/>
            <a:chOff x="1083025" y="2306625"/>
            <a:chExt cx="1834900" cy="297224"/>
          </a:xfrm>
        </p:grpSpPr>
        <p:sp>
          <p:nvSpPr>
            <p:cNvPr id="498" name="Google Shape;498;p3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3"/>
          <p:cNvGrpSpPr/>
          <p:nvPr/>
        </p:nvGrpSpPr>
        <p:grpSpPr>
          <a:xfrm>
            <a:off x="4537632" y="0"/>
            <a:ext cx="928092" cy="297224"/>
            <a:chOff x="1083025" y="2306625"/>
            <a:chExt cx="1834900" cy="297224"/>
          </a:xfrm>
        </p:grpSpPr>
        <p:sp>
          <p:nvSpPr>
            <p:cNvPr id="501" name="Google Shape;501;p3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3"/>
          <p:cNvGrpSpPr/>
          <p:nvPr/>
        </p:nvGrpSpPr>
        <p:grpSpPr>
          <a:xfrm>
            <a:off x="5465732" y="0"/>
            <a:ext cx="928092" cy="297224"/>
            <a:chOff x="1083025" y="2306625"/>
            <a:chExt cx="1834900" cy="297224"/>
          </a:xfrm>
        </p:grpSpPr>
        <p:sp>
          <p:nvSpPr>
            <p:cNvPr id="504" name="Google Shape;504;p3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3"/>
          <p:cNvGrpSpPr/>
          <p:nvPr/>
        </p:nvGrpSpPr>
        <p:grpSpPr>
          <a:xfrm>
            <a:off x="6393832" y="0"/>
            <a:ext cx="928092" cy="297224"/>
            <a:chOff x="1083025" y="2306625"/>
            <a:chExt cx="1834900" cy="297224"/>
          </a:xfrm>
        </p:grpSpPr>
        <p:sp>
          <p:nvSpPr>
            <p:cNvPr id="507" name="Google Shape;507;p3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3"/>
          <p:cNvGrpSpPr/>
          <p:nvPr/>
        </p:nvGrpSpPr>
        <p:grpSpPr>
          <a:xfrm>
            <a:off x="7321932" y="0"/>
            <a:ext cx="928092" cy="297224"/>
            <a:chOff x="1083025" y="2306625"/>
            <a:chExt cx="1834900" cy="297224"/>
          </a:xfrm>
        </p:grpSpPr>
        <p:sp>
          <p:nvSpPr>
            <p:cNvPr id="510" name="Google Shape;510;p3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B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