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notesMasterIdLst>
    <p:notesMasterId r:id="rId84"/>
  </p:notesMasterIdLst>
  <p:sldIdLst>
    <p:sldId id="352" r:id="rId2"/>
    <p:sldId id="266" r:id="rId3"/>
    <p:sldId id="339" r:id="rId4"/>
    <p:sldId id="351" r:id="rId5"/>
    <p:sldId id="338" r:id="rId6"/>
    <p:sldId id="373" r:id="rId7"/>
    <p:sldId id="261" r:id="rId8"/>
    <p:sldId id="262" r:id="rId9"/>
    <p:sldId id="267" r:id="rId10"/>
    <p:sldId id="269" r:id="rId11"/>
    <p:sldId id="264" r:id="rId12"/>
    <p:sldId id="334" r:id="rId13"/>
    <p:sldId id="335" r:id="rId14"/>
    <p:sldId id="306" r:id="rId15"/>
    <p:sldId id="307" r:id="rId16"/>
    <p:sldId id="308" r:id="rId17"/>
    <p:sldId id="276" r:id="rId18"/>
    <p:sldId id="263" r:id="rId19"/>
    <p:sldId id="265" r:id="rId20"/>
    <p:sldId id="292" r:id="rId21"/>
    <p:sldId id="268" r:id="rId22"/>
    <p:sldId id="299" r:id="rId23"/>
    <p:sldId id="309" r:id="rId24"/>
    <p:sldId id="310" r:id="rId25"/>
    <p:sldId id="336" r:id="rId26"/>
    <p:sldId id="311" r:id="rId27"/>
    <p:sldId id="313" r:id="rId28"/>
    <p:sldId id="376" r:id="rId29"/>
    <p:sldId id="318" r:id="rId30"/>
    <p:sldId id="320" r:id="rId31"/>
    <p:sldId id="317" r:id="rId32"/>
    <p:sldId id="315" r:id="rId33"/>
    <p:sldId id="316" r:id="rId34"/>
    <p:sldId id="289" r:id="rId35"/>
    <p:sldId id="346" r:id="rId36"/>
    <p:sldId id="377" r:id="rId37"/>
    <p:sldId id="274" r:id="rId38"/>
    <p:sldId id="285" r:id="rId39"/>
    <p:sldId id="319" r:id="rId40"/>
    <p:sldId id="273" r:id="rId41"/>
    <p:sldId id="283" r:id="rId42"/>
    <p:sldId id="284" r:id="rId43"/>
    <p:sldId id="300" r:id="rId44"/>
    <p:sldId id="365" r:id="rId45"/>
    <p:sldId id="321" r:id="rId46"/>
    <p:sldId id="362" r:id="rId47"/>
    <p:sldId id="354" r:id="rId48"/>
    <p:sldId id="363" r:id="rId49"/>
    <p:sldId id="355" r:id="rId50"/>
    <p:sldId id="356" r:id="rId51"/>
    <p:sldId id="357" r:id="rId52"/>
    <p:sldId id="364" r:id="rId53"/>
    <p:sldId id="358" r:id="rId54"/>
    <p:sldId id="359" r:id="rId55"/>
    <p:sldId id="361" r:id="rId56"/>
    <p:sldId id="275" r:id="rId57"/>
    <p:sldId id="278" r:id="rId58"/>
    <p:sldId id="375" r:id="rId59"/>
    <p:sldId id="298" r:id="rId60"/>
    <p:sldId id="324" r:id="rId61"/>
    <p:sldId id="325" r:id="rId62"/>
    <p:sldId id="349" r:id="rId63"/>
    <p:sldId id="348" r:id="rId64"/>
    <p:sldId id="350" r:id="rId65"/>
    <p:sldId id="297" r:id="rId66"/>
    <p:sldId id="342" r:id="rId67"/>
    <p:sldId id="368" r:id="rId68"/>
    <p:sldId id="369" r:id="rId69"/>
    <p:sldId id="370" r:id="rId70"/>
    <p:sldId id="371" r:id="rId71"/>
    <p:sldId id="372" r:id="rId72"/>
    <p:sldId id="343" r:id="rId73"/>
    <p:sldId id="374" r:id="rId74"/>
    <p:sldId id="345" r:id="rId75"/>
    <p:sldId id="367" r:id="rId76"/>
    <p:sldId id="330" r:id="rId77"/>
    <p:sldId id="329" r:id="rId78"/>
    <p:sldId id="331" r:id="rId79"/>
    <p:sldId id="333" r:id="rId80"/>
    <p:sldId id="291" r:id="rId81"/>
    <p:sldId id="305" r:id="rId82"/>
    <p:sldId id="277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92"/>
    <a:srgbClr val="CB2D35"/>
    <a:srgbClr val="38DA69"/>
    <a:srgbClr val="3AE16E"/>
    <a:srgbClr val="C0B36D"/>
    <a:srgbClr val="B5B471"/>
    <a:srgbClr val="C2C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6" autoAdjust="0"/>
    <p:restoredTop sz="91691" autoAdjust="0"/>
  </p:normalViewPr>
  <p:slideViewPr>
    <p:cSldViewPr snapToGrid="0" snapToObjects="1">
      <p:cViewPr>
        <p:scale>
          <a:sx n="75" d="100"/>
          <a:sy n="75" d="100"/>
        </p:scale>
        <p:origin x="-2336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EF1FE-0D61-1C48-9BB1-04FF3B805F8C}" type="datetimeFigureOut">
              <a:rPr lang="en-US" smtClean="0"/>
              <a:t>9/30/14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5EAA5-9921-6040-9706-0F79487AD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0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5EAA5-9921-6040-9706-0F79487AD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5EAA5-9921-6040-9706-0F79487ADC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5EAA5-9921-6040-9706-0F79487ADC8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4F9B-C1FD-4041-9BC2-28AC700B4CAA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C5AD-7284-4A43-9C3C-7F497BFF42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4F9B-C1FD-4041-9BC2-28AC700B4CAA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C5AD-7284-4A43-9C3C-7F497BFF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4F9B-C1FD-4041-9BC2-28AC700B4CAA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C5AD-7284-4A43-9C3C-7F497BFF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4F9B-C1FD-4041-9BC2-28AC700B4CAA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C5AD-7284-4A43-9C3C-7F497BFF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4F9B-C1FD-4041-9BC2-28AC700B4CAA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C5AD-7284-4A43-9C3C-7F497BFF42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4F9B-C1FD-4041-9BC2-28AC700B4CAA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C5AD-7284-4A43-9C3C-7F497BFF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4F9B-C1FD-4041-9BC2-28AC700B4CAA}" type="datetimeFigureOut">
              <a:rPr lang="en-US" smtClean="0"/>
              <a:t>9/30/14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C5AD-7284-4A43-9C3C-7F497BFF42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4F9B-C1FD-4041-9BC2-28AC700B4CAA}" type="datetimeFigureOut">
              <a:rPr lang="en-US" smtClean="0"/>
              <a:t>9/30/14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C5AD-7284-4A43-9C3C-7F497BFF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4F9B-C1FD-4041-9BC2-28AC700B4CAA}" type="datetimeFigureOut">
              <a:rPr lang="en-US" smtClean="0"/>
              <a:t>9/30/14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C5AD-7284-4A43-9C3C-7F497BFF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4F9B-C1FD-4041-9BC2-28AC700B4CAA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C5AD-7284-4A43-9C3C-7F497BFF42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4F9B-C1FD-4041-9BC2-28AC700B4CAA}" type="datetimeFigureOut">
              <a:rPr lang="en-US" smtClean="0"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C5AD-7284-4A43-9C3C-7F497BFF4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8A4F9B-C1FD-4041-9BC2-28AC700B4CAA}" type="datetimeFigureOut">
              <a:rPr lang="en-US" smtClean="0"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2F2C5AD-7284-4A43-9C3C-7F497BFF42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hartner/jpa-gotchas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JpA</a:t>
            </a:r>
            <a:r>
              <a:rPr lang="en-US" dirty="0" smtClean="0"/>
              <a:t> gotchas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Lessons and Best Practices from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53" t="12162" b="12162"/>
          <a:stretch/>
        </p:blipFill>
        <p:spPr>
          <a:xfrm>
            <a:off x="790223" y="4467578"/>
            <a:ext cx="3448804" cy="8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D2533C"/>
                </a:solidFill>
              </a:rPr>
              <a:t/>
            </a:r>
            <a:br>
              <a:rPr lang="en-US" sz="4800" dirty="0" smtClean="0">
                <a:solidFill>
                  <a:srgbClr val="D2533C"/>
                </a:solidFill>
              </a:rPr>
            </a:br>
            <a:r>
              <a:rPr lang="en-US" sz="4800" dirty="0" smtClean="0">
                <a:solidFill>
                  <a:srgbClr val="D2533C"/>
                </a:solidFill>
              </a:rPr>
              <a:t>Let’s </a:t>
            </a:r>
            <a:r>
              <a:rPr lang="en-US" sz="4800" dirty="0" smtClean="0">
                <a:solidFill>
                  <a:srgbClr val="D2533C"/>
                </a:solidFill>
              </a:rPr>
              <a:t>look at some code</a:t>
            </a:r>
            <a:endParaRPr lang="en-US" sz="4800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7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2-03-12 at 2.04.0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93" t="-8688" r="-54700" b="-7678"/>
          <a:stretch/>
        </p:blipFill>
        <p:spPr>
          <a:xfrm>
            <a:off x="-528635" y="812799"/>
            <a:ext cx="9672635" cy="573193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My database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0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33" y="1947332"/>
            <a:ext cx="79179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onaco"/>
              </a:rPr>
              <a:t>@Entity</a:t>
            </a:r>
          </a:p>
          <a:p>
            <a:r>
              <a:rPr lang="en-US" sz="16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Person {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646464"/>
                </a:solidFill>
                <a:latin typeface="Monaco"/>
              </a:rPr>
              <a:t>@Id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Monaco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646464"/>
                </a:solidFill>
                <a:latin typeface="Monaco"/>
              </a:rPr>
              <a:t>@Column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sz="1600" dirty="0" err="1">
                <a:solidFill>
                  <a:srgbClr val="0000C0"/>
                </a:solidFill>
                <a:latin typeface="Monaco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600" dirty="0">
              <a:latin typeface="Monaco"/>
            </a:endParaRPr>
          </a:p>
          <a:p>
            <a:r>
              <a:rPr lang="de-DE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de-DE" sz="1600" dirty="0">
                <a:solidFill>
                  <a:srgbClr val="646464"/>
                </a:solidFill>
                <a:latin typeface="Monaco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Monaco"/>
              </a:rPr>
              <a:t>Column</a:t>
            </a:r>
            <a:r>
              <a:rPr lang="de-DE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600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de-DE" sz="16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de-DE" sz="1600" dirty="0" err="1">
                <a:solidFill>
                  <a:srgbClr val="0000C0"/>
                </a:solidFill>
                <a:latin typeface="Monaco"/>
              </a:rPr>
              <a:t>lastName</a:t>
            </a:r>
            <a:r>
              <a:rPr lang="de-DE" sz="16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onaco"/>
              </a:rPr>
              <a:t>OneToMany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mappedBy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"person"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cascade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={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CascadeType.</a:t>
            </a:r>
            <a:r>
              <a:rPr lang="en-US" sz="1600" i="1" dirty="0" err="1">
                <a:solidFill>
                  <a:srgbClr val="0000C0"/>
                </a:solidFill>
                <a:latin typeface="Monaco"/>
              </a:rPr>
              <a:t>ALL</a:t>
            </a:r>
            <a:r>
              <a:rPr lang="en-US" sz="1600" i="1" dirty="0">
                <a:solidFill>
                  <a:srgbClr val="000000"/>
                </a:solidFill>
                <a:latin typeface="Monaco"/>
              </a:rPr>
              <a:t> })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Set&lt;Address&gt; </a:t>
            </a:r>
            <a:r>
              <a:rPr lang="en-US" sz="1600" dirty="0">
                <a:solidFill>
                  <a:srgbClr val="0000C0"/>
                </a:solidFill>
                <a:latin typeface="Monaco"/>
              </a:rPr>
              <a:t>addresses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new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HashSet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&lt;&gt;()</a:t>
            </a:r>
            <a:r>
              <a:rPr lang="en-US" sz="1600" i="1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210733"/>
          </a:xfrm>
        </p:spPr>
        <p:txBody>
          <a:bodyPr>
            <a:noAutofit/>
          </a:bodyPr>
          <a:lstStyle/>
          <a:p>
            <a:r>
              <a:rPr lang="en-US" sz="3200" dirty="0" smtClean="0"/>
              <a:t>My Person entity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72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33" y="1947332"/>
            <a:ext cx="79179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@Entity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Address {</a:t>
            </a:r>
          </a:p>
          <a:p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@Id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8E1369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@Column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String </a:t>
            </a:r>
            <a:r>
              <a:rPr lang="en-US" sz="1600" dirty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address1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smtClean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  @</a:t>
            </a:r>
            <a:r>
              <a:rPr lang="en-US" sz="16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Column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String </a:t>
            </a:r>
            <a:r>
              <a:rPr lang="en-US" sz="1600" dirty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city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@Column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String </a:t>
            </a:r>
            <a:r>
              <a:rPr lang="en-US" sz="1600" dirty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state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@Column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String </a:t>
            </a:r>
            <a:r>
              <a:rPr lang="en-US" sz="1600" dirty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zip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@</a:t>
            </a:r>
            <a:r>
              <a:rPr lang="en-US" sz="1600" dirty="0" err="1">
                <a:solidFill>
                  <a:srgbClr val="777777"/>
                </a:solidFill>
                <a:latin typeface="Monaco"/>
                <a:ea typeface="Monaco"/>
                <a:cs typeface="Monaco"/>
              </a:rPr>
              <a:t>ManyToOne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@</a:t>
            </a:r>
            <a:r>
              <a:rPr lang="en-US" sz="1600" dirty="0" err="1">
                <a:solidFill>
                  <a:srgbClr val="777777"/>
                </a:solidFill>
                <a:latin typeface="Monaco"/>
                <a:ea typeface="Monaco"/>
                <a:cs typeface="Monaco"/>
              </a:rPr>
              <a:t>JoinColumn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(name=</a:t>
            </a:r>
            <a:r>
              <a:rPr lang="en-US" sz="1600" dirty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600" dirty="0" err="1">
                <a:solidFill>
                  <a:srgbClr val="3D19FF"/>
                </a:solidFill>
                <a:latin typeface="Monaco"/>
                <a:ea typeface="Monaco"/>
                <a:cs typeface="Monaco"/>
              </a:rPr>
              <a:t>person_id</a:t>
            </a:r>
            <a:r>
              <a:rPr lang="en-US" sz="1600" dirty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r>
              <a:rPr lang="en-US" sz="1600" dirty="0" smtClean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  private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 </a:t>
            </a:r>
            <a:r>
              <a:rPr lang="en-US" sz="1600" dirty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210733"/>
          </a:xfrm>
        </p:spPr>
        <p:txBody>
          <a:bodyPr>
            <a:noAutofit/>
          </a:bodyPr>
          <a:lstStyle/>
          <a:p>
            <a:r>
              <a:rPr lang="en-US" sz="3200" dirty="0" smtClean="0"/>
              <a:t>My Address entity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305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Q: In the following code, when am I </a:t>
            </a:r>
            <a:r>
              <a:rPr lang="en-US" sz="2800" i="1" dirty="0" smtClean="0"/>
              <a:t>saved</a:t>
            </a:r>
            <a:r>
              <a:rPr lang="en-US" sz="2800" dirty="0" smtClean="0"/>
              <a:t> to the database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398933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manager= </a:t>
            </a:r>
            <a:r>
              <a:rPr lang="en-US" sz="2000" dirty="0" err="1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factory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 =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"Neil"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"Hartner"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(person);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"Hallelujah!\n"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person +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 is saved!"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866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A: Never!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348133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manager= </a:t>
            </a:r>
            <a:r>
              <a:rPr lang="en-US" sz="20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factory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 person =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"Neil"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"Hartner"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(person);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"Hallelujah!\n"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person +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 is saved!"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985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3" y="28583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No changes were persisted because I never triggered an event that would force Hibernate to flush.  Note: persist() may not force flush!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8867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3" y="2113233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Flushing</a:t>
            </a:r>
            <a:endParaRPr lang="en-US" sz="4800" dirty="0"/>
          </a:p>
        </p:txBody>
      </p:sp>
      <p:pic>
        <p:nvPicPr>
          <p:cNvPr id="3" name="Picture 2" descr="Bathroo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2" b="12674"/>
          <a:stretch/>
        </p:blipFill>
        <p:spPr>
          <a:xfrm>
            <a:off x="4614333" y="3103833"/>
            <a:ext cx="3163994" cy="2797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678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ushing.jp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" b="5518"/>
          <a:stretch>
            <a:fillRect/>
          </a:stretch>
        </p:blipFill>
        <p:spPr>
          <a:xfrm>
            <a:off x="0" y="350520"/>
            <a:ext cx="11220133" cy="65074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Flushing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800" y="1524000"/>
            <a:ext cx="77114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modifications made to persistent entity instances are synchronized with the database at some point, a process called </a:t>
            </a:r>
            <a:r>
              <a:rPr lang="en-US" sz="3200" b="1" dirty="0" smtClean="0"/>
              <a:t>flushing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Hibernate uses a write-behind strategy which flushes </a:t>
            </a:r>
            <a:r>
              <a:rPr lang="en-US" sz="3200" b="1" dirty="0" smtClean="0"/>
              <a:t>as </a:t>
            </a:r>
            <a:r>
              <a:rPr lang="en-US" sz="3200" b="1" dirty="0"/>
              <a:t>late as possible</a:t>
            </a:r>
            <a:r>
              <a:rPr lang="en-US" sz="3200" b="1" dirty="0" smtClean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221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ushing.jp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" b="5518"/>
          <a:stretch>
            <a:fillRect/>
          </a:stretch>
        </p:blipFill>
        <p:spPr>
          <a:xfrm>
            <a:off x="0" y="350520"/>
            <a:ext cx="11220133" cy="65074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Flushing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800" y="1524000"/>
            <a:ext cx="7711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Hibernate synchronizes to the database: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w</a:t>
            </a:r>
            <a:r>
              <a:rPr lang="en-US" sz="3200" dirty="0" smtClean="0"/>
              <a:t>hen commit() is called on a transaction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before a query is executed that may be affected by flushing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w</a:t>
            </a:r>
            <a:r>
              <a:rPr lang="en-US" sz="3200" dirty="0" smtClean="0"/>
              <a:t>hen flush() is called explicitly</a:t>
            </a:r>
          </a:p>
        </p:txBody>
      </p:sp>
    </p:spTree>
    <p:extLst>
      <p:ext uri="{BB962C8B-B14F-4D97-AF65-F5344CB8AC3E}">
        <p14:creationId xmlns:p14="http://schemas.microsoft.com/office/powerpoint/2010/main" val="256598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Neil Hartner</a:t>
            </a:r>
          </a:p>
          <a:p>
            <a:r>
              <a:rPr lang="en-US" sz="3600" dirty="0" smtClean="0"/>
              <a:t>Lead Software Architect at </a:t>
            </a:r>
            <a:r>
              <a:rPr lang="en-US" sz="3600" dirty="0" err="1" smtClean="0"/>
              <a:t>Overstock.com</a:t>
            </a:r>
            <a:endParaRPr lang="en-US" sz="3600" dirty="0" smtClean="0"/>
          </a:p>
          <a:p>
            <a:r>
              <a:rPr lang="en-US" sz="3600" dirty="0" smtClean="0"/>
              <a:t>8 years experience using Hibernate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28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33" y="299720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 because you called persist(), doesn’t mean it’s in the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133" y="2213296"/>
            <a:ext cx="1981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Lesson: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377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Atomic </a:t>
            </a:r>
            <a:r>
              <a:rPr lang="en-US" sz="3200" dirty="0"/>
              <a:t>u</a:t>
            </a:r>
            <a:r>
              <a:rPr lang="en-US" sz="3200" dirty="0" smtClean="0"/>
              <a:t>nit of work in the database</a:t>
            </a:r>
          </a:p>
          <a:p>
            <a:r>
              <a:rPr lang="en-US" sz="3200" dirty="0" smtClean="0"/>
              <a:t>All </a:t>
            </a:r>
            <a:r>
              <a:rPr lang="en-US" sz="3200" dirty="0"/>
              <a:t>SQL statements </a:t>
            </a:r>
            <a:r>
              <a:rPr lang="en-US" sz="3200" dirty="0" smtClean="0"/>
              <a:t>execute in a transaction</a:t>
            </a:r>
          </a:p>
          <a:p>
            <a:r>
              <a:rPr lang="en-US" sz="3200" dirty="0" smtClean="0"/>
              <a:t>Must be either committed </a:t>
            </a:r>
            <a:r>
              <a:rPr lang="en-US" sz="3200" dirty="0"/>
              <a:t>or </a:t>
            </a:r>
            <a:r>
              <a:rPr lang="en-US" sz="3200" dirty="0" smtClean="0"/>
              <a:t>rolled </a:t>
            </a:r>
            <a:r>
              <a:rPr lang="en-US" sz="3200" dirty="0"/>
              <a:t>back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003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335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Let’s try using a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6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Q: In the following code, when will Hibernate save </a:t>
            </a:r>
            <a:r>
              <a:rPr lang="en-US" sz="2800" i="1" dirty="0" smtClean="0"/>
              <a:t>me</a:t>
            </a:r>
            <a:r>
              <a:rPr lang="en-US" sz="2800" dirty="0" smtClean="0"/>
              <a:t> to the database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manager = </a:t>
            </a:r>
            <a:r>
              <a:rPr lang="en-US" sz="20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factory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().begin();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 person =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"Neil"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"Hartner"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(person);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"Hallelujah!\n"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person +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 is saved!"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().commit();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003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: As expected, on commit</a:t>
            </a:r>
            <a:endParaRPr lang="en-US" sz="2800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manager = </a:t>
            </a:r>
            <a:r>
              <a:rPr lang="en-US" sz="20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factory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().begin();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 person =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"Neil"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"Hartner"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(person);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"Hallelujah!\n"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person +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 is saved!"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8DA69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sz="2000" b="1" dirty="0">
                <a:solidFill>
                  <a:srgbClr val="38DA69"/>
                </a:solidFill>
                <a:latin typeface="Monaco"/>
                <a:ea typeface="Monaco"/>
                <a:cs typeface="Monaco"/>
              </a:rPr>
              <a:t>().commit();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482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335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if the person table is queried during the transaction?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1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Q: In the following code, when will Hibernate save </a:t>
            </a:r>
            <a:r>
              <a:rPr lang="en-US" sz="2800" i="1" dirty="0" smtClean="0"/>
              <a:t>me</a:t>
            </a:r>
            <a:r>
              <a:rPr lang="en-US" sz="2800" dirty="0" smtClean="0"/>
              <a:t> to the database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ea typeface="Monaco"/>
                <a:cs typeface="Monaco"/>
              </a:rPr>
              <a:t> manager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Monaco"/>
                <a:ea typeface="Monaco"/>
                <a:cs typeface="Monaco"/>
              </a:rPr>
              <a:t>factory.createEntityManager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ea typeface="Monaco"/>
                <a:cs typeface="Monaco"/>
              </a:rPr>
              <a:t>().begin();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ea typeface="Monaco"/>
                <a:cs typeface="Monaco"/>
              </a:rPr>
              <a:t>Person me = new Person("Neil", "Hartner");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ea typeface="Monaco"/>
                <a:cs typeface="Monaco"/>
              </a:rPr>
              <a:t>(person);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ea typeface="Monaco"/>
                <a:cs typeface="Monaco"/>
              </a:rPr>
              <a:t>("Hallelujah!\n" + me + " is saved!");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manager.createQuery</a:t>
            </a:r>
            <a:r>
              <a:rPr lang="en-US" sz="2000" b="1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b="1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“from Person where </a:t>
            </a:r>
            <a:r>
              <a:rPr lang="en-US" sz="2000" b="1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firstName</a:t>
            </a:r>
            <a:r>
              <a:rPr lang="en-US" sz="2000" b="1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=:</a:t>
            </a:r>
            <a:r>
              <a:rPr lang="en-US" sz="2000" b="1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firstName</a:t>
            </a:r>
            <a:r>
              <a:rPr lang="en-US" sz="2000" b="1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”</a:t>
            </a:r>
            <a:r>
              <a:rPr lang="en-US" sz="2000" b="1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  <a:br>
              <a:rPr lang="en-US" sz="2000" b="1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2000" b="1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Person.</a:t>
            </a:r>
            <a:r>
              <a:rPr lang="en-US" sz="2000" b="1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.</a:t>
            </a:r>
            <a:r>
              <a:rPr lang="en-US" sz="2000" b="1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setParameter</a:t>
            </a:r>
            <a:r>
              <a:rPr lang="en-US" sz="2000" b="1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b="1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2000" b="1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firstName</a:t>
            </a:r>
            <a:r>
              <a:rPr lang="en-US" sz="2000" b="1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b="1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"Neil"</a:t>
            </a:r>
            <a:r>
              <a:rPr lang="en-US" sz="2000" b="1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Monaco"/>
                <a:ea typeface="Monaco"/>
                <a:cs typeface="Monaco"/>
              </a:rPr>
              <a:t> .</a:t>
            </a:r>
            <a:r>
              <a:rPr lang="en-US" sz="2000" b="1" dirty="0" err="1">
                <a:latin typeface="Monaco"/>
                <a:ea typeface="Monaco"/>
                <a:cs typeface="Monaco"/>
              </a:rPr>
              <a:t>getResultList</a:t>
            </a:r>
            <a:r>
              <a:rPr lang="en-US" sz="2000" b="1" dirty="0"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ea typeface="Monaco"/>
                <a:cs typeface="Monaco"/>
              </a:rPr>
              <a:t>().commit();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Monaco"/>
                <a:ea typeface="Monaco"/>
                <a:cs typeface="Monaco"/>
              </a:rPr>
              <a:t>();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A: On query of Person because Hibernate must ensure query consistency within a transaction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manager = </a:t>
            </a:r>
            <a:r>
              <a:rPr lang="en-US" sz="20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factory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().begin();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 me =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"Neil"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"Hartner"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(person);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"Hallelujah!\n"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me +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 is saved!"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manager.createQuery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“from Person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where </a:t>
            </a:r>
            <a:r>
              <a:rPr lang="en-US" sz="20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firstName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=:</a:t>
            </a:r>
            <a:r>
              <a:rPr lang="en-US" sz="20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firstName</a:t>
            </a:r>
            <a:r>
              <a:rPr lang="en-US" sz="20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”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  <a:b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Person.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.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setParameter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20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firstName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"Neil"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8DA69"/>
                </a:solidFill>
                <a:latin typeface="Monaco"/>
                <a:ea typeface="Monaco"/>
                <a:cs typeface="Monaco"/>
              </a:rPr>
              <a:t> .</a:t>
            </a:r>
            <a:r>
              <a:rPr lang="en-US" sz="2000" b="1" dirty="0" err="1">
                <a:solidFill>
                  <a:srgbClr val="38DA69"/>
                </a:solidFill>
                <a:latin typeface="Monaco"/>
                <a:ea typeface="Monaco"/>
                <a:cs typeface="Monaco"/>
              </a:rPr>
              <a:t>getResultList</a:t>
            </a:r>
            <a:r>
              <a:rPr lang="en-US" sz="2000" b="1" dirty="0">
                <a:solidFill>
                  <a:srgbClr val="38DA69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().commit();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787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335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This can create some unexpected exceptions when querying via 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8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Q: Assume there is a non-null database constraint on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.  </a:t>
            </a:r>
            <a:r>
              <a:rPr lang="en-US" sz="2800" dirty="0" smtClean="0"/>
              <a:t>Where wil</a:t>
            </a:r>
            <a:r>
              <a:rPr lang="en-US" sz="2800" dirty="0" smtClean="0"/>
              <a:t>l exception be thrown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398933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manager= </a:t>
            </a:r>
            <a:r>
              <a:rPr lang="en-US" sz="2000" dirty="0" err="1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factory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anager.getTransaction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().begin();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 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 =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"Hartner"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(person)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manager.createQuery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b="1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“</a:t>
            </a:r>
            <a:r>
              <a:rPr lang="en-US" sz="2000" b="1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from </a:t>
            </a:r>
            <a:r>
              <a:rPr lang="en-US" sz="2000" b="1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Person”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Person.</a:t>
            </a:r>
            <a:r>
              <a:rPr lang="en-US" sz="2000" b="1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Monaco"/>
                <a:ea typeface="Monaco"/>
                <a:cs typeface="Monaco"/>
              </a:rPr>
              <a:t> </a:t>
            </a:r>
            <a:r>
              <a:rPr lang="en-US" sz="2000" b="1" dirty="0" smtClean="0">
                <a:latin typeface="Monaco"/>
                <a:ea typeface="Monaco"/>
                <a:cs typeface="Monaco"/>
              </a:rPr>
              <a:t> .</a:t>
            </a:r>
            <a:r>
              <a:rPr lang="en-US" sz="2000" b="1" dirty="0" err="1">
                <a:latin typeface="Monaco"/>
                <a:ea typeface="Monaco"/>
                <a:cs typeface="Monaco"/>
              </a:rPr>
              <a:t>getResultList</a:t>
            </a:r>
            <a:r>
              <a:rPr lang="en-US" sz="2000" b="1" dirty="0"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anager.getTransaction.commit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7787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778" y="2215444"/>
            <a:ext cx="8229600" cy="4261556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$1.3 </a:t>
            </a:r>
            <a:r>
              <a:rPr lang="en-US" sz="3600" dirty="0" smtClean="0"/>
              <a:t>billion in </a:t>
            </a:r>
            <a:r>
              <a:rPr lang="en-US" sz="3600" dirty="0" smtClean="0"/>
              <a:t>online sales </a:t>
            </a:r>
            <a:r>
              <a:rPr lang="en-US" sz="3600" dirty="0" smtClean="0"/>
              <a:t>in </a:t>
            </a:r>
            <a:r>
              <a:rPr lang="en-US" sz="3600" dirty="0" smtClean="0"/>
              <a:t>2013</a:t>
            </a:r>
          </a:p>
          <a:p>
            <a:r>
              <a:rPr lang="en-US" sz="3600" dirty="0" smtClean="0"/>
              <a:t>One </a:t>
            </a:r>
            <a:r>
              <a:rPr lang="en-US" sz="3600" dirty="0" smtClean="0"/>
              <a:t>of the fastest performing retail sites on the internet according to </a:t>
            </a:r>
            <a:r>
              <a:rPr lang="en-US" sz="3600" dirty="0" smtClean="0"/>
              <a:t>Gomez</a:t>
            </a:r>
          </a:p>
          <a:p>
            <a:r>
              <a:rPr lang="en-US" sz="3600" dirty="0"/>
              <a:t>Headquarters in Salt Lake City, UT</a:t>
            </a:r>
          </a:p>
          <a:p>
            <a:r>
              <a:rPr lang="en-US" sz="3600" dirty="0"/>
              <a:t>300 Developers and </a:t>
            </a:r>
            <a:r>
              <a:rPr lang="en-US" sz="3600" dirty="0" smtClean="0"/>
              <a:t>Testers</a:t>
            </a:r>
            <a:endParaRPr lang="en-US" sz="3600" dirty="0" smtClean="0"/>
          </a:p>
          <a:p>
            <a:r>
              <a:rPr lang="en-US" sz="3600" dirty="0" smtClean="0"/>
              <a:t>We use Hibernate heavily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t="12162" b="12162"/>
          <a:stretch/>
        </p:blipFill>
        <p:spPr>
          <a:xfrm>
            <a:off x="352778" y="409222"/>
            <a:ext cx="6067777" cy="15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0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40555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A: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/>
              <a:t>createQuery</a:t>
            </a:r>
            <a:r>
              <a:rPr lang="en-US" sz="2800" dirty="0" smtClean="0"/>
              <a:t> will throw a </a:t>
            </a:r>
            <a:r>
              <a:rPr lang="en-US" sz="2800" dirty="0" err="1" smtClean="0"/>
              <a:t>ConstraintViolationException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6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the Person class is modified to use sequence</a:t>
            </a:r>
            <a:r>
              <a:rPr lang="en-US" sz="2800" dirty="0" smtClean="0"/>
              <a:t>-identity strategy ids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 {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@</a:t>
            </a:r>
            <a:r>
              <a:rPr lang="en-US" sz="1800" dirty="0" err="1" smtClean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GenericGenerator</a:t>
            </a:r>
            <a:endParaRPr lang="en-US" sz="1800" dirty="0" smtClean="0">
              <a:solidFill>
                <a:srgbClr val="777777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name = </a:t>
            </a:r>
            <a:r>
              <a:rPr lang="en-US" sz="1800" dirty="0" smtClean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”</a:t>
            </a:r>
            <a:r>
              <a:rPr lang="en-US" sz="1800" dirty="0" err="1" smtClean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person_id_gen</a:t>
            </a:r>
            <a:r>
              <a:rPr lang="en-US" sz="1800" dirty="0" smtClean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strategy = </a:t>
            </a:r>
            <a:r>
              <a:rPr lang="en-US" sz="1800" dirty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"sequence-identity"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parameters = </a:t>
            </a:r>
            <a:r>
              <a:rPr lang="en-US" sz="18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@Parameter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(name = </a:t>
            </a:r>
            <a:r>
              <a:rPr lang="en-US" sz="1800" dirty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"sequence"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value = </a:t>
            </a:r>
            <a:r>
              <a:rPr lang="en-US" sz="1800" dirty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 err="1">
                <a:solidFill>
                  <a:srgbClr val="3D19FF"/>
                </a:solidFill>
                <a:latin typeface="Monaco"/>
                <a:ea typeface="Monaco"/>
                <a:cs typeface="Monaco"/>
              </a:rPr>
              <a:t>person_id_seq</a:t>
            </a:r>
            <a:r>
              <a:rPr lang="en-US" sz="1800" dirty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@</a:t>
            </a:r>
            <a:r>
              <a:rPr lang="en-US" sz="1800" dirty="0" err="1">
                <a:solidFill>
                  <a:srgbClr val="777777"/>
                </a:solidFill>
                <a:latin typeface="Monaco"/>
                <a:ea typeface="Monaco"/>
                <a:cs typeface="Monaco"/>
              </a:rPr>
              <a:t>GeneratedValue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(generator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800" dirty="0" smtClean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“</a:t>
            </a:r>
            <a:r>
              <a:rPr lang="en-US" sz="1800" dirty="0" err="1" smtClean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person_id_gen</a:t>
            </a:r>
            <a:r>
              <a:rPr lang="en-US" sz="1800" dirty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>
                <a:solidFill>
                  <a:srgbClr val="777777"/>
                </a:solidFill>
                <a:latin typeface="Monaco"/>
                <a:ea typeface="Monaco"/>
                <a:cs typeface="Monaco"/>
              </a:rPr>
              <a:t>@Id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8E1369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961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Q: </a:t>
            </a:r>
            <a:r>
              <a:rPr lang="en-US" sz="2800" dirty="0" smtClean="0"/>
              <a:t>If </a:t>
            </a:r>
            <a:r>
              <a:rPr lang="en-US" sz="2800" dirty="0" smtClean="0"/>
              <a:t>sequence-identity strategy is used</a:t>
            </a:r>
            <a:r>
              <a:rPr lang="en-US" sz="2800" dirty="0" smtClean="0"/>
              <a:t>, </a:t>
            </a:r>
            <a:r>
              <a:rPr lang="en-US" sz="2800" dirty="0" smtClean="0"/>
              <a:t>when will </a:t>
            </a:r>
            <a:r>
              <a:rPr lang="en-US" sz="2800" i="1" dirty="0" smtClean="0"/>
              <a:t>me</a:t>
            </a:r>
            <a:r>
              <a:rPr lang="en-US" sz="2800" dirty="0" smtClean="0"/>
              <a:t> be saved to the database.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manager = </a:t>
            </a:r>
            <a:r>
              <a:rPr lang="en-US" sz="20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factory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().begin();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 me =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"Neil"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"Hartner"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(person);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"Hallelujah!\n"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me +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 is saved!"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manager.createQuery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”from Person”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Person.</a:t>
            </a:r>
            <a:r>
              <a:rPr lang="en-US" sz="20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ea typeface="Monaco"/>
                <a:cs typeface="Monaco"/>
              </a:rPr>
              <a:t> .</a:t>
            </a:r>
            <a:r>
              <a:rPr lang="en-US" sz="2000" dirty="0" err="1">
                <a:latin typeface="Monaco"/>
                <a:ea typeface="Monaco"/>
                <a:cs typeface="Monaco"/>
              </a:rPr>
              <a:t>getResultList</a:t>
            </a:r>
            <a:r>
              <a:rPr lang="en-US" sz="2000" dirty="0"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().commit();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208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A: On persist() due to IDENTITY generator forcing insert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manager = </a:t>
            </a:r>
            <a:r>
              <a:rPr lang="en-US" sz="20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factory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().begin();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 me =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"Neil"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"Hartner"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38DA69"/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sz="2000" b="1" dirty="0">
                <a:solidFill>
                  <a:srgbClr val="38DA69"/>
                </a:solidFill>
                <a:latin typeface="Monaco"/>
                <a:ea typeface="Monaco"/>
                <a:cs typeface="Monaco"/>
              </a:rPr>
              <a:t>(person);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"Hallelujah!\n"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me + 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 is saved!"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manager.createQuery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”from Person”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Person.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ea typeface="Monaco"/>
                <a:cs typeface="Monaco"/>
              </a:rPr>
              <a:t> .</a:t>
            </a:r>
            <a:r>
              <a:rPr lang="en-US" sz="2000" dirty="0" err="1">
                <a:latin typeface="Monaco"/>
                <a:ea typeface="Monaco"/>
                <a:cs typeface="Monaco"/>
              </a:rPr>
              <a:t>getResultList</a:t>
            </a:r>
            <a:r>
              <a:rPr lang="en-US" sz="2000" dirty="0"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().commit();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849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33" y="2997201"/>
            <a:ext cx="8229600" cy="26754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Hibernate </a:t>
            </a:r>
            <a:r>
              <a:rPr lang="en-US" dirty="0"/>
              <a:t>may persist changes to the database </a:t>
            </a:r>
            <a:r>
              <a:rPr lang="en-US" dirty="0" smtClean="0"/>
              <a:t>at any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Hibernate may throw exceptions where you least expect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7667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133" y="1957640"/>
            <a:ext cx="1981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Lesson: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312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490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WARNING: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/>
              <a:t>not treat exceptions as </a:t>
            </a:r>
            <a:r>
              <a:rPr lang="en-US" dirty="0" smtClean="0"/>
              <a:t>recoverable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422"/>
            <a:ext cx="8229600" cy="43405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JBoss</a:t>
            </a:r>
            <a:r>
              <a:rPr lang="en-US" dirty="0" smtClean="0"/>
              <a:t> website: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Do not treat exceptions as </a:t>
            </a:r>
            <a:r>
              <a:rPr lang="en-US" i="1" dirty="0" smtClean="0"/>
              <a:t>recoverable</a:t>
            </a:r>
          </a:p>
          <a:p>
            <a:pPr marL="0" indent="0">
              <a:buNone/>
            </a:pPr>
            <a:r>
              <a:rPr lang="en-US" i="1" dirty="0" smtClean="0"/>
              <a:t>This </a:t>
            </a:r>
            <a:r>
              <a:rPr lang="en-US" i="1" dirty="0"/>
              <a:t>is more of a necessary practice than a "best" practice. When an exception occurs, roll back the Transaction and close the Session. If you do not do this, Hibernate cannot guarantee that in-memory state accurately represents the persistent state. </a:t>
            </a:r>
          </a:p>
        </p:txBody>
      </p:sp>
    </p:spTree>
    <p:extLst>
      <p:ext uri="{BB962C8B-B14F-4D97-AF65-F5344CB8AC3E}">
        <p14:creationId xmlns:p14="http://schemas.microsoft.com/office/powerpoint/2010/main" val="424078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335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EntityManager</a:t>
            </a:r>
            <a:r>
              <a:rPr lang="en-US" dirty="0" smtClean="0"/>
              <a:t> and Transaction boundaries in a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5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Open Entity Manager In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Single </a:t>
            </a:r>
            <a:r>
              <a:rPr lang="en-US" sz="3200" dirty="0" err="1" smtClean="0"/>
              <a:t>EntityManager</a:t>
            </a:r>
            <a:r>
              <a:rPr lang="en-US" sz="3200" dirty="0" smtClean="0"/>
              <a:t> </a:t>
            </a:r>
            <a:r>
              <a:rPr lang="en-US" sz="3200" dirty="0" smtClean="0"/>
              <a:t>is used for a HTTP request</a:t>
            </a:r>
          </a:p>
          <a:p>
            <a:r>
              <a:rPr lang="en-US" sz="3200" dirty="0" smtClean="0"/>
              <a:t>Create a new transaction at the beginning of each request</a:t>
            </a:r>
          </a:p>
          <a:p>
            <a:r>
              <a:rPr lang="en-US" sz="3200" dirty="0" smtClean="0"/>
              <a:t>Commit or rollback transaction at the end of each </a:t>
            </a:r>
            <a:r>
              <a:rPr lang="en-US" sz="3200" dirty="0" smtClean="0"/>
              <a:t>request</a:t>
            </a:r>
          </a:p>
          <a:p>
            <a:endParaRPr lang="en-US" sz="3200" dirty="0"/>
          </a:p>
          <a:p>
            <a:r>
              <a:rPr lang="en-US" sz="2200" dirty="0"/>
              <a:t>Source: https://</a:t>
            </a:r>
            <a:r>
              <a:rPr lang="en-US" sz="2200" dirty="0" err="1"/>
              <a:t>developer.jboss.org</a:t>
            </a:r>
            <a:r>
              <a:rPr lang="en-US" sz="2200" dirty="0"/>
              <a:t>/wiki/</a:t>
            </a:r>
            <a:r>
              <a:rPr lang="en-US" sz="2200" dirty="0" err="1"/>
              <a:t>OpenSessionInView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5279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33" y="517805"/>
            <a:ext cx="7726419" cy="634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smtClean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b="0" i="0" dirty="0" smtClean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doFilter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b="0" i="0" u="sng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ServletRequest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request, </a:t>
            </a:r>
            <a:r>
              <a:rPr lang="en-US" sz="1400" b="0" i="0" u="sng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ServletResponse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response, </a:t>
            </a:r>
            <a:b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b="0" i="0" u="sng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FilterChain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chain) </a:t>
            </a:r>
            <a:r>
              <a:rPr lang="en-US" sz="1400" b="0" i="0" dirty="0" smtClean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throws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b="0" i="0" u="sng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IOException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  <a:r>
              <a:rPr lang="en-US" sz="1400" b="0" i="0" u="sng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ServletException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manager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b="0" i="0" dirty="0" smtClean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try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b="0" i="0" dirty="0" smtClean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// Starting a database transaction</a:t>
            </a:r>
            <a:endParaRPr lang="en-US" sz="1400" b="0" i="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smtClean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manager 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400" b="0" i="0" dirty="0" err="1" smtClean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entityManagerFactory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sz="1400" dirty="0" err="1" smtClean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manager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.getTransaction.begin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b="0" i="0" dirty="0" smtClean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// Call the next filter (continue request processing)</a:t>
            </a:r>
            <a:endParaRPr lang="en-US" sz="1400" b="0" i="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chain.doFilter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(request, response);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b="0" i="0" dirty="0" smtClean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// Commit the database transaction</a:t>
            </a:r>
            <a:endParaRPr lang="en-US" sz="1400" b="0" i="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1110CC"/>
                </a:solidFill>
                <a:latin typeface="Monaco"/>
                <a:ea typeface="Monaco"/>
                <a:cs typeface="Monaco"/>
              </a:rPr>
              <a:t>manager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.getTransaction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commit();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b="0" i="0" dirty="0" smtClean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catch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Throwable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ex) 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b="0" i="0" dirty="0" smtClean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// </a:t>
            </a:r>
            <a:r>
              <a:rPr lang="en-US" sz="1400" b="0" i="0" u="sng" dirty="0" smtClean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Rollback</a:t>
            </a:r>
            <a:r>
              <a:rPr lang="en-US" sz="1400" b="0" i="0" dirty="0" smtClean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 only</a:t>
            </a:r>
            <a:endParaRPr lang="en-US" sz="1400" b="0" i="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b="0" i="0" dirty="0" smtClean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try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b="0" i="0" dirty="0" smtClean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1110CC"/>
                </a:solidFill>
                <a:latin typeface="Monaco"/>
                <a:ea typeface="Monaco"/>
                <a:cs typeface="Monaco"/>
              </a:rPr>
              <a:t>manager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getTransaction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isActive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())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 err="1">
                <a:solidFill>
                  <a:srgbClr val="1110CC"/>
                </a:solidFill>
                <a:latin typeface="Monaco"/>
                <a:ea typeface="Monaco"/>
                <a:cs typeface="Monaco"/>
              </a:rPr>
              <a:t>manager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.getTransaction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().rollback();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b="0" i="0" dirty="0" smtClean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catch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Throwable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rbEx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b="0" i="0" dirty="0" err="1" smtClean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log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.error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b="0" i="0" dirty="0" smtClean="0">
                <a:solidFill>
                  <a:srgbClr val="3D19FF"/>
                </a:solidFill>
                <a:latin typeface="Monaco"/>
                <a:ea typeface="Monaco"/>
                <a:cs typeface="Monaco"/>
              </a:rPr>
              <a:t>"Could not rollback after exception!"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rbEx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rbEx.printStackTrace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b="0" i="0" dirty="0" smtClean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// Let others handle it...</a:t>
            </a:r>
            <a:endParaRPr lang="en-US" sz="1400" b="0" i="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b="0" i="0" dirty="0" smtClean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b="0" i="0" dirty="0" smtClean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ServletException</a:t>
            </a:r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(ex);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finally 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 smtClean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manager.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close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1400" b="0" i="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  <a:endParaRPr lang="en-US" sz="1400" b="0" i="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511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33" y="299720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single transaction per web request has some potential issues.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1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HIRING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778" y="2215444"/>
            <a:ext cx="8229600" cy="4261556"/>
          </a:xfrm>
        </p:spPr>
        <p:txBody>
          <a:bodyPr/>
          <a:lstStyle/>
          <a:p>
            <a:r>
              <a:rPr lang="en-US" sz="3600" dirty="0" smtClean="0"/>
              <a:t>Overstock is hiring</a:t>
            </a:r>
          </a:p>
          <a:p>
            <a:r>
              <a:rPr lang="en-US" sz="3600" dirty="0" smtClean="0"/>
              <a:t>Looking for </a:t>
            </a:r>
            <a:r>
              <a:rPr lang="en-US" sz="3600" b="1" dirty="0" smtClean="0"/>
              <a:t>good</a:t>
            </a:r>
            <a:r>
              <a:rPr lang="en-US" sz="3600" dirty="0" smtClean="0"/>
              <a:t> Java developers</a:t>
            </a:r>
          </a:p>
          <a:p>
            <a:r>
              <a:rPr lang="en-US" sz="3600" dirty="0" smtClean="0"/>
              <a:t>Visit </a:t>
            </a:r>
            <a:r>
              <a:rPr lang="en-US" sz="3600" dirty="0" err="1" smtClean="0"/>
              <a:t>overstock.com</a:t>
            </a:r>
            <a:r>
              <a:rPr lang="en-US" sz="3600" dirty="0" smtClean="0"/>
              <a:t>/careers for more info</a:t>
            </a:r>
          </a:p>
          <a:p>
            <a:r>
              <a:rPr lang="en-US" sz="3600" dirty="0" smtClean="0"/>
              <a:t>Contact me: </a:t>
            </a:r>
            <a:r>
              <a:rPr lang="en-US" sz="3600" dirty="0" err="1" smtClean="0"/>
              <a:t>nhartner@overstock.com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190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Entity Manager in View – </a:t>
            </a:r>
            <a:br>
              <a:rPr lang="en-US" dirty="0" smtClean="0"/>
            </a:br>
            <a:r>
              <a:rPr lang="en-US" dirty="0" smtClean="0"/>
              <a:t>Single Transaction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Transaction locks a database </a:t>
            </a:r>
            <a:r>
              <a:rPr lang="en-US" sz="3200" dirty="0" smtClean="0"/>
              <a:t>connection </a:t>
            </a:r>
            <a:endParaRPr lang="en-US" sz="3200" dirty="0" smtClean="0"/>
          </a:p>
          <a:p>
            <a:r>
              <a:rPr lang="en-US" sz="3200" dirty="0" smtClean="0"/>
              <a:t>Possibly delays database updates until after view is rendered</a:t>
            </a:r>
          </a:p>
          <a:p>
            <a:r>
              <a:rPr lang="en-US" sz="3200" dirty="0" smtClean="0"/>
              <a:t>Overstock </a:t>
            </a:r>
            <a:r>
              <a:rPr lang="en-US" sz="3200" dirty="0" smtClean="0"/>
              <a:t>does </a:t>
            </a:r>
            <a:r>
              <a:rPr lang="en-US" sz="3200" b="1" dirty="0" smtClean="0"/>
              <a:t>not</a:t>
            </a:r>
            <a:r>
              <a:rPr lang="en-US" sz="3200" dirty="0" smtClean="0"/>
              <a:t> use this strategy.  </a:t>
            </a:r>
          </a:p>
        </p:txBody>
      </p:sp>
    </p:spTree>
    <p:extLst>
      <p:ext uri="{BB962C8B-B14F-4D97-AF65-F5344CB8AC3E}">
        <p14:creationId xmlns:p14="http://schemas.microsoft.com/office/powerpoint/2010/main" val="400293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Overstock </a:t>
            </a:r>
            <a:r>
              <a:rPr lang="en-US" dirty="0" smtClean="0"/>
              <a:t>Open Entity </a:t>
            </a:r>
            <a:r>
              <a:rPr lang="en-US" dirty="0" smtClean="0"/>
              <a:t>Manager In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Differences:</a:t>
            </a:r>
            <a:endParaRPr lang="en-US" sz="3200" dirty="0" smtClean="0"/>
          </a:p>
          <a:p>
            <a:pPr lvl="1"/>
            <a:r>
              <a:rPr lang="en-US" sz="2800" dirty="0" smtClean="0"/>
              <a:t>Do NOT run the entire request in a single transaction.</a:t>
            </a:r>
          </a:p>
          <a:p>
            <a:pPr lvl="1"/>
            <a:r>
              <a:rPr lang="en-US" sz="2800" dirty="0" smtClean="0"/>
              <a:t>Instead explicitly </a:t>
            </a:r>
            <a:r>
              <a:rPr lang="en-US" sz="2800" dirty="0" smtClean="0"/>
              <a:t>wrap multiple database operations in a single transaction</a:t>
            </a:r>
          </a:p>
          <a:p>
            <a:endParaRPr lang="en-US" sz="3200" dirty="0" smtClean="0"/>
          </a:p>
          <a:p>
            <a:pPr marL="0" indent="0">
              <a:buNone/>
            </a:pPr>
            <a:r>
              <a:rPr lang="en-US" sz="3200" baseline="30000" dirty="0" smtClean="0"/>
              <a:t>Note: Spring’s </a:t>
            </a:r>
            <a:r>
              <a:rPr lang="en-US" sz="3200" i="1" baseline="30000" dirty="0" err="1" smtClean="0"/>
              <a:t>OpenEntityManagerInViewFilter</a:t>
            </a:r>
            <a:r>
              <a:rPr lang="en-US" sz="3200" baseline="30000" dirty="0"/>
              <a:t> </a:t>
            </a:r>
            <a:r>
              <a:rPr lang="en-US" sz="3200" baseline="30000" dirty="0" smtClean="0"/>
              <a:t>also does this</a:t>
            </a:r>
            <a:endParaRPr lang="en-US" sz="32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115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33" y="1886583"/>
            <a:ext cx="7726419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doFilter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ServletRequest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request, </a:t>
            </a:r>
            <a:r>
              <a:rPr lang="en-US" sz="14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ServletResponse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response, </a:t>
            </a:r>
            <a:b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FilterChain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chain) </a:t>
            </a:r>
            <a:r>
              <a:rPr lang="en-US" sz="14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IOException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  <a:r>
              <a:rPr lang="en-US" sz="14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ServletException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manager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>
                <a:solidFill>
                  <a:srgbClr val="8E1369"/>
                </a:solidFill>
                <a:latin typeface="Monaco"/>
                <a:ea typeface="Monaco"/>
                <a:cs typeface="Monaco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// Starting a database transaction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1110CC"/>
                </a:solidFill>
                <a:latin typeface="Monaco"/>
                <a:ea typeface="Monaco"/>
                <a:cs typeface="Monaco"/>
              </a:rPr>
              <a:t>manager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400" dirty="0" err="1">
                <a:solidFill>
                  <a:srgbClr val="1110CC"/>
                </a:solidFill>
                <a:latin typeface="Monaco"/>
                <a:ea typeface="Monaco"/>
                <a:cs typeface="Monaco"/>
              </a:rPr>
              <a:t>entityManagerFactory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endParaRPr lang="en-US" sz="1400" dirty="0" smtClean="0">
              <a:solidFill>
                <a:srgbClr val="559072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   /</a:t>
            </a:r>
            <a:r>
              <a:rPr lang="en-US" sz="1400" dirty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/ Call the next filter (continue request processing)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chain.doFilter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(request, response);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// </a:t>
            </a:r>
            <a:r>
              <a:rPr lang="en-US" sz="1400" dirty="0" smtClean="0">
                <a:solidFill>
                  <a:srgbClr val="559072"/>
                </a:solidFill>
                <a:latin typeface="Monaco"/>
                <a:ea typeface="Monaco"/>
                <a:cs typeface="Monaco"/>
              </a:rPr>
              <a:t>Create/commit transaction to flush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1110CC"/>
                </a:solidFill>
                <a:latin typeface="Monaco"/>
                <a:ea typeface="Monaco"/>
                <a:cs typeface="Monaco"/>
              </a:rPr>
              <a:t>manager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.getTransaction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.begin().commit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finally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1110CC"/>
                </a:solidFill>
                <a:latin typeface="Monaco"/>
                <a:ea typeface="Monaco"/>
                <a:cs typeface="Monaco"/>
              </a:rPr>
              <a:t>manager.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close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Overstock Open Entity Manager In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4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2142067"/>
            <a:ext cx="8365066" cy="2489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Get </a:t>
            </a:r>
            <a:r>
              <a:rPr lang="en-US" sz="3600" dirty="0" smtClean="0"/>
              <a:t>in and out of transactions </a:t>
            </a:r>
            <a:r>
              <a:rPr lang="en-US" sz="3600" dirty="0" smtClean="0"/>
              <a:t>as quickly as possible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92667" y="2084639"/>
            <a:ext cx="1809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Pro tip: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455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91" y="2142067"/>
            <a:ext cx="8365066" cy="2489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Next Gotcha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770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33" y="1947333"/>
            <a:ext cx="71877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@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Monaco"/>
              </a:rPr>
              <a:t>Entity</a:t>
            </a:r>
            <a:r>
              <a:rPr lang="en-US" sz="1400" dirty="0" smtClean="0">
                <a:latin typeface="Monaco"/>
              </a:rPr>
              <a:t/>
            </a:r>
            <a:br>
              <a:rPr lang="en-US" sz="1400" dirty="0" smtClean="0">
                <a:latin typeface="Monaco"/>
              </a:rPr>
            </a:br>
            <a:r>
              <a:rPr lang="en-US" sz="1400" dirty="0" smtClean="0">
                <a:solidFill>
                  <a:srgbClr val="A6A6A6"/>
                </a:solidFill>
                <a:latin typeface="Monaco"/>
              </a:rPr>
              <a:t>public </a:t>
            </a:r>
            <a:r>
              <a:rPr lang="en-US" sz="1400" dirty="0">
                <a:solidFill>
                  <a:srgbClr val="A6A6A6"/>
                </a:solidFill>
                <a:latin typeface="Monaco"/>
              </a:rPr>
              <a:t>class Product {</a:t>
            </a:r>
          </a:p>
          <a:p>
            <a:endParaRPr lang="en-US" sz="1400" dirty="0">
              <a:solidFill>
                <a:srgbClr val="A6A6A6"/>
              </a:solidFill>
              <a:latin typeface="Monaco"/>
            </a:endParaRPr>
          </a:p>
          <a:p>
            <a:r>
              <a:rPr lang="en-US" sz="1400" dirty="0" smtClean="0">
                <a:solidFill>
                  <a:srgbClr val="A6A6A6"/>
                </a:solidFill>
                <a:latin typeface="Monaco"/>
              </a:rPr>
              <a:t>  private </a:t>
            </a:r>
            <a:r>
              <a:rPr lang="en-US" sz="1400" dirty="0" err="1">
                <a:solidFill>
                  <a:srgbClr val="A6A6A6"/>
                </a:solidFill>
                <a:latin typeface="Monaco"/>
              </a:rPr>
              <a:t>int</a:t>
            </a:r>
            <a:r>
              <a:rPr lang="en-US" sz="1400" dirty="0">
                <a:solidFill>
                  <a:srgbClr val="A6A6A6"/>
                </a:solidFill>
                <a:latin typeface="Monaco"/>
              </a:rPr>
              <a:t> id</a:t>
            </a:r>
            <a:r>
              <a:rPr lang="en-US" sz="1400" dirty="0" smtClean="0">
                <a:solidFill>
                  <a:srgbClr val="A6A6A6"/>
                </a:solidFill>
                <a:latin typeface="Monaco"/>
              </a:rPr>
              <a:t>;</a:t>
            </a:r>
            <a:endParaRPr lang="en-US" sz="1400" dirty="0">
              <a:solidFill>
                <a:srgbClr val="A6A6A6"/>
              </a:solidFill>
              <a:latin typeface="Monaco"/>
            </a:endParaRPr>
          </a:p>
          <a:p>
            <a:r>
              <a:rPr lang="en-US" sz="1400" dirty="0" smtClean="0">
                <a:solidFill>
                  <a:srgbClr val="A6A6A6"/>
                </a:solidFill>
                <a:latin typeface="Monaco"/>
              </a:rPr>
              <a:t>  </a:t>
            </a:r>
            <a:r>
              <a:rPr lang="en-US" sz="1400" dirty="0" smtClean="0">
                <a:solidFill>
                  <a:srgbClr val="A6A6A6"/>
                </a:solidFill>
                <a:latin typeface="Monaco"/>
              </a:rPr>
              <a:t>  </a:t>
            </a:r>
            <a:endParaRPr lang="en-US" sz="1400" dirty="0">
              <a:solidFill>
                <a:srgbClr val="A6A6A6"/>
              </a:solidFill>
              <a:latin typeface="Monaco"/>
            </a:endParaRPr>
          </a:p>
          <a:p>
            <a:r>
              <a:rPr lang="en-US" sz="1400" dirty="0" smtClean="0">
                <a:solidFill>
                  <a:srgbClr val="A6A6A6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A6A6A6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BigDecimal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smtClean="0">
                <a:solidFill>
                  <a:srgbClr val="0000C0"/>
                </a:solidFill>
                <a:latin typeface="Monaco"/>
              </a:rPr>
              <a:t>price</a:t>
            </a:r>
            <a:r>
              <a:rPr lang="en-US" sz="1400" dirty="0" smtClean="0">
                <a:solidFill>
                  <a:srgbClr val="A6A6A6"/>
                </a:solidFill>
                <a:latin typeface="Monaco"/>
              </a:rPr>
              <a:t>;</a:t>
            </a:r>
          </a:p>
          <a:p>
            <a:endParaRPr lang="en-US" sz="1400" dirty="0" smtClean="0">
              <a:latin typeface="Monaco"/>
            </a:endParaRPr>
          </a:p>
          <a:p>
            <a:r>
              <a:rPr lang="en-US" sz="1400" dirty="0">
                <a:solidFill>
                  <a:srgbClr val="292934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292934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Monaco"/>
              </a:rPr>
              <a:t>@Column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smtClean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BigDecimal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getPrice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 smtClean="0">
                <a:solidFill>
                  <a:srgbClr val="0000C0"/>
                </a:solidFill>
                <a:latin typeface="Monaco"/>
              </a:rPr>
              <a:t>price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.subtract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Monaco"/>
              </a:rPr>
              <a:t>getDiscount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));</a:t>
            </a:r>
            <a:endParaRPr lang="en-US" sz="1600" b="1" i="1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A6A6A6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latin typeface="Monaco"/>
              </a:rPr>
              <a:t>void </a:t>
            </a:r>
            <a:r>
              <a:rPr lang="en-US" sz="1400" dirty="0" err="1" smtClean="0">
                <a:latin typeface="Monaco"/>
              </a:rPr>
              <a:t>setPrice</a:t>
            </a:r>
            <a:r>
              <a:rPr lang="en-US" sz="1400" dirty="0" smtClean="0">
                <a:latin typeface="Monaco"/>
              </a:rPr>
              <a:t>(</a:t>
            </a:r>
            <a:r>
              <a:rPr lang="en-US" sz="1400" dirty="0" err="1" smtClean="0">
                <a:latin typeface="Monaco"/>
              </a:rPr>
              <a:t>BigDecimal</a:t>
            </a:r>
            <a:r>
              <a:rPr lang="en-US" sz="1400" dirty="0" smtClean="0">
                <a:latin typeface="Monaco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Monaco"/>
              </a:rPr>
              <a:t>price</a:t>
            </a:r>
            <a:r>
              <a:rPr lang="en-US" sz="1400" dirty="0" smtClean="0">
                <a:latin typeface="Monaco"/>
              </a:rPr>
              <a:t>) </a:t>
            </a:r>
            <a:r>
              <a:rPr lang="en-US" sz="1400" dirty="0">
                <a:latin typeface="Monaco"/>
              </a:rPr>
              <a:t>{ this</a:t>
            </a:r>
            <a:r>
              <a:rPr lang="en-US" sz="1400" dirty="0" smtClean="0">
                <a:latin typeface="Monaco"/>
              </a:rPr>
              <a:t>.</a:t>
            </a:r>
            <a:r>
              <a:rPr lang="en-US" sz="1400" b="1" dirty="0">
                <a:solidFill>
                  <a:srgbClr val="0000C0"/>
                </a:solidFill>
                <a:latin typeface="Monaco"/>
              </a:rPr>
              <a:t> price</a:t>
            </a:r>
            <a:r>
              <a:rPr lang="en-US" sz="1400" dirty="0" smtClean="0">
                <a:latin typeface="Monaco"/>
              </a:rPr>
              <a:t> </a:t>
            </a:r>
            <a:r>
              <a:rPr lang="en-US" sz="1400" dirty="0">
                <a:latin typeface="Monaco"/>
              </a:rPr>
              <a:t>= </a:t>
            </a:r>
            <a:r>
              <a:rPr lang="en-US" sz="1400" b="1" dirty="0">
                <a:solidFill>
                  <a:srgbClr val="0000C0"/>
                </a:solidFill>
                <a:latin typeface="Monaco"/>
              </a:rPr>
              <a:t>price</a:t>
            </a:r>
            <a:r>
              <a:rPr lang="en-US" sz="1400" dirty="0" smtClean="0">
                <a:latin typeface="Monaco"/>
              </a:rPr>
              <a:t>; </a:t>
            </a:r>
            <a:r>
              <a:rPr lang="en-US" sz="1400" dirty="0">
                <a:latin typeface="Monaco"/>
              </a:rPr>
              <a:t>}</a:t>
            </a:r>
          </a:p>
          <a:p>
            <a:endParaRPr lang="en-US" sz="1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210733"/>
          </a:xfrm>
        </p:spPr>
        <p:txBody>
          <a:bodyPr>
            <a:noAutofit/>
          </a:bodyPr>
          <a:lstStyle/>
          <a:p>
            <a:r>
              <a:rPr lang="en-US" sz="2400" dirty="0" smtClean="0"/>
              <a:t>Q: What would happen if you implemented a price discount by modifying the </a:t>
            </a:r>
            <a:r>
              <a:rPr lang="en-US" sz="2400" dirty="0" smtClean="0"/>
              <a:t>getter result.  </a:t>
            </a:r>
            <a:r>
              <a:rPr lang="en-US" sz="2400" dirty="0" smtClean="0"/>
              <a:t>For example: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5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335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Here’s what happened to our site…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5100"/>
            <a:ext cx="8547100" cy="651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2111" y="4355279"/>
            <a:ext cx="12135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B2D35"/>
                </a:solidFill>
              </a:rPr>
              <a:t>$40.00</a:t>
            </a:r>
            <a:endParaRPr lang="en-US" sz="2400" b="1" dirty="0">
              <a:solidFill>
                <a:srgbClr val="CB2D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70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335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And each time you refreshed the page…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8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5100"/>
            <a:ext cx="8547100" cy="651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2111" y="4355279"/>
            <a:ext cx="12135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B2D35"/>
                </a:solidFill>
              </a:rPr>
              <a:t>$38.00</a:t>
            </a:r>
            <a:endParaRPr lang="en-US" sz="2400" b="1" dirty="0">
              <a:solidFill>
                <a:srgbClr val="CB2D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06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Entity Management</a:t>
            </a:r>
          </a:p>
          <a:p>
            <a:pPr lvl="1"/>
            <a:r>
              <a:rPr lang="en-US" dirty="0" smtClean="0"/>
              <a:t>Entity Manager</a:t>
            </a:r>
            <a:endParaRPr lang="en-US" dirty="0" smtClean="0"/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Flushing</a:t>
            </a:r>
          </a:p>
          <a:p>
            <a:pPr lvl="1"/>
            <a:r>
              <a:rPr lang="en-US" dirty="0" smtClean="0"/>
              <a:t>Dirty checking</a:t>
            </a:r>
          </a:p>
          <a:p>
            <a:pPr lvl="1"/>
            <a:r>
              <a:rPr lang="en-US" dirty="0" smtClean="0"/>
              <a:t>Lazy</a:t>
            </a:r>
            <a:r>
              <a:rPr lang="en-US" dirty="0"/>
              <a:t> </a:t>
            </a:r>
            <a:r>
              <a:rPr lang="en-US" dirty="0" smtClean="0"/>
              <a:t>loading</a:t>
            </a:r>
          </a:p>
          <a:p>
            <a:r>
              <a:rPr lang="en-US" dirty="0" smtClean="0"/>
              <a:t>Real-world </a:t>
            </a:r>
            <a:r>
              <a:rPr lang="en-US" dirty="0" smtClean="0"/>
              <a:t>examples where JPA</a:t>
            </a:r>
            <a:r>
              <a:rPr lang="en-US" dirty="0" smtClean="0"/>
              <a:t>/</a:t>
            </a:r>
            <a:r>
              <a:rPr lang="en-US" dirty="0" smtClean="0"/>
              <a:t>Hibernate has surprised us</a:t>
            </a:r>
            <a:endParaRPr lang="en-US" dirty="0" smtClean="0"/>
          </a:p>
          <a:p>
            <a:r>
              <a:rPr lang="en-US" dirty="0" smtClean="0"/>
              <a:t>Tips on how to tame your JPA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97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5100"/>
            <a:ext cx="8547100" cy="651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2111" y="4355279"/>
            <a:ext cx="12135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B2D35"/>
                </a:solidFill>
              </a:rPr>
              <a:t>$36.10</a:t>
            </a:r>
            <a:endParaRPr lang="en-US" sz="2400" b="1" dirty="0">
              <a:solidFill>
                <a:srgbClr val="CB2D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2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5100"/>
            <a:ext cx="8547100" cy="651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2111" y="4355279"/>
            <a:ext cx="12135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B2D35"/>
                </a:solidFill>
              </a:rPr>
              <a:t>$33.21</a:t>
            </a:r>
            <a:endParaRPr lang="en-US" sz="2400" b="1" dirty="0">
              <a:solidFill>
                <a:srgbClr val="CB2D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3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335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price would keep decreasing until…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9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65100"/>
            <a:ext cx="8547100" cy="651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2111" y="4355279"/>
            <a:ext cx="12135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B2D35"/>
                </a:solidFill>
              </a:rPr>
              <a:t>$0.00</a:t>
            </a:r>
            <a:endParaRPr lang="en-US" sz="2400" b="1" dirty="0">
              <a:solidFill>
                <a:srgbClr val="CB2D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9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3335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did this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0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33" y="1947333"/>
            <a:ext cx="718772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@Entity</a:t>
            </a:r>
            <a:r>
              <a:rPr lang="en-US" sz="1400" dirty="0">
                <a:latin typeface="Monaco"/>
              </a:rPr>
              <a:t/>
            </a:r>
            <a:br>
              <a:rPr lang="en-US" sz="1400" dirty="0">
                <a:latin typeface="Monaco"/>
              </a:rPr>
            </a:br>
            <a:r>
              <a:rPr lang="en-US" sz="1400" dirty="0">
                <a:solidFill>
                  <a:srgbClr val="A6A6A6"/>
                </a:solidFill>
                <a:latin typeface="Monaco"/>
              </a:rPr>
              <a:t>public class Product {</a:t>
            </a:r>
          </a:p>
          <a:p>
            <a:endParaRPr lang="en-US" sz="1400" dirty="0">
              <a:solidFill>
                <a:srgbClr val="A6A6A6"/>
              </a:solidFill>
              <a:latin typeface="Monaco"/>
            </a:endParaRPr>
          </a:p>
          <a:p>
            <a:r>
              <a:rPr lang="en-US" sz="1400" dirty="0">
                <a:solidFill>
                  <a:srgbClr val="A6A6A6"/>
                </a:solidFill>
                <a:latin typeface="Monaco"/>
              </a:rPr>
              <a:t>  private </a:t>
            </a:r>
            <a:r>
              <a:rPr lang="en-US" sz="1400" dirty="0" err="1">
                <a:solidFill>
                  <a:srgbClr val="A6A6A6"/>
                </a:solidFill>
                <a:latin typeface="Monaco"/>
              </a:rPr>
              <a:t>int</a:t>
            </a:r>
            <a:r>
              <a:rPr lang="en-US" sz="1400" dirty="0">
                <a:solidFill>
                  <a:srgbClr val="A6A6A6"/>
                </a:solidFill>
                <a:latin typeface="Monaco"/>
              </a:rPr>
              <a:t> id;</a:t>
            </a:r>
          </a:p>
          <a:p>
            <a:r>
              <a:rPr lang="en-US" sz="1400" dirty="0">
                <a:solidFill>
                  <a:srgbClr val="A6A6A6"/>
                </a:solidFill>
                <a:latin typeface="Monaco"/>
              </a:rPr>
              <a:t>    </a:t>
            </a:r>
          </a:p>
          <a:p>
            <a:r>
              <a:rPr lang="en-US" sz="1400" dirty="0">
                <a:solidFill>
                  <a:srgbClr val="A6A6A6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BigDecimal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Monaco"/>
              </a:rPr>
              <a:t>price</a:t>
            </a:r>
            <a:r>
              <a:rPr lang="en-US" sz="1400" dirty="0">
                <a:solidFill>
                  <a:srgbClr val="A6A6A6"/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292934"/>
                </a:solidFill>
                <a:latin typeface="Monaco"/>
              </a:rPr>
              <a:t>  @Column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BigDecimal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getPrice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Monaco"/>
              </a:rPr>
              <a:t>price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.subtract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getDiscount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1600" b="1" i="1" dirty="0">
              <a:solidFill>
                <a:srgbClr val="000000"/>
              </a:solidFill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A6A6A6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latin typeface="Monaco"/>
              </a:rPr>
              <a:t>void </a:t>
            </a:r>
            <a:r>
              <a:rPr lang="en-US" sz="1400" dirty="0" err="1">
                <a:latin typeface="Monaco"/>
              </a:rPr>
              <a:t>setPrice</a:t>
            </a:r>
            <a:r>
              <a:rPr lang="en-US" sz="1400" dirty="0">
                <a:latin typeface="Monaco"/>
              </a:rPr>
              <a:t>(</a:t>
            </a:r>
            <a:r>
              <a:rPr lang="en-US" sz="1400" dirty="0" err="1">
                <a:latin typeface="Monaco"/>
              </a:rPr>
              <a:t>BigDecimal</a:t>
            </a:r>
            <a:r>
              <a:rPr lang="en-US" sz="1400" dirty="0">
                <a:latin typeface="Monaco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Monaco"/>
              </a:rPr>
              <a:t>price</a:t>
            </a:r>
            <a:r>
              <a:rPr lang="en-US" sz="1400" dirty="0">
                <a:latin typeface="Monaco"/>
              </a:rPr>
              <a:t>) { this.</a:t>
            </a:r>
            <a:r>
              <a:rPr lang="en-US" sz="1400" b="1" dirty="0">
                <a:solidFill>
                  <a:srgbClr val="0000C0"/>
                </a:solidFill>
                <a:latin typeface="Monaco"/>
              </a:rPr>
              <a:t> price</a:t>
            </a:r>
            <a:r>
              <a:rPr lang="en-US" sz="1400" dirty="0">
                <a:latin typeface="Monaco"/>
              </a:rPr>
              <a:t> = </a:t>
            </a:r>
            <a:r>
              <a:rPr lang="en-US" sz="1400" b="1" dirty="0">
                <a:solidFill>
                  <a:srgbClr val="0000C0"/>
                </a:solidFill>
                <a:latin typeface="Monaco"/>
              </a:rPr>
              <a:t>price</a:t>
            </a:r>
            <a:r>
              <a:rPr lang="en-US" sz="1400" dirty="0">
                <a:latin typeface="Monaco"/>
              </a:rPr>
              <a:t>; }</a:t>
            </a:r>
          </a:p>
          <a:p>
            <a:r>
              <a:rPr lang="en-US" sz="1400" dirty="0" smtClean="0">
                <a:solidFill>
                  <a:srgbClr val="A6A6A6"/>
                </a:solidFill>
                <a:latin typeface="Monaco"/>
              </a:rPr>
              <a:t>}</a:t>
            </a:r>
            <a:endParaRPr lang="en-US" sz="1400" dirty="0">
              <a:solidFill>
                <a:srgbClr val="A6A6A6"/>
              </a:solidFill>
              <a:latin typeface="Monaco"/>
            </a:endParaRPr>
          </a:p>
          <a:p>
            <a:endParaRPr lang="en-US" sz="1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210733"/>
          </a:xfrm>
        </p:spPr>
        <p:txBody>
          <a:bodyPr>
            <a:noAutofit/>
          </a:bodyPr>
          <a:lstStyle/>
          <a:p>
            <a:r>
              <a:rPr lang="en-US" sz="2400" dirty="0"/>
              <a:t>A: Because </a:t>
            </a:r>
            <a:r>
              <a:rPr lang="en-US" sz="2400" dirty="0" smtClean="0"/>
              <a:t>property access (instead of field) is being used, Hibernate will </a:t>
            </a:r>
            <a:r>
              <a:rPr lang="en-US" sz="2400" dirty="0" smtClean="0"/>
              <a:t>dirty check using the getter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361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3" y="2336799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Dirty Checking</a:t>
            </a:r>
            <a:endParaRPr lang="en-US" dirty="0"/>
          </a:p>
        </p:txBody>
      </p:sp>
      <p:pic>
        <p:nvPicPr>
          <p:cNvPr id="5" name="Picture 4" descr="Pig-Pe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26" y="3615266"/>
            <a:ext cx="2724274" cy="23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</a:t>
            </a:r>
            <a:r>
              <a:rPr lang="en-US" dirty="0" smtClean="0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Hibernate will synchronize changes to a persistent entity to the database – even if you don’t </a:t>
            </a:r>
            <a:r>
              <a:rPr lang="en-US" sz="3200" dirty="0" smtClean="0"/>
              <a:t>explicitl</a:t>
            </a:r>
            <a:r>
              <a:rPr lang="en-US" sz="3200" dirty="0" smtClean="0"/>
              <a:t>y call persist</a:t>
            </a:r>
            <a:endParaRPr lang="en-US" sz="3200" dirty="0" smtClean="0"/>
          </a:p>
          <a:p>
            <a:r>
              <a:rPr lang="en-US" sz="3200" dirty="0" smtClean="0"/>
              <a:t>Use </a:t>
            </a:r>
            <a:r>
              <a:rPr lang="en-US" sz="3200" dirty="0" smtClean="0"/>
              <a:t>@Immutable when possible</a:t>
            </a:r>
          </a:p>
          <a:p>
            <a:r>
              <a:rPr lang="en-US" sz="3200" dirty="0" smtClean="0"/>
              <a:t>Use field-level access when </a:t>
            </a:r>
            <a:r>
              <a:rPr lang="en-US" sz="3200" dirty="0" smtClean="0"/>
              <a:t>possible</a:t>
            </a:r>
          </a:p>
          <a:p>
            <a:r>
              <a:rPr lang="en-US" sz="3200" dirty="0" smtClean="0"/>
              <a:t>Consider using @</a:t>
            </a:r>
            <a:r>
              <a:rPr lang="en-US" sz="3200" dirty="0" err="1" smtClean="0"/>
              <a:t>DynamicUpdate</a:t>
            </a:r>
            <a:r>
              <a:rPr lang="en-US" sz="3200" dirty="0" smtClean="0"/>
              <a:t> to update only columns that have changed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8183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Checking Pro Tips: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</a:t>
            </a:r>
            <a:r>
              <a:rPr lang="en-US" sz="3200" dirty="0" smtClean="0"/>
              <a:t>@Immutable when possible</a:t>
            </a:r>
          </a:p>
          <a:p>
            <a:r>
              <a:rPr lang="en-US" sz="3200" dirty="0" smtClean="0"/>
              <a:t>Use field-level access when </a:t>
            </a:r>
            <a:r>
              <a:rPr lang="en-US" sz="3200" dirty="0" smtClean="0"/>
              <a:t>possible</a:t>
            </a:r>
          </a:p>
          <a:p>
            <a:r>
              <a:rPr lang="en-US" sz="3200" dirty="0" smtClean="0"/>
              <a:t>Consider using @</a:t>
            </a:r>
            <a:r>
              <a:rPr lang="en-US" sz="3200" dirty="0" err="1" smtClean="0"/>
              <a:t>DynamicUpdate</a:t>
            </a:r>
            <a:r>
              <a:rPr lang="en-US" sz="3200" dirty="0" smtClean="0"/>
              <a:t> to update only columns that are dirty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9894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90" y="2336799"/>
            <a:ext cx="8621888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Next Gotcha: Dirty Checking</a:t>
            </a:r>
            <a:br>
              <a:rPr lang="en-US" dirty="0" smtClean="0"/>
            </a:br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0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93749"/>
            <a:ext cx="4162778" cy="52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7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32" y="1947333"/>
            <a:ext cx="8112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 = </a:t>
            </a:r>
            <a:r>
              <a:rPr lang="en-US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factory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().begin();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1;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&lt;=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100;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"person"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b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manager.flush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().commit();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210733"/>
          </a:xfrm>
        </p:spPr>
        <p:txBody>
          <a:bodyPr>
            <a:noAutofit/>
          </a:bodyPr>
          <a:lstStyle/>
          <a:p>
            <a:r>
              <a:rPr lang="en-US" sz="2400" dirty="0" smtClean="0"/>
              <a:t>Q: How many times will a Person instance be dirty checked in the following code?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53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33" y="1947333"/>
            <a:ext cx="7941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manager = </a:t>
            </a:r>
            <a:r>
              <a:rPr lang="en-US" dirty="0" err="1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factory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().begin();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1;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&lt;= 100;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"person"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"Name"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manager.flush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().commit();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210733"/>
          </a:xfrm>
        </p:spPr>
        <p:txBody>
          <a:bodyPr>
            <a:noAutofit/>
          </a:bodyPr>
          <a:lstStyle/>
          <a:p>
            <a:r>
              <a:rPr lang="en-US" sz="2400" dirty="0" smtClean="0"/>
              <a:t>A: Potentially 5050 times!  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0089" y="5063067"/>
            <a:ext cx="8229600" cy="12163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Each time Hibernate needs to flush, it will dirty check every entity associated with the session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25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04623"/>
            <a:ext cx="8229600" cy="1216378"/>
          </a:xfrm>
        </p:spPr>
        <p:txBody>
          <a:bodyPr>
            <a:noAutofit/>
          </a:bodyPr>
          <a:lstStyle/>
          <a:p>
            <a:r>
              <a:rPr lang="en-US" sz="2800" dirty="0" smtClean="0"/>
              <a:t>Each time Hibernate needs to flush, it will dirty check every entity associated with the session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671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487332"/>
            <a:ext cx="8229600" cy="1809045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1st iteration, Hibernate dirty checks 1 entity. </a:t>
            </a:r>
            <a:br>
              <a:rPr lang="en-US" sz="2800" dirty="0" smtClean="0"/>
            </a:b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iteration, dirty checks 2 entities. </a:t>
            </a:r>
            <a:br>
              <a:rPr lang="en-US" sz="2800" dirty="0" smtClean="0"/>
            </a:br>
            <a:r>
              <a:rPr lang="en-US" sz="2800" dirty="0" smtClean="0"/>
              <a:t>…</a:t>
            </a:r>
            <a:br>
              <a:rPr lang="en-US" sz="2800" dirty="0" smtClean="0"/>
            </a:br>
            <a:r>
              <a:rPr lang="en-US" sz="2800" i="1" dirty="0" smtClean="0"/>
              <a:t>N</a:t>
            </a:r>
            <a:r>
              <a:rPr lang="en-US" sz="2800" dirty="0" smtClean="0"/>
              <a:t>th iteration dirty checks </a:t>
            </a:r>
            <a:r>
              <a:rPr lang="en-US" sz="2800" i="1" dirty="0" smtClean="0"/>
              <a:t>n</a:t>
            </a:r>
            <a:r>
              <a:rPr lang="en-US" sz="2800" dirty="0" smtClean="0"/>
              <a:t> entities.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1667" y="1179687"/>
            <a:ext cx="7941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 = </a:t>
            </a:r>
            <a:r>
              <a:rPr lang="en-US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factory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().begin();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1;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&lt;=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100;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"person"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manager.flush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().commit();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6594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979332"/>
            <a:ext cx="8229600" cy="1809045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Hibernate has turned this code into O(n</a:t>
            </a:r>
            <a:r>
              <a:rPr lang="en-US" sz="2800" baseline="30000" dirty="0"/>
              <a:t>2</a:t>
            </a:r>
            <a:r>
              <a:rPr lang="en-US" sz="2800" dirty="0"/>
              <a:t>) performance.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1667" y="1179687"/>
            <a:ext cx="7941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 = </a:t>
            </a:r>
            <a:r>
              <a:rPr lang="en-US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factory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().begin();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1;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&lt;=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100;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manager.persist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"person"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manager.flush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manager.getTransaction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().commit();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manager.close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8524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1669773"/>
            <a:ext cx="8365066" cy="476489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For performance-sensitive apps, keep your </a:t>
            </a:r>
            <a:r>
              <a:rPr lang="en-US" sz="3600" dirty="0" err="1" smtClean="0"/>
              <a:t>PersistenceContext</a:t>
            </a:r>
            <a:r>
              <a:rPr lang="en-US" sz="3600" dirty="0" smtClean="0"/>
              <a:t>/Session as lean as possible</a:t>
            </a:r>
            <a:r>
              <a:rPr lang="en-US" sz="3600" dirty="0" smtClean="0"/>
              <a:t>.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Consider creating a new session for each unit of work or evicting entities that are no longer needed.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92667" y="961887"/>
            <a:ext cx="1809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Pro tip: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112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3" y="2336799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Next Gotcha: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0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Insert using JPA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sz="1700" dirty="0" err="1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entityManagerFactory</a:t>
            </a:r>
            <a:r>
              <a:rPr lang="en-US" sz="17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err="1" smtClean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.getTransaction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().begin();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endParaRPr lang="en-US" sz="17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7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7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long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1;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&lt;= </a:t>
            </a:r>
            <a:r>
              <a:rPr lang="en-US" sz="17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records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.persist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7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7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”name”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700" dirty="0" err="1" smtClean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.getTransaction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().commit();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.close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7094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778" y="3833154"/>
            <a:ext cx="8438443" cy="1246845"/>
          </a:xfrm>
          <a:prstGeom prst="rect">
            <a:avLst/>
          </a:prstGeom>
          <a:solidFill>
            <a:srgbClr val="FCFF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Insert using JPA with explicit flush and clear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sz="1700" dirty="0" err="1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entityManagerFactory</a:t>
            </a:r>
            <a:r>
              <a:rPr lang="en-US" sz="17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err="1" smtClean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.getTransaction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().begin();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endParaRPr lang="en-US" sz="17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7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7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long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1;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&lt;= </a:t>
            </a:r>
            <a:r>
              <a:rPr lang="en-US" sz="17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records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.persist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7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Person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7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”name”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</a:t>
            </a:r>
            <a:r>
              <a:rPr lang="en-US" sz="1700" dirty="0" err="1" smtClean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7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%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batchSize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== 0)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.flush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.clear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.getTransaction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().commit();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7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entityManager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.close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7463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357" y="1970487"/>
            <a:ext cx="8438443" cy="1246845"/>
          </a:xfrm>
          <a:prstGeom prst="rect">
            <a:avLst/>
          </a:prstGeom>
          <a:solidFill>
            <a:srgbClr val="FCFF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Insert using Hibernate </a:t>
            </a:r>
            <a:r>
              <a:rPr lang="en-US" sz="2800" dirty="0" err="1" smtClean="0"/>
              <a:t>StatelessSession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SessionFactory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sessionFactory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sz="1800" dirty="0" err="1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entityManagerFactory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.unwrap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SessionFactory.</a:t>
            </a: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StatelessSession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session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sz="1800" dirty="0" err="1" smtClean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sessionFactory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.openStatelessSession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Transaction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tx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session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.beginTransaction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1;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&lt;= </a:t>
            </a:r>
            <a:r>
              <a:rPr lang="en-US" sz="18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records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session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.insert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Person(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”name"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 </a:t>
            </a:r>
            <a:r>
              <a:rPr lang="en-US" sz="1800" dirty="0" err="1" smtClean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tx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.commit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session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.close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11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78960" y="0"/>
            <a:ext cx="476504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" y="51816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Two Faces of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5360" y="1508760"/>
            <a:ext cx="3825240" cy="24008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 </a:t>
            </a:r>
            <a:br>
              <a:rPr lang="en-US" dirty="0" smtClean="0"/>
            </a:br>
            <a:r>
              <a:rPr lang="en-US" dirty="0" smtClean="0"/>
              <a:t>Relational </a:t>
            </a:r>
            <a:br>
              <a:rPr lang="en-US" dirty="0" smtClean="0"/>
            </a:br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8341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Entity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Manager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Two_Face.jpg"/>
          <p:cNvPicPr>
            <a:picLocks noChangeAspect="1"/>
          </p:cNvPicPr>
          <p:nvPr/>
        </p:nvPicPr>
        <p:blipFill>
          <a:blip r:embed="rId3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3145536"/>
            <a:ext cx="5344160" cy="34737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429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Insert using JDBC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59090"/>
            <a:ext cx="8229600" cy="4876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Session </a:t>
            </a:r>
            <a:r>
              <a:rPr lang="en-US" sz="18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session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entityManagerFactory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().unwrap(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Session.</a:t>
            </a: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Transaction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tx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session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.beginTransaction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session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.doWork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Work()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execute(Connection </a:t>
            </a:r>
            <a:r>
              <a:rPr lang="en-US" sz="18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connection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SQLException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insertStatement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connection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"insert into person (id, </a:t>
            </a:r>
            <a:r>
              <a:rPr lang="en-US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name)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"values (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person_id_seq.nextval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?)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1;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&lt;= </a:t>
            </a:r>
            <a:r>
              <a:rPr lang="en-US" sz="18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records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insertStatement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.setString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(1,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name"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1800" dirty="0" err="1" smtClean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insertStatement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.execute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}</a:t>
            </a: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tx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.commit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239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778" y="4473222"/>
            <a:ext cx="8438443" cy="1030111"/>
          </a:xfrm>
          <a:prstGeom prst="rect">
            <a:avLst/>
          </a:prstGeom>
          <a:solidFill>
            <a:srgbClr val="FCFF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Insert using JDBC using Batch API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59090"/>
            <a:ext cx="8229600" cy="5257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Session </a:t>
            </a:r>
            <a:r>
              <a:rPr lang="en-US" sz="15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session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entityManagerFactory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.createEntityManager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().unwrap(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Session.</a:t>
            </a:r>
            <a:r>
              <a:rPr lang="en-US" sz="15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Transaction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tx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session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.beginTransaction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session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.doWork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Work()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execute(Connection </a:t>
            </a:r>
            <a:r>
              <a:rPr lang="en-US" sz="15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connection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SQLException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try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PreparedStatement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insertStatement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connection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.prepareStatement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"insert into person (id, </a:t>
            </a:r>
            <a:r>
              <a:rPr lang="en-US" sz="15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name) 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"values (</a:t>
            </a:r>
            <a:r>
              <a:rPr lang="en-US" sz="15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person_id_seq.nextval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5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?)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5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1;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&lt;= </a:t>
            </a:r>
            <a:r>
              <a:rPr lang="en-US" sz="1500" dirty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records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++)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insertStatement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.setString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(1,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5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name"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+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 smtClean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1500" b="1" dirty="0" err="1" smtClean="0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insertStatement</a:t>
            </a:r>
            <a:r>
              <a:rPr lang="en-US" sz="1500" b="1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.addBatch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%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batchSize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== 0)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insertStatement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.executeBatch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err="1">
                <a:solidFill>
                  <a:srgbClr val="7E504F"/>
                </a:solidFill>
                <a:latin typeface="Monaco"/>
                <a:ea typeface="Monaco"/>
                <a:cs typeface="Monaco"/>
              </a:rPr>
              <a:t>tx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.commit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4920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INSERT performance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904403"/>
              </p:ext>
            </p:extLst>
          </p:nvPr>
        </p:nvGraphicFramePr>
        <p:xfrm>
          <a:off x="725311" y="2398887"/>
          <a:ext cx="6739467" cy="3659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356"/>
                <a:gridCol w="2681111"/>
              </a:tblGrid>
              <a:tr h="5672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Execution time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(in seconds)</a:t>
                      </a:r>
                      <a:endParaRPr lang="en-US" sz="2400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JPA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98s</a:t>
                      </a:r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JPA w/ explicit</a:t>
                      </a:r>
                      <a:r>
                        <a:rPr lang="en-US" sz="2400" baseline="0" dirty="0" smtClean="0"/>
                        <a:t> clear/flush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86s</a:t>
                      </a:r>
                      <a:endParaRPr lang="en-US" sz="2400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Hibernate </a:t>
                      </a:r>
                      <a:r>
                        <a:rPr lang="en-US" sz="2400" dirty="0" err="1" smtClean="0"/>
                        <a:t>StatelessSession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86s</a:t>
                      </a:r>
                      <a:endParaRPr lang="en-US" sz="2400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JDBC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66s</a:t>
                      </a:r>
                      <a:endParaRPr lang="en-US" sz="2400" dirty="0"/>
                    </a:p>
                  </a:txBody>
                  <a:tcPr/>
                </a:tc>
              </a:tr>
              <a:tr h="5672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JDBC using</a:t>
                      </a:r>
                      <a:r>
                        <a:rPr lang="en-US" sz="2400" baseline="0" dirty="0" smtClean="0"/>
                        <a:t> Batch API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 9s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5310" y="1778000"/>
            <a:ext cx="673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Insert 100K Person records into an Oracle enterprise database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78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Benchmark code is available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://github.com/nhartner/jpa-</a:t>
            </a:r>
            <a:r>
              <a:rPr lang="en-US" sz="3200" dirty="0" smtClean="0">
                <a:hlinkClick r:id="rId2"/>
              </a:rPr>
              <a:t>gotchas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By default, uses H2 in-memory database so that it works out of the box. For valid results must run against real Oracle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83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2142067"/>
            <a:ext cx="8365066" cy="2489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Consider using something different than JPA for batch </a:t>
            </a:r>
            <a:r>
              <a:rPr lang="en-US" sz="3600" dirty="0" smtClean="0"/>
              <a:t>jobs pumping a lot of records into the database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92667" y="1957639"/>
            <a:ext cx="1809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Pro tip: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379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91" y="2142067"/>
            <a:ext cx="8365066" cy="2489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Next Gotcha: Thread Safety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302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37734"/>
            <a:ext cx="744808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ThreadSafePerson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7F0055"/>
                </a:solidFill>
                <a:latin typeface="Monaco"/>
              </a:rPr>
              <a:t>  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onac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latin typeface="Monaco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7F0055"/>
                </a:solidFill>
                <a:latin typeface="Monaco"/>
              </a:rPr>
              <a:t>  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latin typeface="Monaco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7F0055"/>
                </a:solidFill>
                <a:latin typeface="Monaco"/>
              </a:rPr>
              <a:t>  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Set&lt;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ThreadSafeAddress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Monaco"/>
              </a:rPr>
              <a:t>addresses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&lt;&gt;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sz="1400" i="1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400" i="1" dirty="0">
              <a:solidFill>
                <a:srgbClr val="000000"/>
              </a:solidFill>
              <a:latin typeface="Monaco"/>
            </a:endParaRP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getId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 {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onac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getFirstName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 {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Monaco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endParaRPr lang="en-US" sz="1400" dirty="0"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de-DE" sz="1400" dirty="0" err="1">
                <a:solidFill>
                  <a:srgbClr val="7F0055"/>
                </a:solidFill>
                <a:latin typeface="Monaco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getLastName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() { </a:t>
            </a:r>
            <a:r>
              <a:rPr lang="de-DE" sz="1400" dirty="0" err="1">
                <a:solidFill>
                  <a:srgbClr val="7F0055"/>
                </a:solidFill>
                <a:latin typeface="Monaco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Monaco"/>
              </a:rPr>
              <a:t>lastName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Set&lt;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ThreadSafeAddress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getAddresses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ImmutableSet.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copyOf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i="1" dirty="0">
                <a:solidFill>
                  <a:srgbClr val="0000C0"/>
                </a:solidFill>
                <a:latin typeface="Monaco"/>
              </a:rPr>
              <a:t>addresses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...</a:t>
            </a:r>
            <a:endParaRPr lang="en-US" sz="1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4334"/>
          </a:xfrm>
        </p:spPr>
        <p:txBody>
          <a:bodyPr>
            <a:noAutofit/>
          </a:bodyPr>
          <a:lstStyle/>
          <a:p>
            <a:r>
              <a:rPr lang="en-US" sz="2400" dirty="0" smtClean="0"/>
              <a:t>Q: Is the following class thread-safe?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855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37734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ThreadSafePerson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7F0055"/>
                </a:solidFill>
                <a:latin typeface="Monaco"/>
              </a:rPr>
              <a:t>  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onac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latin typeface="Monaco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7F0055"/>
                </a:solidFill>
                <a:latin typeface="Monaco"/>
              </a:rPr>
              <a:t>  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latin typeface="Monaco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7F0055"/>
                </a:solidFill>
                <a:latin typeface="Monaco"/>
              </a:rPr>
              <a:t>  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Set&lt;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ThreadSafeAddress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Monaco"/>
              </a:rPr>
              <a:t>addresses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new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HashSet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&lt;&gt;</a:t>
            </a:r>
            <a:r>
              <a:rPr lang="en-US" sz="14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getId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 {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onac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getFirstName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 {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Monaco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endParaRPr lang="en-US" sz="1400" dirty="0"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de-DE" sz="1400" dirty="0" err="1">
                <a:solidFill>
                  <a:srgbClr val="7F0055"/>
                </a:solidFill>
                <a:latin typeface="Monaco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getLastName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() { </a:t>
            </a:r>
            <a:r>
              <a:rPr lang="de-DE" sz="1400" dirty="0" err="1">
                <a:solidFill>
                  <a:srgbClr val="7F0055"/>
                </a:solidFill>
                <a:latin typeface="Monaco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Monaco"/>
              </a:rPr>
              <a:t>lastName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Set&lt;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ThreadSafeAddress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getAddresses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ImmutableSet.</a:t>
            </a:r>
            <a:r>
              <a:rPr lang="en-US" sz="1400" i="1" dirty="0" err="1" smtClean="0">
                <a:solidFill>
                  <a:srgbClr val="000000"/>
                </a:solidFill>
                <a:latin typeface="Monaco"/>
              </a:rPr>
              <a:t>copyOf</a:t>
            </a:r>
            <a:r>
              <a:rPr lang="en-US" sz="14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i="1" dirty="0">
                <a:solidFill>
                  <a:srgbClr val="0000C0"/>
                </a:solidFill>
                <a:latin typeface="Monaco"/>
              </a:rPr>
              <a:t>addresses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 </a:t>
            </a:r>
            <a:endParaRPr lang="en-US" sz="1400" dirty="0">
              <a:latin typeface="Monac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...</a:t>
            </a:r>
            <a:endParaRPr lang="en-US" sz="1400" dirty="0"/>
          </a:p>
          <a:p>
            <a:endParaRPr lang="en-US" sz="1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4334"/>
          </a:xfrm>
        </p:spPr>
        <p:txBody>
          <a:bodyPr>
            <a:noAutofit/>
          </a:bodyPr>
          <a:lstStyle/>
          <a:p>
            <a:r>
              <a:rPr lang="en-US" sz="2400" dirty="0" smtClean="0"/>
              <a:t>A: Yes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80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37734"/>
            <a:ext cx="7448085" cy="5262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Monaco"/>
              </a:rPr>
              <a:t>@Entity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(name=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"person"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de-DE" sz="1400" dirty="0">
                <a:solidFill>
                  <a:srgbClr val="646464"/>
                </a:solidFill>
                <a:latin typeface="Monaco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Monaco"/>
              </a:rPr>
              <a:t>Immutable</a:t>
            </a:r>
            <a:endParaRPr lang="de-DE" sz="1400" dirty="0">
              <a:solidFill>
                <a:srgbClr val="646464"/>
              </a:solidFill>
              <a:latin typeface="Monaco"/>
            </a:endParaRPr>
          </a:p>
          <a:p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ThreadSafePerson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646464"/>
                </a:solidFill>
                <a:latin typeface="Monaco"/>
              </a:rPr>
              <a:t>@Id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646464"/>
                </a:solidFill>
                <a:latin typeface="Monaco"/>
              </a:rPr>
              <a:t>@Column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onac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646464"/>
                </a:solidFill>
                <a:latin typeface="Monaco"/>
              </a:rPr>
              <a:t>@Column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latin typeface="Monaco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646464"/>
                </a:solidFill>
                <a:latin typeface="Monaco"/>
              </a:rPr>
              <a:t>@Column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latin typeface="Monaco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Monaco"/>
              </a:rPr>
              <a:t>OneToMany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i="1" dirty="0" err="1" smtClean="0">
                <a:solidFill>
                  <a:srgbClr val="000000"/>
                </a:solidFill>
                <a:latin typeface="Monaco"/>
              </a:rPr>
              <a:t>mappedBy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Monaco"/>
              </a:rPr>
              <a:t>"person"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Set&lt;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ThreadSafeAddress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Monaco"/>
              </a:rPr>
              <a:t>addresses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&lt;&gt;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sz="1400" i="1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400" i="1" dirty="0">
              <a:solidFill>
                <a:srgbClr val="000000"/>
              </a:solidFill>
              <a:latin typeface="Monaco"/>
            </a:endParaRP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getId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 {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onaco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getFirstName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 {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Monaco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endParaRPr lang="en-US" sz="1400" dirty="0">
              <a:latin typeface="Monaco"/>
            </a:endParaRPr>
          </a:p>
          <a:p>
            <a:r>
              <a:rPr lang="de-DE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de-DE" sz="1400" dirty="0" err="1">
                <a:solidFill>
                  <a:srgbClr val="7F0055"/>
                </a:solidFill>
                <a:latin typeface="Monaco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 String </a:t>
            </a:r>
            <a:r>
              <a:rPr lang="de-DE" sz="1400" dirty="0" err="1">
                <a:solidFill>
                  <a:srgbClr val="000000"/>
                </a:solidFill>
                <a:latin typeface="Monaco"/>
              </a:rPr>
              <a:t>getLastName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() { </a:t>
            </a:r>
            <a:r>
              <a:rPr lang="de-DE" sz="1400" dirty="0" err="1">
                <a:solidFill>
                  <a:srgbClr val="7F0055"/>
                </a:solidFill>
                <a:latin typeface="Monaco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Monaco"/>
              </a:rPr>
              <a:t>lastName</a:t>
            </a:r>
            <a:r>
              <a:rPr lang="de-DE" sz="1400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Set&lt;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ThreadSafeAddress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getAddresses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ImmutableSet.</a:t>
            </a:r>
            <a:r>
              <a:rPr lang="en-US" sz="1400" i="1" dirty="0" err="1" smtClean="0">
                <a:solidFill>
                  <a:srgbClr val="000000"/>
                </a:solidFill>
                <a:latin typeface="Monaco"/>
              </a:rPr>
              <a:t>copyOf</a:t>
            </a:r>
            <a:r>
              <a:rPr lang="en-US" sz="14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i="1" dirty="0">
                <a:solidFill>
                  <a:srgbClr val="0000C0"/>
                </a:solidFill>
                <a:latin typeface="Monaco"/>
              </a:rPr>
              <a:t>addresses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...</a:t>
            </a:r>
            <a:endParaRPr lang="en-US" sz="1400" b="1" dirty="0">
              <a:latin typeface="Monaco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4334"/>
          </a:xfrm>
        </p:spPr>
        <p:txBody>
          <a:bodyPr>
            <a:noAutofit/>
          </a:bodyPr>
          <a:lstStyle/>
          <a:p>
            <a:r>
              <a:rPr lang="en-US" sz="2400" dirty="0" smtClean="0"/>
              <a:t>Q: What if it’s annotated and handed over to Hibernate?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45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668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337734"/>
            <a:ext cx="7840133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@Entity(name="person")</a:t>
            </a:r>
          </a:p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@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Immutable</a:t>
            </a:r>
            <a:endParaRPr lang="de-DE" sz="1400" dirty="0">
              <a:solidFill>
                <a:schemeClr val="bg1">
                  <a:lumMod val="65000"/>
                </a:schemeClr>
              </a:solidFill>
              <a:latin typeface="Monaco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public class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ThreadSafePerson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{</a:t>
            </a: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Monaco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@Id @Column private final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int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id;</a:t>
            </a: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Monaco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@Column private final 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firstName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;</a:t>
            </a: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Monaco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@Column private final 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lastName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b="1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1400" b="1" dirty="0" err="1">
                <a:solidFill>
                  <a:srgbClr val="646464"/>
                </a:solidFill>
                <a:latin typeface="Monaco"/>
              </a:rPr>
              <a:t>OneToMany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i="1" dirty="0" err="1" smtClean="0">
                <a:solidFill>
                  <a:srgbClr val="000000"/>
                </a:solidFill>
                <a:latin typeface="Monaco"/>
              </a:rPr>
              <a:t>mappedBy</a:t>
            </a:r>
            <a:r>
              <a:rPr lang="en-US" sz="1400" b="1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400" b="1" i="1" dirty="0">
                <a:solidFill>
                  <a:srgbClr val="2A00FF"/>
                </a:solidFill>
                <a:latin typeface="Monaco"/>
              </a:rPr>
              <a:t>"person"</a:t>
            </a:r>
            <a:r>
              <a:rPr lang="en-US" sz="1400" b="1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Set&lt;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ThreadSafeAddress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&gt; </a:t>
            </a:r>
            <a:r>
              <a:rPr lang="en-US" sz="1400" b="1" dirty="0">
                <a:solidFill>
                  <a:srgbClr val="0000C0"/>
                </a:solidFill>
                <a:latin typeface="Monaco"/>
              </a:rPr>
              <a:t>addresses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&lt;&gt;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sz="1400" i="1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400" b="1" i="1" dirty="0">
              <a:solidFill>
                <a:srgbClr val="000000"/>
              </a:solidFill>
              <a:latin typeface="Monaco"/>
            </a:endParaRP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solidFill>
                  <a:srgbClr val="A6A6A6"/>
                </a:solidFill>
                <a:latin typeface="Monaco"/>
              </a:rPr>
              <a:t>  public </a:t>
            </a:r>
            <a:r>
              <a:rPr lang="en-US" sz="1400" dirty="0" err="1">
                <a:solidFill>
                  <a:srgbClr val="A6A6A6"/>
                </a:solidFill>
                <a:latin typeface="Monaco"/>
              </a:rPr>
              <a:t>int</a:t>
            </a:r>
            <a:r>
              <a:rPr lang="en-US" sz="1400" dirty="0">
                <a:solidFill>
                  <a:srgbClr val="A6A6A6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A6A6A6"/>
                </a:solidFill>
                <a:latin typeface="Monaco"/>
              </a:rPr>
              <a:t>getId</a:t>
            </a:r>
            <a:r>
              <a:rPr lang="en-US" sz="1400" dirty="0">
                <a:solidFill>
                  <a:srgbClr val="A6A6A6"/>
                </a:solidFill>
                <a:latin typeface="Monaco"/>
              </a:rPr>
              <a:t>() { return id; }</a:t>
            </a:r>
          </a:p>
          <a:p>
            <a:endParaRPr lang="en-US" sz="1400" dirty="0">
              <a:solidFill>
                <a:srgbClr val="A6A6A6"/>
              </a:solidFill>
              <a:latin typeface="Monaco"/>
            </a:endParaRPr>
          </a:p>
          <a:p>
            <a:r>
              <a:rPr lang="en-US" sz="1400" dirty="0">
                <a:solidFill>
                  <a:srgbClr val="A6A6A6"/>
                </a:solidFill>
                <a:latin typeface="Monaco"/>
              </a:rPr>
              <a:t>  public String </a:t>
            </a:r>
            <a:r>
              <a:rPr lang="en-US" sz="1400" dirty="0" err="1">
                <a:solidFill>
                  <a:srgbClr val="A6A6A6"/>
                </a:solidFill>
                <a:latin typeface="Monaco"/>
              </a:rPr>
              <a:t>getFirstName</a:t>
            </a:r>
            <a:r>
              <a:rPr lang="en-US" sz="1400" dirty="0">
                <a:solidFill>
                  <a:srgbClr val="A6A6A6"/>
                </a:solidFill>
                <a:latin typeface="Monaco"/>
              </a:rPr>
              <a:t>() { return </a:t>
            </a:r>
            <a:r>
              <a:rPr lang="en-US" sz="1400" dirty="0" err="1">
                <a:solidFill>
                  <a:srgbClr val="A6A6A6"/>
                </a:solidFill>
                <a:latin typeface="Monaco"/>
              </a:rPr>
              <a:t>firstName</a:t>
            </a:r>
            <a:r>
              <a:rPr lang="en-US" sz="1400" dirty="0">
                <a:solidFill>
                  <a:srgbClr val="A6A6A6"/>
                </a:solidFill>
                <a:latin typeface="Monaco"/>
              </a:rPr>
              <a:t>; }</a:t>
            </a:r>
          </a:p>
          <a:p>
            <a:endParaRPr lang="en-US" sz="1400" dirty="0">
              <a:solidFill>
                <a:srgbClr val="A6A6A6"/>
              </a:solidFill>
              <a:latin typeface="Monaco"/>
            </a:endParaRPr>
          </a:p>
          <a:p>
            <a:r>
              <a:rPr lang="de-DE" sz="1400" dirty="0">
                <a:solidFill>
                  <a:srgbClr val="A6A6A6"/>
                </a:solidFill>
                <a:latin typeface="Monaco"/>
              </a:rPr>
              <a:t>  </a:t>
            </a:r>
            <a:r>
              <a:rPr lang="de-DE" sz="1400" dirty="0" err="1">
                <a:solidFill>
                  <a:srgbClr val="A6A6A6"/>
                </a:solidFill>
                <a:latin typeface="Monaco"/>
              </a:rPr>
              <a:t>public</a:t>
            </a:r>
            <a:r>
              <a:rPr lang="de-DE" sz="1400" dirty="0">
                <a:solidFill>
                  <a:srgbClr val="A6A6A6"/>
                </a:solidFill>
                <a:latin typeface="Monaco"/>
              </a:rPr>
              <a:t> String </a:t>
            </a:r>
            <a:r>
              <a:rPr lang="de-DE" sz="1400" dirty="0" err="1">
                <a:solidFill>
                  <a:srgbClr val="A6A6A6"/>
                </a:solidFill>
                <a:latin typeface="Monaco"/>
              </a:rPr>
              <a:t>getLastName</a:t>
            </a:r>
            <a:r>
              <a:rPr lang="de-DE" sz="1400" dirty="0">
                <a:solidFill>
                  <a:srgbClr val="A6A6A6"/>
                </a:solidFill>
                <a:latin typeface="Monaco"/>
              </a:rPr>
              <a:t>() { </a:t>
            </a:r>
            <a:r>
              <a:rPr lang="de-DE" sz="1400" dirty="0" err="1">
                <a:solidFill>
                  <a:srgbClr val="A6A6A6"/>
                </a:solidFill>
                <a:latin typeface="Monaco"/>
              </a:rPr>
              <a:t>return</a:t>
            </a:r>
            <a:r>
              <a:rPr lang="de-DE" sz="1400" dirty="0">
                <a:solidFill>
                  <a:srgbClr val="A6A6A6"/>
                </a:solidFill>
                <a:latin typeface="Monaco"/>
              </a:rPr>
              <a:t> </a:t>
            </a:r>
            <a:r>
              <a:rPr lang="de-DE" sz="1400" dirty="0" err="1">
                <a:solidFill>
                  <a:srgbClr val="A6A6A6"/>
                </a:solidFill>
                <a:latin typeface="Monaco"/>
              </a:rPr>
              <a:t>lastName</a:t>
            </a:r>
            <a:r>
              <a:rPr lang="de-DE" sz="1400" dirty="0">
                <a:solidFill>
                  <a:srgbClr val="A6A6A6"/>
                </a:solidFill>
                <a:latin typeface="Monaco"/>
              </a:rPr>
              <a:t>; }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Monaco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aco"/>
              </a:rPr>
              <a:t>  public Set&lt;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Monaco"/>
              </a:rPr>
              <a:t>ThreadSafeAddress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aco"/>
              </a:rPr>
              <a:t>&gt;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Monaco"/>
              </a:rPr>
              <a:t>getAddresses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aco"/>
              </a:rPr>
              <a:t>() {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smtClean="0">
                <a:solidFill>
                  <a:srgbClr val="FF6600"/>
                </a:solidFill>
                <a:latin typeface="Monaco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ImmutableSet.</a:t>
            </a:r>
            <a:r>
              <a:rPr lang="en-US" sz="1400" i="1" dirty="0" err="1">
                <a:solidFill>
                  <a:srgbClr val="000000"/>
                </a:solidFill>
                <a:latin typeface="Monaco"/>
              </a:rPr>
              <a:t>copyOf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i="1" dirty="0">
                <a:solidFill>
                  <a:srgbClr val="0000C0"/>
                </a:solidFill>
                <a:latin typeface="Monaco"/>
              </a:rPr>
              <a:t>addresses</a:t>
            </a:r>
            <a:r>
              <a:rPr lang="en-US" sz="1400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400" i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}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 </a:t>
            </a:r>
            <a:endParaRPr lang="en-US" sz="14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Monaco"/>
              </a:rPr>
              <a:t>...</a:t>
            </a:r>
            <a:endParaRPr lang="en-US" sz="1400" b="1" dirty="0">
              <a:latin typeface="Monaco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4334"/>
          </a:xfrm>
        </p:spPr>
        <p:txBody>
          <a:bodyPr>
            <a:noAutofit/>
          </a:bodyPr>
          <a:lstStyle/>
          <a:p>
            <a:r>
              <a:rPr lang="en-US" sz="2000" dirty="0" smtClean="0"/>
              <a:t>A: No longer thread-safe!  Hibernate will inject a </a:t>
            </a:r>
            <a:r>
              <a:rPr lang="en-US" sz="2000" dirty="0" err="1" smtClean="0"/>
              <a:t>PersistentSet</a:t>
            </a:r>
            <a:r>
              <a:rPr lang="en-US" sz="2000" dirty="0" smtClean="0"/>
              <a:t> into the address field.  If multiple threads call </a:t>
            </a:r>
            <a:r>
              <a:rPr lang="en-US" sz="2000" dirty="0" err="1" smtClean="0"/>
              <a:t>getAddresses</a:t>
            </a:r>
            <a:r>
              <a:rPr lang="en-US" sz="2000" dirty="0" smtClean="0"/>
              <a:t>() concurrently, trouble could ensue!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937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78960" y="0"/>
            <a:ext cx="476504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5360" y="1508760"/>
            <a:ext cx="3825240" cy="24008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 </a:t>
            </a:r>
            <a:br>
              <a:rPr lang="en-US" dirty="0" smtClean="0"/>
            </a:br>
            <a:r>
              <a:rPr lang="en-US" dirty="0" smtClean="0"/>
              <a:t>Relational </a:t>
            </a:r>
            <a:br>
              <a:rPr lang="en-US" dirty="0" smtClean="0"/>
            </a:br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8341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Entity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Manager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 descr="Two_Face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3145536"/>
            <a:ext cx="5344160" cy="34737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0" y="0"/>
            <a:ext cx="437896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" y="518160"/>
            <a:ext cx="8229600" cy="990600"/>
          </a:xfrm>
        </p:spPr>
        <p:txBody>
          <a:bodyPr lIns="9144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chemeClr val="tx2">
                    <a:alpha val="26000"/>
                  </a:schemeClr>
                </a:solidFill>
              </a:rPr>
              <a:t>Two Faces of JPA</a:t>
            </a:r>
            <a:endParaRPr lang="en-US" dirty="0">
              <a:solidFill>
                <a:schemeClr val="tx2">
                  <a:alpha val="2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2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Session is not thread </a:t>
            </a:r>
            <a:r>
              <a:rPr lang="en-US" sz="3200" dirty="0" smtClean="0"/>
              <a:t>safe</a:t>
            </a:r>
          </a:p>
          <a:p>
            <a:r>
              <a:rPr lang="en-US" sz="3200" dirty="0" smtClean="0"/>
              <a:t>Hibernate persistent Collections have a reference to the session</a:t>
            </a:r>
          </a:p>
        </p:txBody>
      </p:sp>
    </p:spTree>
    <p:extLst>
      <p:ext uri="{BB962C8B-B14F-4D97-AF65-F5344CB8AC3E}">
        <p14:creationId xmlns:p14="http://schemas.microsoft.com/office/powerpoint/2010/main" val="242399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Persistent </a:t>
            </a:r>
            <a:r>
              <a:rPr lang="en-US" sz="3200" dirty="0"/>
              <a:t>entities with lazy associations are not thread safe.  </a:t>
            </a:r>
            <a:endParaRPr lang="en-US" sz="3200" dirty="0" smtClean="0"/>
          </a:p>
          <a:p>
            <a:r>
              <a:rPr lang="en-US" sz="3200" dirty="0" smtClean="0"/>
              <a:t>Don’t </a:t>
            </a:r>
            <a:r>
              <a:rPr lang="en-US" sz="3200" dirty="0"/>
              <a:t>share </a:t>
            </a:r>
            <a:r>
              <a:rPr lang="en-US" sz="3200" dirty="0" smtClean="0"/>
              <a:t>them.</a:t>
            </a:r>
          </a:p>
          <a:p>
            <a:r>
              <a:rPr lang="en-US" sz="3200" dirty="0" smtClean="0"/>
              <a:t>Only cache them using Hibernate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level cache.</a:t>
            </a:r>
          </a:p>
        </p:txBody>
      </p:sp>
    </p:spTree>
    <p:extLst>
      <p:ext uri="{BB962C8B-B14F-4D97-AF65-F5344CB8AC3E}">
        <p14:creationId xmlns:p14="http://schemas.microsoft.com/office/powerpoint/2010/main" val="382412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Just because you called </a:t>
            </a:r>
            <a:r>
              <a:rPr lang="en-US" sz="2800" dirty="0" smtClean="0"/>
              <a:t>persist(</a:t>
            </a:r>
            <a:r>
              <a:rPr lang="en-US" sz="2800" dirty="0" smtClean="0"/>
              <a:t>) doesn’t mean it’s in the </a:t>
            </a:r>
            <a:r>
              <a:rPr lang="en-US" sz="2800" dirty="0" smtClean="0"/>
              <a:t>database (yet)</a:t>
            </a:r>
            <a:endParaRPr lang="en-US" sz="2800" dirty="0" smtClean="0"/>
          </a:p>
          <a:p>
            <a:r>
              <a:rPr lang="en-US" sz="2800" dirty="0" smtClean="0"/>
              <a:t>Just because you didn’t call </a:t>
            </a:r>
            <a:r>
              <a:rPr lang="en-US" sz="2800" dirty="0" smtClean="0"/>
              <a:t>persist() </a:t>
            </a:r>
            <a:r>
              <a:rPr lang="en-US" sz="2800" dirty="0" smtClean="0"/>
              <a:t>doesn’t mean </a:t>
            </a:r>
            <a:r>
              <a:rPr lang="en-US" sz="2800" dirty="0" err="1" smtClean="0"/>
              <a:t>Hiberate</a:t>
            </a:r>
            <a:r>
              <a:rPr lang="en-US" sz="2800" dirty="0" smtClean="0"/>
              <a:t> won’t save something to the database</a:t>
            </a:r>
          </a:p>
          <a:p>
            <a:r>
              <a:rPr lang="en-US" sz="2800" dirty="0"/>
              <a:t>Hibernate may persist changes to the database at unexpected </a:t>
            </a:r>
            <a:r>
              <a:rPr lang="en-US" sz="2800" dirty="0" smtClean="0"/>
              <a:t>times</a:t>
            </a:r>
          </a:p>
          <a:p>
            <a:r>
              <a:rPr lang="en-US" sz="2800" dirty="0" smtClean="0"/>
              <a:t>Prefer </a:t>
            </a:r>
            <a:r>
              <a:rPr lang="en-US" sz="2800" dirty="0" smtClean="0"/>
              <a:t>quick </a:t>
            </a:r>
            <a:r>
              <a:rPr lang="en-US" sz="2800" dirty="0" smtClean="0"/>
              <a:t>database </a:t>
            </a:r>
            <a:r>
              <a:rPr lang="en-US" sz="2800" dirty="0" smtClean="0"/>
              <a:t>transactions</a:t>
            </a:r>
          </a:p>
          <a:p>
            <a:r>
              <a:rPr lang="en-US" sz="2800" dirty="0" smtClean="0"/>
              <a:t>Loading a large number of entities </a:t>
            </a:r>
            <a:r>
              <a:rPr lang="en-US" sz="2800" dirty="0" smtClean="0"/>
              <a:t>can </a:t>
            </a:r>
            <a:r>
              <a:rPr lang="en-US" sz="2800" dirty="0" smtClean="0"/>
              <a:t>have performance impacts </a:t>
            </a:r>
          </a:p>
          <a:p>
            <a:r>
              <a:rPr lang="en-US" sz="2800" dirty="0" smtClean="0"/>
              <a:t>Persistent entities are not thread safe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3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JPA Entity Manager / Hibernate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Unit of work</a:t>
            </a:r>
          </a:p>
          <a:p>
            <a:r>
              <a:rPr lang="en-US" sz="3200" dirty="0" smtClean="0"/>
              <a:t>Single-threaded</a:t>
            </a:r>
          </a:p>
          <a:p>
            <a:r>
              <a:rPr lang="en-US" sz="3200" dirty="0" smtClean="0"/>
              <a:t>A </a:t>
            </a:r>
            <a:r>
              <a:rPr lang="en-US" sz="3200" b="1" dirty="0" smtClean="0"/>
              <a:t>queue</a:t>
            </a:r>
            <a:r>
              <a:rPr lang="en-US" sz="3200" dirty="0" smtClean="0"/>
              <a:t> </a:t>
            </a:r>
            <a:r>
              <a:rPr lang="en-US" sz="3200" dirty="0"/>
              <a:t>of SQL statements that need to be synchronized with the database at some </a:t>
            </a:r>
            <a:r>
              <a:rPr lang="en-US" sz="3200" dirty="0" smtClean="0"/>
              <a:t>point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ap </a:t>
            </a:r>
            <a:r>
              <a:rPr lang="en-US" sz="3200" dirty="0"/>
              <a:t>of managed </a:t>
            </a:r>
            <a:r>
              <a:rPr lang="en-US" sz="3200" dirty="0" smtClean="0"/>
              <a:t>persistent entities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942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14264</TotalTime>
  <Words>3214</Words>
  <Application>Microsoft Macintosh PowerPoint</Application>
  <PresentationFormat>On-screen Show (4:3)</PresentationFormat>
  <Paragraphs>595</Paragraphs>
  <Slides>82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Clarity</vt:lpstr>
      <vt:lpstr>JpA gotchas</vt:lpstr>
      <vt:lpstr>Who Am I?</vt:lpstr>
      <vt:lpstr>PowerPoint Presentation</vt:lpstr>
      <vt:lpstr>OBLIGATORY HIRING SLIDE</vt:lpstr>
      <vt:lpstr>Agenda</vt:lpstr>
      <vt:lpstr>PowerPoint Presentation</vt:lpstr>
      <vt:lpstr>Two Faces of JPA</vt:lpstr>
      <vt:lpstr>Two Faces of JPA</vt:lpstr>
      <vt:lpstr>JPA Entity Manager / Hibernate Session</vt:lpstr>
      <vt:lpstr>PowerPoint Presentation</vt:lpstr>
      <vt:lpstr>PowerPoint Presentation</vt:lpstr>
      <vt:lpstr>My Person entity</vt:lpstr>
      <vt:lpstr>My Address entity</vt:lpstr>
      <vt:lpstr>Q: In the following code, when am I saved to the database</vt:lpstr>
      <vt:lpstr>A: Never!</vt:lpstr>
      <vt:lpstr>No changes were persisted because I never triggered an event that would force Hibernate to flush.  Note: persist() may not force flush!</vt:lpstr>
      <vt:lpstr>Flushing</vt:lpstr>
      <vt:lpstr>Flushing</vt:lpstr>
      <vt:lpstr>Flushing</vt:lpstr>
      <vt:lpstr>Just because you called persist(), doesn’t mean it’s in the database</vt:lpstr>
      <vt:lpstr>JPA Transactions</vt:lpstr>
      <vt:lpstr>Let’s try using a transaction</vt:lpstr>
      <vt:lpstr>Q: In the following code, when will Hibernate save me to the database</vt:lpstr>
      <vt:lpstr>A: As expected, on commit</vt:lpstr>
      <vt:lpstr>What if the person table is queried during the transaction?</vt:lpstr>
      <vt:lpstr>Q: In the following code, when will Hibernate save me to the database</vt:lpstr>
      <vt:lpstr>A: On query of Person because Hibernate must ensure query consistency within a transaction</vt:lpstr>
      <vt:lpstr>This can create some unexpected exceptions when querying via JPA</vt:lpstr>
      <vt:lpstr>Q: Assume there is a non-null database constraint on firstname.  Where will exception be thrown?</vt:lpstr>
      <vt:lpstr>A:  createQuery will throw a ConstraintViolationException </vt:lpstr>
      <vt:lpstr>What if the Person class is modified to use sequence-identity strategy ids?</vt:lpstr>
      <vt:lpstr>Q: If sequence-identity strategy is used, when will me be saved to the database. </vt:lpstr>
      <vt:lpstr>A: On persist() due to IDENTITY generator forcing insert</vt:lpstr>
      <vt:lpstr>Hibernate may persist changes to the database at any time  Hibernate may throw exceptions where you least expect it</vt:lpstr>
      <vt:lpstr>WARNING:  Do not treat exceptions as recoverable </vt:lpstr>
      <vt:lpstr>EntityManager and Transaction boundaries in a web app</vt:lpstr>
      <vt:lpstr>JPA Open Entity Manager In View</vt:lpstr>
      <vt:lpstr>PowerPoint Presentation</vt:lpstr>
      <vt:lpstr>A single transaction per web request has some potential issues.  </vt:lpstr>
      <vt:lpstr>Open Entity Manager in View –  Single Transaction issues</vt:lpstr>
      <vt:lpstr>Overstock Open Entity Manager In View</vt:lpstr>
      <vt:lpstr>Overstock Open Entity Manager In View</vt:lpstr>
      <vt:lpstr>Get in and out of transactions as quickly as possible</vt:lpstr>
      <vt:lpstr>Next Gotcha</vt:lpstr>
      <vt:lpstr>Q: What would happen if you implemented a price discount by modifying the getter result.  For example:</vt:lpstr>
      <vt:lpstr>Here’s what happened to our site…</vt:lpstr>
      <vt:lpstr>PowerPoint Presentation</vt:lpstr>
      <vt:lpstr>And each time you refreshed the page…</vt:lpstr>
      <vt:lpstr>PowerPoint Presentation</vt:lpstr>
      <vt:lpstr>PowerPoint Presentation</vt:lpstr>
      <vt:lpstr>PowerPoint Presentation</vt:lpstr>
      <vt:lpstr>The price would keep decreasing until…</vt:lpstr>
      <vt:lpstr>PowerPoint Presentation</vt:lpstr>
      <vt:lpstr>Why did this happen?</vt:lpstr>
      <vt:lpstr>A: Because property access (instead of field) is being used, Hibernate will dirty check using the getter</vt:lpstr>
      <vt:lpstr>Dirty Checking</vt:lpstr>
      <vt:lpstr>Dirty Checking</vt:lpstr>
      <vt:lpstr>Dirty Checking Pro Tips:</vt:lpstr>
      <vt:lpstr>Next Gotcha: Dirty Checking Performance</vt:lpstr>
      <vt:lpstr>Q: How many times will a Person instance be dirty checked in the following code?</vt:lpstr>
      <vt:lpstr>A: Potentially 5050 times!  </vt:lpstr>
      <vt:lpstr>Each time Hibernate needs to flush, it will dirty check every entity associated with the session    </vt:lpstr>
      <vt:lpstr> 1st iteration, Hibernate dirty checks 1 entity.  2nd iteration, dirty checks 2 entities.  … Nth iteration dirty checks n entities.       </vt:lpstr>
      <vt:lpstr>   Hibernate has turned this code into O(n2) performance.          </vt:lpstr>
      <vt:lpstr>For performance-sensitive apps, keep your PersistenceContext/Session as lean as possible.   Consider creating a new session for each unit of work or evicting entities that are no longer needed.</vt:lpstr>
      <vt:lpstr>Next Gotcha: Batch Processing</vt:lpstr>
      <vt:lpstr>Insert using JPA</vt:lpstr>
      <vt:lpstr>Insert using JPA with explicit flush and clear</vt:lpstr>
      <vt:lpstr>Insert using Hibernate StatelessSession</vt:lpstr>
      <vt:lpstr>Insert using JDBC</vt:lpstr>
      <vt:lpstr>Insert using JDBC using Batch API</vt:lpstr>
      <vt:lpstr>Batch INSERT performance</vt:lpstr>
      <vt:lpstr>Benchmark code is available on Github</vt:lpstr>
      <vt:lpstr>Consider using something different than JPA for batch jobs pumping a lot of records into the database</vt:lpstr>
      <vt:lpstr>Next Gotcha: Thread Safety</vt:lpstr>
      <vt:lpstr>Q: Is the following class thread-safe?</vt:lpstr>
      <vt:lpstr>A: Yes</vt:lpstr>
      <vt:lpstr>Q: What if it’s annotated and handed over to Hibernate?</vt:lpstr>
      <vt:lpstr>A: No longer thread-safe!  Hibernate will inject a PersistentSet into the address field.  If multiple threads call getAddresses() concurrently, trouble could ensue!</vt:lpstr>
      <vt:lpstr>Lazy Loading</vt:lpstr>
      <vt:lpstr>Lazy Loading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Hartner</dc:creator>
  <cp:lastModifiedBy>Neil Hartner</cp:lastModifiedBy>
  <cp:revision>495</cp:revision>
  <dcterms:created xsi:type="dcterms:W3CDTF">2012-03-09T16:58:56Z</dcterms:created>
  <dcterms:modified xsi:type="dcterms:W3CDTF">2014-10-01T19:01:22Z</dcterms:modified>
</cp:coreProperties>
</file>