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2" r:id="rId4"/>
    <p:sldId id="287" r:id="rId5"/>
    <p:sldId id="295" r:id="rId6"/>
    <p:sldId id="296" r:id="rId7"/>
    <p:sldId id="292" r:id="rId8"/>
    <p:sldId id="275" r:id="rId9"/>
    <p:sldId id="298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5"/>
            <p14:sldId id="296"/>
            <p14:sldId id="292"/>
            <p14:sldId id="275"/>
            <p14:sldId id="298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3" d="100"/>
          <a:sy n="113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0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LEAD and LAG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use them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Analytical Functions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 custLinFactNeighborY="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Analytical Functions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LEAD and LAG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use them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4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hh213125.aspx" TargetMode="External"/><Relationship Id="rId3" Type="http://schemas.openxmlformats.org/officeDocument/2006/relationships/tags" Target="../tags/tag13.xml"/><Relationship Id="rId7" Type="http://schemas.openxmlformats.org/officeDocument/2006/relationships/hyperlink" Target="https://msdn.microsoft.com/en-us/library/hh231256.aspx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0.wmf"/><Relationship Id="rId5" Type="http://schemas.openxmlformats.org/officeDocument/2006/relationships/slideLayout" Target="../slideLayouts/slideLayout3.xml"/><Relationship Id="rId10" Type="http://schemas.openxmlformats.org/officeDocument/2006/relationships/oleObject" Target="../embeddings/oleObject1.bin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smtClean="0">
                <a:latin typeface="+mn-lt"/>
              </a:rPr>
              <a:t>Analytical </a:t>
            </a:r>
            <a:r>
              <a:rPr lang="en-US" sz="2400" dirty="0" smtClean="0">
                <a:latin typeface="+mn-lt"/>
              </a:rPr>
              <a:t>Functions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3061589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 the Analytical Functions</a:t>
            </a:r>
          </a:p>
          <a:p>
            <a:r>
              <a:rPr lang="en-US" sz="3200" dirty="0" smtClean="0"/>
              <a:t>Explain and use different Analytical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49168"/>
            <a:ext cx="3200400" cy="4798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Server supports </a:t>
            </a:r>
            <a:r>
              <a:rPr lang="en-US" dirty="0" smtClean="0"/>
              <a:t>many analytic functions.</a:t>
            </a:r>
          </a:p>
          <a:p>
            <a:r>
              <a:rPr lang="en-US" dirty="0" smtClean="0"/>
              <a:t>Analytic </a:t>
            </a:r>
            <a:r>
              <a:rPr lang="en-US" dirty="0"/>
              <a:t>functions compute </a:t>
            </a:r>
            <a:r>
              <a:rPr lang="en-US" dirty="0" smtClean="0"/>
              <a:t>values </a:t>
            </a:r>
            <a:r>
              <a:rPr lang="en-US" dirty="0"/>
              <a:t>based on a group of rows. </a:t>
            </a:r>
          </a:p>
          <a:p>
            <a:r>
              <a:rPr lang="en-US" dirty="0" smtClean="0"/>
              <a:t>Analytic Functions explained in this session are  used to get values from previous, next rows within </a:t>
            </a:r>
            <a:r>
              <a:rPr lang="en-US" dirty="0"/>
              <a:t>a </a:t>
            </a:r>
            <a:r>
              <a:rPr lang="en-US" dirty="0" smtClean="0"/>
              <a:t>sorted group of rows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813024"/>
            <a:ext cx="4038600" cy="21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1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and LEAD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access </a:t>
            </a:r>
            <a:r>
              <a:rPr lang="en-US" dirty="0"/>
              <a:t>data from a previous </a:t>
            </a:r>
            <a:r>
              <a:rPr lang="en-US" dirty="0" smtClean="0"/>
              <a:t>row/s </a:t>
            </a:r>
            <a:r>
              <a:rPr lang="en-US" dirty="0"/>
              <a:t>in the same result set without </a:t>
            </a:r>
            <a:r>
              <a:rPr lang="en-US" dirty="0" smtClean="0"/>
              <a:t>using a self-join or correlated subquery</a:t>
            </a:r>
            <a:endParaRPr lang="en-US" dirty="0"/>
          </a:p>
          <a:p>
            <a:r>
              <a:rPr lang="en-US" dirty="0" smtClean="0"/>
              <a:t>Uses OVER clause to define window in which values are sorted to get previous rows. </a:t>
            </a:r>
          </a:p>
          <a:p>
            <a:r>
              <a:rPr lang="en-US" dirty="0" smtClean="0"/>
              <a:t>PARTITION BY is Optional and ORDER BY is mandatory</a:t>
            </a:r>
          </a:p>
          <a:p>
            <a:r>
              <a:rPr lang="en-US" dirty="0" smtClean="0"/>
              <a:t>Takes 3 parameters</a:t>
            </a:r>
          </a:p>
          <a:p>
            <a:pPr lvl="1"/>
            <a:r>
              <a:rPr lang="en-US" dirty="0" smtClean="0"/>
              <a:t>Scalar Expression</a:t>
            </a:r>
          </a:p>
          <a:p>
            <a:pPr lvl="1"/>
            <a:r>
              <a:rPr lang="en-US" dirty="0" smtClean="0"/>
              <a:t>Offset (Optional)</a:t>
            </a:r>
          </a:p>
          <a:p>
            <a:pPr lvl="1"/>
            <a:r>
              <a:rPr lang="en-US" dirty="0" smtClean="0"/>
              <a:t>Default (Optional)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access data from </a:t>
            </a:r>
            <a:r>
              <a:rPr lang="en-US" dirty="0" smtClean="0"/>
              <a:t>next row/s </a:t>
            </a:r>
            <a:r>
              <a:rPr lang="en-US" dirty="0"/>
              <a:t>in the same result set without using a self-join or correlated subquery</a:t>
            </a:r>
          </a:p>
          <a:p>
            <a:r>
              <a:rPr lang="en-US" dirty="0"/>
              <a:t>Uses OVER clause to define window in which values are sorted to get </a:t>
            </a:r>
            <a:r>
              <a:rPr lang="en-US" dirty="0" smtClean="0"/>
              <a:t>next rows. </a:t>
            </a:r>
            <a:endParaRPr lang="en-US" dirty="0"/>
          </a:p>
          <a:p>
            <a:r>
              <a:rPr lang="en-US" dirty="0"/>
              <a:t>PARTITION BY is Optional and ORDER BY is mandatory</a:t>
            </a:r>
          </a:p>
          <a:p>
            <a:r>
              <a:rPr lang="en-US" dirty="0"/>
              <a:t>Takes 3 parameters</a:t>
            </a:r>
          </a:p>
          <a:p>
            <a:pPr lvl="1"/>
            <a:r>
              <a:rPr lang="en-US" dirty="0"/>
              <a:t>Scalar Expression</a:t>
            </a:r>
          </a:p>
          <a:p>
            <a:pPr lvl="1"/>
            <a:r>
              <a:rPr lang="en-US" dirty="0"/>
              <a:t>Offset (Optional)</a:t>
            </a:r>
          </a:p>
          <a:p>
            <a:pPr lvl="1"/>
            <a:r>
              <a:rPr lang="en-US" dirty="0"/>
              <a:t>Default (Optional)</a:t>
            </a:r>
          </a:p>
        </p:txBody>
      </p:sp>
    </p:spTree>
    <p:extLst>
      <p:ext uri="{BB962C8B-B14F-4D97-AF65-F5344CB8AC3E}">
        <p14:creationId xmlns:p14="http://schemas.microsoft.com/office/powerpoint/2010/main" val="25551676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Analytical Functions.</a:t>
            </a:r>
          </a:p>
          <a:p>
            <a:r>
              <a:rPr lang="en-US" dirty="0" smtClean="0"/>
              <a:t>Explain how and why we use these functions</a:t>
            </a:r>
          </a:p>
          <a:p>
            <a:r>
              <a:rPr lang="en-US" dirty="0" smtClean="0"/>
              <a:t>Parameters that are used in applying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96413"/>
            <a:ext cx="3183228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msdn.microsoft.com/en-us/library/hh231256.aspx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</a:t>
            </a:r>
            <a:r>
              <a:rPr lang="en-US" sz="2800" dirty="0" smtClean="0">
                <a:hlinkClick r:id="rId8"/>
              </a:rPr>
              <a:t>msdn.microsoft.com/en-us/library/hh213125.aspx</a:t>
            </a:r>
            <a:endParaRPr lang="en-US" sz="2800" dirty="0" smtClean="0"/>
          </a:p>
          <a:p>
            <a:r>
              <a:rPr lang="en-US" sz="2800" dirty="0" smtClean="0"/>
              <a:t>Script used in presentation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2514600"/>
            <a:ext cx="2895600" cy="24288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06006"/>
              </p:ext>
            </p:extLst>
          </p:nvPr>
        </p:nvGraphicFramePr>
        <p:xfrm>
          <a:off x="2362200" y="3983834"/>
          <a:ext cx="1390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10" imgW="1391040" imgH="491040" progId="Package">
                  <p:embed/>
                </p:oleObj>
              </mc:Choice>
              <mc:Fallback>
                <p:oleObj name="Packager Shell Object" showAsIcon="1" r:id="rId10" imgW="139104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2200" y="3983834"/>
                        <a:ext cx="13906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00001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642</Words>
  <Application>Microsoft Office PowerPoint</Application>
  <PresentationFormat>On-screen Show (4:3)</PresentationFormat>
  <Paragraphs>89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Training</vt:lpstr>
      <vt:lpstr>Packager Shell Object</vt:lpstr>
      <vt:lpstr>Talent Development Program</vt:lpstr>
      <vt:lpstr>Session Overview</vt:lpstr>
      <vt:lpstr>Learning Objectives</vt:lpstr>
      <vt:lpstr>Analytical Functions</vt:lpstr>
      <vt:lpstr>LAG and LEAD</vt:lpstr>
      <vt:lpstr>Questions?</vt:lpstr>
      <vt:lpstr>Summary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2017-01-11T19:36:19Z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