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9" r:id="rId3"/>
    <p:sldId id="262" r:id="rId4"/>
    <p:sldId id="287" r:id="rId5"/>
    <p:sldId id="293" r:id="rId6"/>
    <p:sldId id="296" r:id="rId7"/>
    <p:sldId id="294" r:id="rId8"/>
    <p:sldId id="297" r:id="rId9"/>
    <p:sldId id="295" r:id="rId10"/>
    <p:sldId id="292" r:id="rId11"/>
    <p:sldId id="275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62"/>
            <p14:sldId id="287"/>
            <p14:sldId id="293"/>
            <p14:sldId id="296"/>
            <p14:sldId id="294"/>
            <p14:sldId id="297"/>
            <p14:sldId id="295"/>
            <p14:sldId id="292"/>
            <p14:sldId id="275"/>
          </p14:sldIdLst>
        </p14:section>
        <p14:section name="Appendix" id="{3F78B471-41DA-46F2-A8E4-97E471896AB3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3977" autoAdjust="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2:31:34.292" idx="15">
    <p:pos x="10" y="10"/>
    <p:text>Hello, and welcome to the CCS Talent Development Program. Today we will be covering Module 1 , Session 1, gathering business requirements.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7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8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dirty="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dirty="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Backups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dirty="0" smtClean="0"/>
            <a:t>3</a:t>
          </a:r>
          <a:endParaRPr lang="en-US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SQL Server Job Agent 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Recovery Models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 custLinFactNeighborX="-1732" custLinFactNeighborY="185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48070" y="-1828869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Recovery Models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66802" y="152399"/>
        <a:ext cx="5010287" cy="1047750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1</a:t>
          </a:r>
          <a:endParaRPr lang="en-US" sz="4400" kern="1200" dirty="0"/>
        </a:p>
      </dsp:txBody>
      <dsp:txXfrm>
        <a:off x="53098" y="52989"/>
        <a:ext cx="979514" cy="1203709"/>
      </dsp:txXfrm>
    </dsp:sp>
    <dsp:sp modelId="{B37A5355-225B-4C6F-AED7-6C620F99EECC}">
      <dsp:nvSpPr>
        <dsp:cNvPr id="0" name=""/>
        <dsp:cNvSpPr/>
      </dsp:nvSpPr>
      <dsp:spPr>
        <a:xfrm rot="5400000">
          <a:off x="3066871" y="-473143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Backups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508125"/>
        <a:ext cx="5010287" cy="1047750"/>
      </dsp:txXfrm>
    </dsp:sp>
    <dsp:sp modelId="{C04276DC-EE64-470A-B8BC-09067B8045FA}">
      <dsp:nvSpPr>
        <dsp:cNvPr id="0" name=""/>
        <dsp:cNvSpPr/>
      </dsp:nvSpPr>
      <dsp:spPr>
        <a:xfrm>
          <a:off x="109" y="1377156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2</a:t>
          </a:r>
          <a:endParaRPr lang="en-US" sz="4400" kern="1200" dirty="0"/>
        </a:p>
      </dsp:txBody>
      <dsp:txXfrm>
        <a:off x="53098" y="1430145"/>
        <a:ext cx="979514" cy="1203709"/>
      </dsp:txXfrm>
    </dsp:sp>
    <dsp:sp modelId="{C7C3E6FD-D83F-4BDA-907E-B5EE041DA931}">
      <dsp:nvSpPr>
        <dsp:cNvPr id="0" name=""/>
        <dsp:cNvSpPr/>
      </dsp:nvSpPr>
      <dsp:spPr>
        <a:xfrm rot="5400000">
          <a:off x="3066871" y="902028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SQL Server Job Agent 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2883296"/>
        <a:ext cx="5010287" cy="1047750"/>
      </dsp:txXfrm>
    </dsp:sp>
    <dsp:sp modelId="{F5034101-5B7D-4FE7-B47A-5A48CF39606B}">
      <dsp:nvSpPr>
        <dsp:cNvPr id="0" name=""/>
        <dsp:cNvSpPr/>
      </dsp:nvSpPr>
      <dsp:spPr>
        <a:xfrm>
          <a:off x="109" y="2752328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3</a:t>
          </a:r>
          <a:endParaRPr lang="en-US" sz="4400" kern="1200" dirty="0"/>
        </a:p>
      </dsp:txBody>
      <dsp:txXfrm>
        <a:off x="53098" y="2805317"/>
        <a:ext cx="979514" cy="1203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03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5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6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212450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8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17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presentation?</a:t>
            </a:r>
          </a:p>
          <a:p>
            <a:endParaRPr lang="en-US" dirty="0" smtClean="0"/>
          </a:p>
          <a:p>
            <a:r>
              <a:rPr lang="en-US" dirty="0" smtClean="0"/>
              <a:t>Save your presentation to a video for easy distribution (To create a video, click the File tab, and then click Share.  Under File Types, click Create a Video.)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5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677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54" r:id="rId11"/>
    <p:sldLayoutId id="2147483655" r:id="rId12"/>
    <p:sldLayoutId id="214748366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comments" Target="../comments/commen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0.jpe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comments" Target="../comments/comment3.xml"/><Relationship Id="rId4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28800" y="2286000"/>
            <a:ext cx="6942224" cy="1470025"/>
          </a:xfrm>
        </p:spPr>
        <p:txBody>
          <a:bodyPr/>
          <a:lstStyle/>
          <a:p>
            <a:r>
              <a:rPr lang="en-US" dirty="0" smtClean="0"/>
              <a:t>Talent Development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29000" y="4038600"/>
            <a:ext cx="5305928" cy="99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Module 2 : T-SQL</a:t>
            </a:r>
          </a:p>
          <a:p>
            <a:r>
              <a:rPr lang="en-US" sz="2400" dirty="0" smtClean="0">
                <a:latin typeface="+mn-lt"/>
              </a:rPr>
              <a:t>Session </a:t>
            </a:r>
            <a:r>
              <a:rPr lang="en-US" sz="2400" dirty="0" smtClean="0">
                <a:latin typeface="+mn-lt"/>
              </a:rPr>
              <a:t>32: Recovery, Backups, Job Agent</a:t>
            </a:r>
            <a:endParaRPr lang="en-US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28" y="228600"/>
            <a:ext cx="2857500" cy="1162050"/>
          </a:xfrm>
          <a:prstGeom prst="rect">
            <a:avLst/>
          </a:prstGeom>
          <a:effectLst/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4876800" cy="4774842"/>
          </a:xfrm>
        </p:spPr>
        <p:txBody>
          <a:bodyPr>
            <a:normAutofit/>
          </a:bodyPr>
          <a:lstStyle/>
          <a:p>
            <a:r>
              <a:rPr lang="en-US" dirty="0" smtClean="0"/>
              <a:t>Explain how recovery models can be set and what they do</a:t>
            </a:r>
          </a:p>
          <a:p>
            <a:r>
              <a:rPr lang="en-US" dirty="0" smtClean="0"/>
              <a:t>Explain how backups can be performed and the different types</a:t>
            </a:r>
          </a:p>
          <a:p>
            <a:r>
              <a:rPr lang="en-US" dirty="0" smtClean="0"/>
              <a:t>Discuss how SQL Server Job Agent works in SQL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81" y="1596413"/>
            <a:ext cx="3173865" cy="477484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38938124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Session Overview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3733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Explain what the differen</a:t>
            </a:r>
            <a:r>
              <a:rPr lang="en-US" sz="3200" dirty="0" smtClean="0"/>
              <a:t>t recovery models are and what they do</a:t>
            </a:r>
          </a:p>
          <a:p>
            <a:r>
              <a:rPr lang="en-US" sz="3200" dirty="0" smtClean="0"/>
              <a:t>Explain the different types of backups available </a:t>
            </a:r>
          </a:p>
          <a:p>
            <a:r>
              <a:rPr lang="en-US" sz="3200" dirty="0" smtClean="0"/>
              <a:t>Discuss how SQL Server Job Agent can be used </a:t>
            </a:r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500422"/>
            <a:ext cx="3657600" cy="4573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C 0.02309 -4.07407E-6 0.04184 0.02477 0.04184 0.05533 C 0.04184 0.08612 0.02309 0.11112 3.61111E-6 0.11112 C -0.02292 0.11112 -0.0415 0.08612 -0.0415 0.05533 C -0.0415 0.02477 -0.02292 -4.07407E-6 3.61111E-6 -4.07407E-6 Z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is a Recovery Model?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768178" y="1600200"/>
            <a:ext cx="431250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Database property that controls how transactions are logged and what restore operations are available</a:t>
            </a:r>
          </a:p>
          <a:p>
            <a:r>
              <a:rPr lang="en-US" dirty="0" smtClean="0"/>
              <a:t>Typically a database uses Full or Simple recovery models</a:t>
            </a:r>
          </a:p>
          <a:p>
            <a:r>
              <a:rPr lang="en-US" dirty="0" smtClean="0"/>
              <a:t>Can be switched at any time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686" y="2343167"/>
            <a:ext cx="4000605" cy="2667070"/>
          </a:xfrm>
        </p:spPr>
      </p:pic>
    </p:spTree>
    <p:extLst>
      <p:ext uri="{BB962C8B-B14F-4D97-AF65-F5344CB8AC3E}">
        <p14:creationId xmlns:p14="http://schemas.microsoft.com/office/powerpoint/2010/main" val="420692028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</a:p>
          <a:p>
            <a:pPr lvl="1"/>
            <a:r>
              <a:rPr lang="en-US" dirty="0" smtClean="0"/>
              <a:t>Little to no log backups</a:t>
            </a:r>
          </a:p>
          <a:p>
            <a:pPr lvl="1"/>
            <a:r>
              <a:rPr lang="en-US" dirty="0" smtClean="0"/>
              <a:t>Reclaims space used by logs to keep requirements small</a:t>
            </a:r>
          </a:p>
          <a:p>
            <a:pPr lvl="1"/>
            <a:r>
              <a:rPr lang="en-US" dirty="0" smtClean="0"/>
              <a:t>Unable to use Log Shipping, </a:t>
            </a:r>
            <a:r>
              <a:rPr lang="en-US" dirty="0" err="1" smtClean="0"/>
              <a:t>AlwaysOn</a:t>
            </a:r>
            <a:r>
              <a:rPr lang="en-US" dirty="0" smtClean="0"/>
              <a:t>, Database Mirroring, Point in Time Restores, and Media Recovery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Full </a:t>
            </a:r>
          </a:p>
          <a:p>
            <a:pPr lvl="1"/>
            <a:r>
              <a:rPr lang="en-US" dirty="0" smtClean="0"/>
              <a:t>No work is lost</a:t>
            </a:r>
          </a:p>
          <a:p>
            <a:pPr lvl="1"/>
            <a:r>
              <a:rPr lang="en-US" dirty="0" smtClean="0"/>
              <a:t>Can recover to any point as it logs all transactions</a:t>
            </a:r>
          </a:p>
          <a:p>
            <a:r>
              <a:rPr lang="en-US" dirty="0" smtClean="0"/>
              <a:t>Bulk-Logged</a:t>
            </a:r>
          </a:p>
          <a:p>
            <a:pPr lvl="1"/>
            <a:r>
              <a:rPr lang="en-US" dirty="0" smtClean="0"/>
              <a:t>Permits high performance bulk copy operations for logs</a:t>
            </a:r>
          </a:p>
          <a:p>
            <a:pPr lvl="1"/>
            <a:r>
              <a:rPr lang="en-US" dirty="0" smtClean="0"/>
              <a:t>Records bulk operation 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13888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Backup?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Backups are used to make a compressed copy of the data in a database</a:t>
            </a:r>
          </a:p>
          <a:p>
            <a:r>
              <a:rPr lang="en-US" dirty="0" smtClean="0"/>
              <a:t>Only backup data if it is online, any offline databases can’t be backed up</a:t>
            </a:r>
          </a:p>
          <a:p>
            <a:r>
              <a:rPr lang="en-US" dirty="0" smtClean="0"/>
              <a:t>If a backup is started when a DB is being created, the backup will wait or time out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43881"/>
            <a:ext cx="4038600" cy="4038600"/>
          </a:xfrm>
        </p:spPr>
      </p:pic>
    </p:spTree>
    <p:extLst>
      <p:ext uri="{BB962C8B-B14F-4D97-AF65-F5344CB8AC3E}">
        <p14:creationId xmlns:p14="http://schemas.microsoft.com/office/powerpoint/2010/main" val="3006037407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Backups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Full Backup</a:t>
            </a:r>
          </a:p>
          <a:p>
            <a:pPr lvl="1"/>
            <a:r>
              <a:rPr lang="en-US" dirty="0" smtClean="0"/>
              <a:t>Copies all the data in a specific database with enough logs for recovering data</a:t>
            </a:r>
          </a:p>
          <a:p>
            <a:r>
              <a:rPr lang="en-US" dirty="0" smtClean="0"/>
              <a:t>Differential Backup</a:t>
            </a:r>
          </a:p>
          <a:p>
            <a:pPr lvl="1"/>
            <a:r>
              <a:rPr lang="en-US" dirty="0" smtClean="0"/>
              <a:t>Records all the data that has been changed or modified since the last Full Backup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Transaction Log Backup</a:t>
            </a:r>
          </a:p>
          <a:p>
            <a:pPr lvl="1"/>
            <a:r>
              <a:rPr lang="en-US" dirty="0" smtClean="0"/>
              <a:t>Records all the transaction logs that were not backed up in a previous Log Backup</a:t>
            </a:r>
          </a:p>
          <a:p>
            <a:r>
              <a:rPr lang="en-US" dirty="0" smtClean="0"/>
              <a:t>Tail-Backup</a:t>
            </a:r>
          </a:p>
          <a:p>
            <a:pPr lvl="1"/>
            <a:r>
              <a:rPr lang="en-US" dirty="0" smtClean="0"/>
              <a:t>Records the latest log records that have not yet been backed up to prevent data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73974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Job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Tool in SQL that allows one to execute scheduled admin tasks or syntax</a:t>
            </a:r>
          </a:p>
          <a:p>
            <a:r>
              <a:rPr lang="en-US" dirty="0" smtClean="0"/>
              <a:t>Great for performing backups late at night or doing long tasks that would take too much time to execute normally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Jobs</a:t>
            </a:r>
            <a:r>
              <a:rPr lang="en-US" dirty="0" smtClean="0"/>
              <a:t> – Specified actions to be taken in SQL</a:t>
            </a:r>
          </a:p>
          <a:p>
            <a:r>
              <a:rPr lang="en-US" b="1" dirty="0" smtClean="0"/>
              <a:t>Schedules</a:t>
            </a:r>
            <a:r>
              <a:rPr lang="en-US" dirty="0" smtClean="0"/>
              <a:t> – Specified times when jobs run</a:t>
            </a:r>
          </a:p>
          <a:p>
            <a:r>
              <a:rPr lang="en-US" b="1" dirty="0" smtClean="0"/>
              <a:t>Alerts</a:t>
            </a:r>
            <a:r>
              <a:rPr lang="en-US" dirty="0" smtClean="0"/>
              <a:t> – Automatic response to an event</a:t>
            </a:r>
          </a:p>
          <a:p>
            <a:r>
              <a:rPr lang="en-US" b="1" dirty="0" smtClean="0"/>
              <a:t>Operators</a:t>
            </a:r>
            <a:r>
              <a:rPr lang="en-US" dirty="0" smtClean="0"/>
              <a:t> – Used to define contact for those responsible via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78825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9682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743</Words>
  <Application>Microsoft Office PowerPoint</Application>
  <PresentationFormat>On-screen Show (4:3)</PresentationFormat>
  <Paragraphs>95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Georgia</vt:lpstr>
      <vt:lpstr>Training</vt:lpstr>
      <vt:lpstr>Talent Development Program</vt:lpstr>
      <vt:lpstr>Session Overview</vt:lpstr>
      <vt:lpstr>Learning Objectives</vt:lpstr>
      <vt:lpstr>What is a Recovery Model?</vt:lpstr>
      <vt:lpstr>Recovery Models</vt:lpstr>
      <vt:lpstr>What is a Backup?</vt:lpstr>
      <vt:lpstr>Types of Backups</vt:lpstr>
      <vt:lpstr>SQL Server Job Agent</vt:lpstr>
      <vt:lpstr>Questions?</vt:lpstr>
      <vt:lpstr>Summary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2014-10-26T17:52:03Z</dcterms:created>
  <dcterms:modified xsi:type="dcterms:W3CDTF">2014-12-11T01:41:48Z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