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3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4.xml" ContentType="application/vnd.openxmlformats-officedocument.presentationml.notesSlide+xml"/>
  <Override PartName="/ppt/comments/comment2.xml" ContentType="application/vnd.openxmlformats-officedocument.presentationml.comment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5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6.xml" ContentType="application/vnd.openxmlformats-officedocument.presentationml.notesSlide+xml"/>
  <Override PartName="/ppt/comments/comment3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9"/>
  </p:notesMasterIdLst>
  <p:handoutMasterIdLst>
    <p:handoutMasterId r:id="rId10"/>
  </p:handoutMasterIdLst>
  <p:sldIdLst>
    <p:sldId id="259" r:id="rId3"/>
    <p:sldId id="262" r:id="rId4"/>
    <p:sldId id="287" r:id="rId5"/>
    <p:sldId id="292" r:id="rId6"/>
    <p:sldId id="275" r:id="rId7"/>
    <p:sldId id="278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79CC93D-E52E-4D84-901B-11D7331DD495}">
          <p14:sldIdLst>
            <p14:sldId id="259"/>
            <p14:sldId id="262"/>
            <p14:sldId id="287"/>
            <p14:sldId id="292"/>
            <p14:sldId id="275"/>
          </p14:sldIdLst>
        </p14:section>
        <p14:section name="Appendix" id="{3F78B471-41DA-46F2-A8E4-97E471896AB3}">
          <p14:sldIdLst>
            <p14:sldId id="27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18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ED6"/>
    <a:srgbClr val="0033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83977" autoAdjust="0"/>
  </p:normalViewPr>
  <p:slideViewPr>
    <p:cSldViewPr>
      <p:cViewPr varScale="1">
        <p:scale>
          <a:sx n="113" d="100"/>
          <a:sy n="113" d="100"/>
        </p:scale>
        <p:origin x="1452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144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4-10-28T12:31:34.292" idx="15">
    <p:pos x="10" y="10"/>
    <p:text>Hello, and welcome to the CCS Talent Development Program. Today we will be covering Module 1 , Session 1, gathering business requirements.</p:text>
    <p:extLst>
      <p:ext uri="{C676402C-5697-4E1C-873F-D02D1690AC5C}">
        <p15:threadingInfo xmlns:p15="http://schemas.microsoft.com/office/powerpoint/2012/main" timeZoneBias="42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4-10-28T16:00:47.276" idx="17">
    <p:pos x="10" y="10"/>
    <p:text>You can now professionaly describe (insert topic here) and perform (technical here)</p:text>
    <p:extLst>
      <p:ext uri="{C676402C-5697-4E1C-873F-D02D1690AC5C}">
        <p15:threadingInfo xmlns:p15="http://schemas.microsoft.com/office/powerpoint/2012/main" timeZoneBias="42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4-10-28T16:00:47.276" idx="18">
    <p:pos x="10" y="10"/>
    <p:text>You can now professionaly describe (insert topic here) and perform (technical here)</p:text>
    <p:extLst>
      <p:ext uri="{C676402C-5697-4E1C-873F-D02D1690AC5C}">
        <p15:threadingInfo xmlns:p15="http://schemas.microsoft.com/office/powerpoint/2012/main" timeZoneBias="42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6FEADD9-F67D-41F5-BA4C-3C84956E7F46}" type="doc">
      <dgm:prSet loTypeId="urn:microsoft.com/office/officeart/2005/8/layout/vList5" loCatId="list" qsTypeId="urn:microsoft.com/office/officeart/2005/8/quickstyle/simple5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74EE5CD8-078F-4590-BF9C-A341A294A016}">
      <dgm:prSet phldrT="[Text]" custT="1"/>
      <dgm:spPr/>
      <dgm:t>
        <a:bodyPr/>
        <a:lstStyle/>
        <a:p>
          <a:r>
            <a:rPr lang="en-US" sz="4400" dirty="0" smtClean="0"/>
            <a:t>1</a:t>
          </a:r>
          <a:endParaRPr lang="en-US" sz="4400" dirty="0"/>
        </a:p>
      </dgm:t>
    </dgm:pt>
    <dgm:pt modelId="{BB568D76-3363-43D3-B00C-3359A643216C}" type="parTrans" cxnId="{F40F9561-0D4C-44CF-91EF-A92B1DBDE44B}">
      <dgm:prSet/>
      <dgm:spPr/>
      <dgm:t>
        <a:bodyPr/>
        <a:lstStyle/>
        <a:p>
          <a:endParaRPr lang="en-US" sz="3200"/>
        </a:p>
      </dgm:t>
    </dgm:pt>
    <dgm:pt modelId="{CF9FB981-E6ED-4440-AC98-4E4E2ABA2C55}" type="sibTrans" cxnId="{F40F9561-0D4C-44CF-91EF-A92B1DBDE44B}">
      <dgm:prSet/>
      <dgm:spPr/>
      <dgm:t>
        <a:bodyPr/>
        <a:lstStyle/>
        <a:p>
          <a:endParaRPr lang="en-US" sz="3200"/>
        </a:p>
      </dgm:t>
    </dgm:pt>
    <dgm:pt modelId="{AA046201-5C4D-445E-BF0B-5C6D2B0A1945}">
      <dgm:prSet phldrT="[Text]" custT="1"/>
      <dgm:spPr/>
      <dgm:t>
        <a:bodyPr/>
        <a:lstStyle/>
        <a:p>
          <a:r>
            <a:rPr lang="en-US" sz="4400" dirty="0" smtClean="0"/>
            <a:t>2</a:t>
          </a:r>
          <a:endParaRPr lang="en-US" sz="4400" dirty="0"/>
        </a:p>
      </dgm:t>
    </dgm:pt>
    <dgm:pt modelId="{FE92FC33-5E0F-4302-9E80-A69E8ACDDE56}" type="parTrans" cxnId="{B8AF1086-D7BE-446F-9133-738B599E9A7D}">
      <dgm:prSet/>
      <dgm:spPr/>
      <dgm:t>
        <a:bodyPr/>
        <a:lstStyle/>
        <a:p>
          <a:endParaRPr lang="en-US" sz="3200"/>
        </a:p>
      </dgm:t>
    </dgm:pt>
    <dgm:pt modelId="{40767EFF-7D52-4469-ACEE-7D28E67337E2}" type="sibTrans" cxnId="{B8AF1086-D7BE-446F-9133-738B599E9A7D}">
      <dgm:prSet/>
      <dgm:spPr/>
      <dgm:t>
        <a:bodyPr/>
        <a:lstStyle/>
        <a:p>
          <a:endParaRPr lang="en-US" sz="3200"/>
        </a:p>
      </dgm:t>
    </dgm:pt>
    <dgm:pt modelId="{C59269D0-92A5-481C-BA64-727AFB0DD545}">
      <dgm:prSet phldrT="[Text]" custT="1"/>
      <dgm:spPr/>
      <dgm:t>
        <a:bodyPr/>
        <a:lstStyle/>
        <a:p>
          <a:r>
            <a:rPr lang="en-US" sz="3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Different Methods used</a:t>
          </a:r>
          <a:endParaRPr lang="en-US" sz="3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12CC84D-092F-422A-AA24-A4619DBBB7BE}" type="parTrans" cxnId="{9071FB3B-D26B-4384-BD1A-80C12C62D02C}">
      <dgm:prSet/>
      <dgm:spPr/>
      <dgm:t>
        <a:bodyPr/>
        <a:lstStyle/>
        <a:p>
          <a:endParaRPr lang="en-US" sz="3200"/>
        </a:p>
      </dgm:t>
    </dgm:pt>
    <dgm:pt modelId="{266DE8E8-1339-41C4-B9A7-6148496C7FA9}" type="sibTrans" cxnId="{9071FB3B-D26B-4384-BD1A-80C12C62D02C}">
      <dgm:prSet/>
      <dgm:spPr/>
      <dgm:t>
        <a:bodyPr/>
        <a:lstStyle/>
        <a:p>
          <a:endParaRPr lang="en-US" sz="3200"/>
        </a:p>
      </dgm:t>
    </dgm:pt>
    <dgm:pt modelId="{D1776C8F-2B10-4075-8DF7-7F65AB725ED5}">
      <dgm:prSet phldrT="[Text]" custT="1"/>
      <dgm:spPr/>
      <dgm:t>
        <a:bodyPr/>
        <a:lstStyle/>
        <a:p>
          <a:r>
            <a:rPr lang="en-US" sz="4400" dirty="0" smtClean="0"/>
            <a:t>3</a:t>
          </a:r>
          <a:endParaRPr lang="en-US" sz="4400" dirty="0"/>
        </a:p>
      </dgm:t>
    </dgm:pt>
    <dgm:pt modelId="{7291E740-3E17-41B3-99D3-1D67AE37CC3F}" type="parTrans" cxnId="{7077B78D-FCDC-4519-8416-DC357ACD5043}">
      <dgm:prSet/>
      <dgm:spPr/>
      <dgm:t>
        <a:bodyPr/>
        <a:lstStyle/>
        <a:p>
          <a:endParaRPr lang="en-US" sz="3200"/>
        </a:p>
      </dgm:t>
    </dgm:pt>
    <dgm:pt modelId="{88B75C29-8054-417D-BCE3-878A55118F6D}" type="sibTrans" cxnId="{7077B78D-FCDC-4519-8416-DC357ACD5043}">
      <dgm:prSet/>
      <dgm:spPr/>
      <dgm:t>
        <a:bodyPr/>
        <a:lstStyle/>
        <a:p>
          <a:endParaRPr lang="en-US" sz="3200"/>
        </a:p>
      </dgm:t>
    </dgm:pt>
    <dgm:pt modelId="{6BE4E373-0656-4EDC-821E-BE09C952B1F6}">
      <dgm:prSet phldrT="[Text]" custT="1"/>
      <dgm:spPr/>
      <dgm:t>
        <a:bodyPr/>
        <a:lstStyle/>
        <a:p>
          <a:r>
            <a:rPr lang="en-US" sz="3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Comparison of new code to old</a:t>
          </a:r>
          <a:endParaRPr lang="en-US" sz="3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4218063-BF94-4304-99BD-B3F7BA4D3C8F}" type="parTrans" cxnId="{119690D4-400B-468B-8BA0-5C9C9E2AFEAF}">
      <dgm:prSet/>
      <dgm:spPr/>
      <dgm:t>
        <a:bodyPr/>
        <a:lstStyle/>
        <a:p>
          <a:endParaRPr lang="en-US" sz="3200"/>
        </a:p>
      </dgm:t>
    </dgm:pt>
    <dgm:pt modelId="{E17B9BF1-2948-497F-8EC7-3BF734D839DB}" type="sibTrans" cxnId="{119690D4-400B-468B-8BA0-5C9C9E2AFEAF}">
      <dgm:prSet/>
      <dgm:spPr/>
      <dgm:t>
        <a:bodyPr/>
        <a:lstStyle/>
        <a:p>
          <a:endParaRPr lang="en-US" sz="3200"/>
        </a:p>
      </dgm:t>
    </dgm:pt>
    <dgm:pt modelId="{1E4D3931-0DBD-4211-A24A-6AF364284B1E}">
      <dgm:prSet phldrT="[Text]" custT="1"/>
      <dgm:spPr/>
      <dgm:t>
        <a:bodyPr/>
        <a:lstStyle/>
        <a:p>
          <a:pPr marL="280988" indent="-280988"/>
          <a:r>
            <a:rPr lang="en-US" sz="3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What is Optimization</a:t>
          </a:r>
          <a:endParaRPr lang="en-US" sz="3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CADAA3D9-7C63-4729-85B0-64C8AF644EEF}" type="sibTrans" cxnId="{63E4D827-0083-4625-9FD6-043D8D32091E}">
      <dgm:prSet/>
      <dgm:spPr/>
      <dgm:t>
        <a:bodyPr/>
        <a:lstStyle/>
        <a:p>
          <a:endParaRPr lang="en-US" sz="3200"/>
        </a:p>
      </dgm:t>
    </dgm:pt>
    <dgm:pt modelId="{FC93695B-FD0E-4353-B1FD-4328F4386DEC}" type="parTrans" cxnId="{63E4D827-0083-4625-9FD6-043D8D32091E}">
      <dgm:prSet/>
      <dgm:spPr/>
      <dgm:t>
        <a:bodyPr/>
        <a:lstStyle/>
        <a:p>
          <a:endParaRPr lang="en-US" sz="3200"/>
        </a:p>
      </dgm:t>
    </dgm:pt>
    <dgm:pt modelId="{AAE7A1E6-6847-453D-B55B-8A82BF138C1D}" type="pres">
      <dgm:prSet presAssocID="{F6FEADD9-F67D-41F5-BA4C-3C84956E7F4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4407577-18A2-46E0-8805-2838042EB67A}" type="pres">
      <dgm:prSet presAssocID="{74EE5CD8-078F-4590-BF9C-A341A294A016}" presName="linNode" presStyleCnt="0"/>
      <dgm:spPr/>
      <dgm:t>
        <a:bodyPr/>
        <a:lstStyle/>
        <a:p>
          <a:endParaRPr lang="en-US"/>
        </a:p>
      </dgm:t>
    </dgm:pt>
    <dgm:pt modelId="{7E429971-BC57-430F-BB25-C0574E5E39E3}" type="pres">
      <dgm:prSet presAssocID="{74EE5CD8-078F-4590-BF9C-A341A294A016}" presName="parentText" presStyleLbl="node1" presStyleIdx="0" presStyleCnt="3" custLinFactNeighborY="-15667">
        <dgm:presLayoutVars>
          <dgm:chMax val="1"/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D54B1729-BC98-42C1-9C6C-D65DCBA4358F}" type="pres">
      <dgm:prSet presAssocID="{74EE5CD8-078F-4590-BF9C-A341A294A016}" presName="descendantText" presStyleLbl="alignAccFollowNode1" presStyleIdx="0" presStyleCnt="3" custScaleX="259632" custLinFactNeighborX="-1732" custLinFactNeighborY="1856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  <dgm:pt modelId="{AB8574CC-D4F2-4555-AEE3-F4EE58B11D03}" type="pres">
      <dgm:prSet presAssocID="{CF9FB981-E6ED-4440-AC98-4E4E2ABA2C55}" presName="sp" presStyleCnt="0"/>
      <dgm:spPr/>
      <dgm:t>
        <a:bodyPr/>
        <a:lstStyle/>
        <a:p>
          <a:endParaRPr lang="en-US"/>
        </a:p>
      </dgm:t>
    </dgm:pt>
    <dgm:pt modelId="{85B8F607-FDD8-476A-ADBE-E1250824F294}" type="pres">
      <dgm:prSet presAssocID="{AA046201-5C4D-445E-BF0B-5C6D2B0A1945}" presName="linNode" presStyleCnt="0"/>
      <dgm:spPr/>
      <dgm:t>
        <a:bodyPr/>
        <a:lstStyle/>
        <a:p>
          <a:endParaRPr lang="en-US"/>
        </a:p>
      </dgm:t>
    </dgm:pt>
    <dgm:pt modelId="{C04276DC-EE64-470A-B8BC-09067B8045FA}" type="pres">
      <dgm:prSet presAssocID="{AA046201-5C4D-445E-BF0B-5C6D2B0A1945}" presName="parentText" presStyleLbl="node1" presStyleIdx="1" presStyleCnt="3">
        <dgm:presLayoutVars>
          <dgm:chMax val="1"/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B37A5355-225B-4C6F-AED7-6C620F99EECC}" type="pres">
      <dgm:prSet presAssocID="{AA046201-5C4D-445E-BF0B-5C6D2B0A1945}" presName="descendantText" presStyleLbl="alignAccFollowNode1" presStyleIdx="1" presStyleCnt="3" custScaleX="259632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  <dgm:pt modelId="{5ACAA866-A8A8-4183-97B5-CEEAB1525C60}" type="pres">
      <dgm:prSet presAssocID="{40767EFF-7D52-4469-ACEE-7D28E67337E2}" presName="sp" presStyleCnt="0"/>
      <dgm:spPr/>
      <dgm:t>
        <a:bodyPr/>
        <a:lstStyle/>
        <a:p>
          <a:endParaRPr lang="en-US"/>
        </a:p>
      </dgm:t>
    </dgm:pt>
    <dgm:pt modelId="{477213BE-9E91-4950-8451-7F60796F47F4}" type="pres">
      <dgm:prSet presAssocID="{D1776C8F-2B10-4075-8DF7-7F65AB725ED5}" presName="linNode" presStyleCnt="0"/>
      <dgm:spPr/>
      <dgm:t>
        <a:bodyPr/>
        <a:lstStyle/>
        <a:p>
          <a:endParaRPr lang="en-US"/>
        </a:p>
      </dgm:t>
    </dgm:pt>
    <dgm:pt modelId="{F5034101-5B7D-4FE7-B47A-5A48CF39606B}" type="pres">
      <dgm:prSet presAssocID="{D1776C8F-2B10-4075-8DF7-7F65AB725ED5}" presName="parentText" presStyleLbl="node1" presStyleIdx="2" presStyleCnt="3">
        <dgm:presLayoutVars>
          <dgm:chMax val="1"/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C7C3E6FD-D83F-4BDA-907E-B5EE041DA931}" type="pres">
      <dgm:prSet presAssocID="{D1776C8F-2B10-4075-8DF7-7F65AB725ED5}" presName="descendantText" presStyleLbl="alignAccFollowNode1" presStyleIdx="2" presStyleCnt="3" custScaleX="259632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</dgm:ptLst>
  <dgm:cxnLst>
    <dgm:cxn modelId="{7077B78D-FCDC-4519-8416-DC357ACD5043}" srcId="{F6FEADD9-F67D-41F5-BA4C-3C84956E7F46}" destId="{D1776C8F-2B10-4075-8DF7-7F65AB725ED5}" srcOrd="2" destOrd="0" parTransId="{7291E740-3E17-41B3-99D3-1D67AE37CC3F}" sibTransId="{88B75C29-8054-417D-BCE3-878A55118F6D}"/>
    <dgm:cxn modelId="{119690D4-400B-468B-8BA0-5C9C9E2AFEAF}" srcId="{D1776C8F-2B10-4075-8DF7-7F65AB725ED5}" destId="{6BE4E373-0656-4EDC-821E-BE09C952B1F6}" srcOrd="0" destOrd="0" parTransId="{34218063-BF94-4304-99BD-B3F7BA4D3C8F}" sibTransId="{E17B9BF1-2948-497F-8EC7-3BF734D839DB}"/>
    <dgm:cxn modelId="{3D887057-7E91-45EF-8E4B-3006C2DFECB4}" type="presOf" srcId="{6BE4E373-0656-4EDC-821E-BE09C952B1F6}" destId="{C7C3E6FD-D83F-4BDA-907E-B5EE041DA931}" srcOrd="0" destOrd="0" presId="urn:microsoft.com/office/officeart/2005/8/layout/vList5"/>
    <dgm:cxn modelId="{B6416E04-E5DE-46CA-AD27-47EBE280D636}" type="presOf" srcId="{C59269D0-92A5-481C-BA64-727AFB0DD545}" destId="{B37A5355-225B-4C6F-AED7-6C620F99EECC}" srcOrd="0" destOrd="0" presId="urn:microsoft.com/office/officeart/2005/8/layout/vList5"/>
    <dgm:cxn modelId="{F40F9561-0D4C-44CF-91EF-A92B1DBDE44B}" srcId="{F6FEADD9-F67D-41F5-BA4C-3C84956E7F46}" destId="{74EE5CD8-078F-4590-BF9C-A341A294A016}" srcOrd="0" destOrd="0" parTransId="{BB568D76-3363-43D3-B00C-3359A643216C}" sibTransId="{CF9FB981-E6ED-4440-AC98-4E4E2ABA2C55}"/>
    <dgm:cxn modelId="{5417F3DF-8CAE-4E6C-ADBB-ED6F50084B8E}" type="presOf" srcId="{D1776C8F-2B10-4075-8DF7-7F65AB725ED5}" destId="{F5034101-5B7D-4FE7-B47A-5A48CF39606B}" srcOrd="0" destOrd="0" presId="urn:microsoft.com/office/officeart/2005/8/layout/vList5"/>
    <dgm:cxn modelId="{9071FB3B-D26B-4384-BD1A-80C12C62D02C}" srcId="{AA046201-5C4D-445E-BF0B-5C6D2B0A1945}" destId="{C59269D0-92A5-481C-BA64-727AFB0DD545}" srcOrd="0" destOrd="0" parTransId="{312CC84D-092F-422A-AA24-A4619DBBB7BE}" sibTransId="{266DE8E8-1339-41C4-B9A7-6148496C7FA9}"/>
    <dgm:cxn modelId="{B8AF1086-D7BE-446F-9133-738B599E9A7D}" srcId="{F6FEADD9-F67D-41F5-BA4C-3C84956E7F46}" destId="{AA046201-5C4D-445E-BF0B-5C6D2B0A1945}" srcOrd="1" destOrd="0" parTransId="{FE92FC33-5E0F-4302-9E80-A69E8ACDDE56}" sibTransId="{40767EFF-7D52-4469-ACEE-7D28E67337E2}"/>
    <dgm:cxn modelId="{DBCA7E61-D822-40A0-A27A-D7E092386A0B}" type="presOf" srcId="{F6FEADD9-F67D-41F5-BA4C-3C84956E7F46}" destId="{AAE7A1E6-6847-453D-B55B-8A82BF138C1D}" srcOrd="0" destOrd="0" presId="urn:microsoft.com/office/officeart/2005/8/layout/vList5"/>
    <dgm:cxn modelId="{9A0DCB65-9DCB-4972-9768-1762E4116F3C}" type="presOf" srcId="{74EE5CD8-078F-4590-BF9C-A341A294A016}" destId="{7E429971-BC57-430F-BB25-C0574E5E39E3}" srcOrd="0" destOrd="0" presId="urn:microsoft.com/office/officeart/2005/8/layout/vList5"/>
    <dgm:cxn modelId="{63E4D827-0083-4625-9FD6-043D8D32091E}" srcId="{74EE5CD8-078F-4590-BF9C-A341A294A016}" destId="{1E4D3931-0DBD-4211-A24A-6AF364284B1E}" srcOrd="0" destOrd="0" parTransId="{FC93695B-FD0E-4353-B1FD-4328F4386DEC}" sibTransId="{CADAA3D9-7C63-4729-85B0-64C8AF644EEF}"/>
    <dgm:cxn modelId="{1D12F37E-DF42-400C-B5B5-A8FAF49EC0EC}" type="presOf" srcId="{1E4D3931-0DBD-4211-A24A-6AF364284B1E}" destId="{D54B1729-BC98-42C1-9C6C-D65DCBA4358F}" srcOrd="0" destOrd="0" presId="urn:microsoft.com/office/officeart/2005/8/layout/vList5"/>
    <dgm:cxn modelId="{AFF7133D-5E9D-4613-9299-006F9E49301B}" type="presOf" srcId="{AA046201-5C4D-445E-BF0B-5C6D2B0A1945}" destId="{C04276DC-EE64-470A-B8BC-09067B8045FA}" srcOrd="0" destOrd="0" presId="urn:microsoft.com/office/officeart/2005/8/layout/vList5"/>
    <dgm:cxn modelId="{1E18118B-9778-4714-A249-2B714D5427F7}" type="presParOf" srcId="{AAE7A1E6-6847-453D-B55B-8A82BF138C1D}" destId="{C4407577-18A2-46E0-8805-2838042EB67A}" srcOrd="0" destOrd="0" presId="urn:microsoft.com/office/officeart/2005/8/layout/vList5"/>
    <dgm:cxn modelId="{84152E8A-21A6-4CAF-BC09-47C13F4FFFB8}" type="presParOf" srcId="{C4407577-18A2-46E0-8805-2838042EB67A}" destId="{7E429971-BC57-430F-BB25-C0574E5E39E3}" srcOrd="0" destOrd="0" presId="urn:microsoft.com/office/officeart/2005/8/layout/vList5"/>
    <dgm:cxn modelId="{1D51832F-3B38-483B-8C08-BDD413206841}" type="presParOf" srcId="{C4407577-18A2-46E0-8805-2838042EB67A}" destId="{D54B1729-BC98-42C1-9C6C-D65DCBA4358F}" srcOrd="1" destOrd="0" presId="urn:microsoft.com/office/officeart/2005/8/layout/vList5"/>
    <dgm:cxn modelId="{F2BB24AB-7DB6-4F0F-92D8-664E0F322520}" type="presParOf" srcId="{AAE7A1E6-6847-453D-B55B-8A82BF138C1D}" destId="{AB8574CC-D4F2-4555-AEE3-F4EE58B11D03}" srcOrd="1" destOrd="0" presId="urn:microsoft.com/office/officeart/2005/8/layout/vList5"/>
    <dgm:cxn modelId="{3F47CC38-27AC-4E4E-92A2-FDE046382C80}" type="presParOf" srcId="{AAE7A1E6-6847-453D-B55B-8A82BF138C1D}" destId="{85B8F607-FDD8-476A-ADBE-E1250824F294}" srcOrd="2" destOrd="0" presId="urn:microsoft.com/office/officeart/2005/8/layout/vList5"/>
    <dgm:cxn modelId="{B4BBC5E0-69C0-4FD2-84A6-C47E62DEA28D}" type="presParOf" srcId="{85B8F607-FDD8-476A-ADBE-E1250824F294}" destId="{C04276DC-EE64-470A-B8BC-09067B8045FA}" srcOrd="0" destOrd="0" presId="urn:microsoft.com/office/officeart/2005/8/layout/vList5"/>
    <dgm:cxn modelId="{71B90C6E-E0F2-4EE1-8864-5914AAFA20A7}" type="presParOf" srcId="{85B8F607-FDD8-476A-ADBE-E1250824F294}" destId="{B37A5355-225B-4C6F-AED7-6C620F99EECC}" srcOrd="1" destOrd="0" presId="urn:microsoft.com/office/officeart/2005/8/layout/vList5"/>
    <dgm:cxn modelId="{E6DEED78-0C33-4D1D-A595-AFE4311369E4}" type="presParOf" srcId="{AAE7A1E6-6847-453D-B55B-8A82BF138C1D}" destId="{5ACAA866-A8A8-4183-97B5-CEEAB1525C60}" srcOrd="3" destOrd="0" presId="urn:microsoft.com/office/officeart/2005/8/layout/vList5"/>
    <dgm:cxn modelId="{FD2A22C3-24B0-4E4D-A3BC-79528D3FBC48}" type="presParOf" srcId="{AAE7A1E6-6847-453D-B55B-8A82BF138C1D}" destId="{477213BE-9E91-4950-8451-7F60796F47F4}" srcOrd="4" destOrd="0" presId="urn:microsoft.com/office/officeart/2005/8/layout/vList5"/>
    <dgm:cxn modelId="{2D9E3819-8AF8-4F78-AD5E-1D892BCE0381}" type="presParOf" srcId="{477213BE-9E91-4950-8451-7F60796F47F4}" destId="{F5034101-5B7D-4FE7-B47A-5A48CF39606B}" srcOrd="0" destOrd="0" presId="urn:microsoft.com/office/officeart/2005/8/layout/vList5"/>
    <dgm:cxn modelId="{5FD7E964-E46A-45B4-A545-5D657B6094BB}" type="presParOf" srcId="{477213BE-9E91-4950-8451-7F60796F47F4}" destId="{C7C3E6FD-D83F-4BDA-907E-B5EE041DA931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4B1729-BC98-42C1-9C6C-D65DCBA4358F}">
      <dsp:nvSpPr>
        <dsp:cNvPr id="0" name=""/>
        <dsp:cNvSpPr/>
      </dsp:nvSpPr>
      <dsp:spPr>
        <a:xfrm rot="5400000">
          <a:off x="3048070" y="-1828869"/>
          <a:ext cx="1047750" cy="5010287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0988" lvl="1" indent="-280988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2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What is Optimization</a:t>
          </a:r>
          <a:endParaRPr lang="en-US" sz="32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 rot="-5400000">
        <a:off x="1066802" y="152399"/>
        <a:ext cx="5010287" cy="1047750"/>
      </dsp:txXfrm>
    </dsp:sp>
    <dsp:sp modelId="{7E429971-BC57-430F-BB25-C0574E5E39E3}">
      <dsp:nvSpPr>
        <dsp:cNvPr id="0" name=""/>
        <dsp:cNvSpPr/>
      </dsp:nvSpPr>
      <dsp:spPr>
        <a:xfrm>
          <a:off x="109" y="0"/>
          <a:ext cx="1085492" cy="1309687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7640" tIns="83820" rIns="167640" bIns="8382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dirty="0" smtClean="0"/>
            <a:t>1</a:t>
          </a:r>
          <a:endParaRPr lang="en-US" sz="4400" kern="1200" dirty="0"/>
        </a:p>
      </dsp:txBody>
      <dsp:txXfrm>
        <a:off x="53098" y="52989"/>
        <a:ext cx="979514" cy="1203709"/>
      </dsp:txXfrm>
    </dsp:sp>
    <dsp:sp modelId="{B37A5355-225B-4C6F-AED7-6C620F99EECC}">
      <dsp:nvSpPr>
        <dsp:cNvPr id="0" name=""/>
        <dsp:cNvSpPr/>
      </dsp:nvSpPr>
      <dsp:spPr>
        <a:xfrm rot="5400000">
          <a:off x="3066871" y="-473143"/>
          <a:ext cx="1047750" cy="5010287"/>
        </a:xfrm>
        <a:prstGeom prst="rect">
          <a:avLst/>
        </a:prstGeom>
        <a:solidFill>
          <a:schemeClr val="accent3">
            <a:tint val="40000"/>
            <a:alpha val="90000"/>
            <a:hueOff val="5358427"/>
            <a:satOff val="-6896"/>
            <a:lumOff val="-537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5358427"/>
              <a:satOff val="-6896"/>
              <a:lumOff val="-537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2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Different Methods used</a:t>
          </a:r>
          <a:endParaRPr lang="en-US" sz="32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 rot="-5400000">
        <a:off x="1085603" y="1508125"/>
        <a:ext cx="5010287" cy="1047750"/>
      </dsp:txXfrm>
    </dsp:sp>
    <dsp:sp modelId="{C04276DC-EE64-470A-B8BC-09067B8045FA}">
      <dsp:nvSpPr>
        <dsp:cNvPr id="0" name=""/>
        <dsp:cNvSpPr/>
      </dsp:nvSpPr>
      <dsp:spPr>
        <a:xfrm>
          <a:off x="109" y="1377156"/>
          <a:ext cx="1085492" cy="1309687"/>
        </a:xfrm>
        <a:prstGeom prst="roundRect">
          <a:avLst/>
        </a:prstGeom>
        <a:gradFill rotWithShape="0">
          <a:gsLst>
            <a:gs pos="0">
              <a:schemeClr val="accent3">
                <a:hueOff val="5625132"/>
                <a:satOff val="-8440"/>
                <a:lumOff val="-1373"/>
                <a:alphaOff val="0"/>
                <a:shade val="51000"/>
                <a:satMod val="130000"/>
              </a:schemeClr>
            </a:gs>
            <a:gs pos="80000">
              <a:schemeClr val="accent3">
                <a:hueOff val="5625132"/>
                <a:satOff val="-8440"/>
                <a:lumOff val="-1373"/>
                <a:alphaOff val="0"/>
                <a:shade val="93000"/>
                <a:satMod val="130000"/>
              </a:schemeClr>
            </a:gs>
            <a:gs pos="100000">
              <a:schemeClr val="accent3">
                <a:hueOff val="5625132"/>
                <a:satOff val="-8440"/>
                <a:lumOff val="-1373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7640" tIns="83820" rIns="167640" bIns="8382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dirty="0" smtClean="0"/>
            <a:t>2</a:t>
          </a:r>
          <a:endParaRPr lang="en-US" sz="4400" kern="1200" dirty="0"/>
        </a:p>
      </dsp:txBody>
      <dsp:txXfrm>
        <a:off x="53098" y="1430145"/>
        <a:ext cx="979514" cy="1203709"/>
      </dsp:txXfrm>
    </dsp:sp>
    <dsp:sp modelId="{C7C3E6FD-D83F-4BDA-907E-B5EE041DA931}">
      <dsp:nvSpPr>
        <dsp:cNvPr id="0" name=""/>
        <dsp:cNvSpPr/>
      </dsp:nvSpPr>
      <dsp:spPr>
        <a:xfrm rot="5400000">
          <a:off x="3066871" y="902028"/>
          <a:ext cx="1047750" cy="5010287"/>
        </a:xfrm>
        <a:prstGeom prst="rect">
          <a:avLst/>
        </a:prstGeom>
        <a:solidFill>
          <a:schemeClr val="accent3">
            <a:tint val="40000"/>
            <a:alpha val="90000"/>
            <a:hueOff val="10716854"/>
            <a:satOff val="-13793"/>
            <a:lumOff val="-1075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10716854"/>
              <a:satOff val="-13793"/>
              <a:lumOff val="-1075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2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Comparison of new code to old</a:t>
          </a:r>
          <a:endParaRPr lang="en-US" sz="32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 rot="-5400000">
        <a:off x="1085603" y="2883296"/>
        <a:ext cx="5010287" cy="1047750"/>
      </dsp:txXfrm>
    </dsp:sp>
    <dsp:sp modelId="{F5034101-5B7D-4FE7-B47A-5A48CF39606B}">
      <dsp:nvSpPr>
        <dsp:cNvPr id="0" name=""/>
        <dsp:cNvSpPr/>
      </dsp:nvSpPr>
      <dsp:spPr>
        <a:xfrm>
          <a:off x="109" y="2752328"/>
          <a:ext cx="1085492" cy="1309687"/>
        </a:xfrm>
        <a:prstGeom prst="roundRect">
          <a:avLst/>
        </a:prstGeom>
        <a:gradFill rotWithShape="0">
          <a:gsLst>
            <a:gs pos="0">
              <a:schemeClr val="accent3">
                <a:hueOff val="11250264"/>
                <a:satOff val="-16880"/>
                <a:lumOff val="-2745"/>
                <a:alphaOff val="0"/>
                <a:shade val="51000"/>
                <a:satMod val="130000"/>
              </a:schemeClr>
            </a:gs>
            <a:gs pos="80000">
              <a:schemeClr val="accent3">
                <a:hueOff val="11250264"/>
                <a:satOff val="-16880"/>
                <a:lumOff val="-2745"/>
                <a:alphaOff val="0"/>
                <a:shade val="93000"/>
                <a:satMod val="130000"/>
              </a:schemeClr>
            </a:gs>
            <a:gs pos="100000">
              <a:schemeClr val="accent3">
                <a:hueOff val="11250264"/>
                <a:satOff val="-16880"/>
                <a:lumOff val="-2745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7640" tIns="83820" rIns="167640" bIns="8382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dirty="0" smtClean="0"/>
            <a:t>3</a:t>
          </a:r>
          <a:endParaRPr lang="en-US" sz="4400" kern="1200" dirty="0"/>
        </a:p>
      </dsp:txBody>
      <dsp:txXfrm>
        <a:off x="53098" y="2805317"/>
        <a:ext cx="979514" cy="12037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3FDC75-7F73-4A4A-A77C-09AADF00E0EA}" type="datetimeFigureOut">
              <a:rPr lang="en-US" smtClean="0"/>
              <a:pPr/>
              <a:t>1/11/2017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9226BF-1F13-42D3-80DC-373E7ADD1EB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30036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AEF76B-3757-4A0B-AF93-28494465C1DD}" type="datetimeFigureOut">
              <a:rPr lang="en-US" smtClean="0"/>
              <a:pPr/>
              <a:t>1/11/2017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693FD4-8F83-4EF7-AC3F-0DC0388986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459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This template can be used as a starter file for presenting training materials in a group setting.</a:t>
            </a:r>
          </a:p>
          <a:p>
            <a:endParaRPr lang="en-US" dirty="0" smtClean="0"/>
          </a:p>
          <a:p>
            <a:pPr lvl="0"/>
            <a:r>
              <a:rPr lang="en-US" sz="1200" b="1" dirty="0" smtClean="0"/>
              <a:t>Sections</a:t>
            </a:r>
            <a:endParaRPr lang="en-US" sz="1200" b="0" dirty="0" smtClean="0"/>
          </a:p>
          <a:p>
            <a:pPr lvl="0"/>
            <a:r>
              <a:rPr lang="en-US" sz="1200" b="0" dirty="0" smtClean="0"/>
              <a:t>Right-click on a slide to add sections.</a:t>
            </a:r>
            <a:r>
              <a:rPr lang="en-US" sz="1200" b="0" baseline="0" dirty="0" smtClean="0"/>
              <a:t> Sections can help to organize your slides or facilitate collaboration between multiple authors.</a:t>
            </a:r>
            <a:endParaRPr lang="en-US" sz="1200" b="0" dirty="0" smtClean="0"/>
          </a:p>
          <a:p>
            <a:pPr lvl="0"/>
            <a:endParaRPr lang="en-US" sz="1200" b="1" dirty="0" smtClean="0"/>
          </a:p>
          <a:p>
            <a:pPr lvl="0"/>
            <a:r>
              <a:rPr lang="en-US" sz="1200" b="1" dirty="0" smtClean="0"/>
              <a:t>Notes</a:t>
            </a:r>
          </a:p>
          <a:p>
            <a:pPr lvl="0"/>
            <a:r>
              <a:rPr lang="en-US" sz="1200" dirty="0" smtClean="0"/>
              <a:t>Use the Notes section for delivery notes or to provide additional details for the audience.</a:t>
            </a:r>
            <a:r>
              <a:rPr lang="en-US" sz="1200" baseline="0" dirty="0" smtClean="0"/>
              <a:t> View these notes in Presentation View during your presentation. </a:t>
            </a:r>
          </a:p>
          <a:p>
            <a:pPr lvl="0">
              <a:buFontTx/>
              <a:buNone/>
            </a:pPr>
            <a:r>
              <a:rPr lang="en-US" sz="1200" dirty="0" smtClean="0"/>
              <a:t>Keep in mind the font size (important for accessibility, visibility, videotaping, and online production)</a:t>
            </a:r>
          </a:p>
          <a:p>
            <a:pPr lvl="0"/>
            <a:endParaRPr lang="en-US" sz="1200" dirty="0" smtClean="0"/>
          </a:p>
          <a:p>
            <a:pPr lvl="0">
              <a:buFontTx/>
              <a:buNone/>
            </a:pPr>
            <a:r>
              <a:rPr lang="en-US" sz="1200" b="1" dirty="0" smtClean="0"/>
              <a:t>Coordinated colors </a:t>
            </a:r>
          </a:p>
          <a:p>
            <a:pPr lvl="0">
              <a:buFontTx/>
              <a:buNone/>
            </a:pPr>
            <a:r>
              <a:rPr lang="en-US" sz="1200" dirty="0" smtClean="0"/>
              <a:t>Pay particular attention to the graphs, charts, and text boxes.</a:t>
            </a:r>
            <a:r>
              <a:rPr lang="en-US" sz="1200" baseline="0" dirty="0" smtClean="0"/>
              <a:t> </a:t>
            </a:r>
            <a:endParaRPr lang="en-US" sz="1200" dirty="0" smtClean="0"/>
          </a:p>
          <a:p>
            <a:pPr lvl="0"/>
            <a:r>
              <a:rPr lang="en-US" sz="1200" dirty="0" smtClean="0"/>
              <a:t>Consider that attendees will print in black and white or </a:t>
            </a:r>
            <a:r>
              <a:rPr lang="en-US" sz="1200" dirty="0" err="1" smtClean="0"/>
              <a:t>grayscale</a:t>
            </a:r>
            <a:r>
              <a:rPr lang="en-US" sz="1200" dirty="0" smtClean="0"/>
              <a:t>. Run a test print to make sure your colors work when printed in pure black and white and </a:t>
            </a:r>
            <a:r>
              <a:rPr lang="en-US" sz="1200" dirty="0" err="1" smtClean="0"/>
              <a:t>grayscale</a:t>
            </a:r>
            <a:r>
              <a:rPr lang="en-US" sz="1200" dirty="0" smtClean="0"/>
              <a:t>.</a:t>
            </a:r>
          </a:p>
          <a:p>
            <a:pPr lvl="0">
              <a:buFontTx/>
              <a:buNone/>
            </a:pPr>
            <a:endParaRPr lang="en-US" sz="1200" dirty="0" smtClean="0"/>
          </a:p>
          <a:p>
            <a:pPr lvl="0">
              <a:buFontTx/>
              <a:buNone/>
            </a:pPr>
            <a:r>
              <a:rPr lang="en-US" sz="1200" b="1" dirty="0" smtClean="0"/>
              <a:t>Graphics, tables, and graphs</a:t>
            </a:r>
          </a:p>
          <a:p>
            <a:pPr lvl="0"/>
            <a:r>
              <a:rPr lang="en-US" sz="1200" dirty="0" smtClean="0"/>
              <a:t>Keep it simple: If possible, use consistent, non-distracting styles and colors.</a:t>
            </a:r>
          </a:p>
          <a:p>
            <a:pPr lvl="0"/>
            <a:r>
              <a:rPr lang="en-US" sz="1200" dirty="0" smtClean="0"/>
              <a:t>Label all graphs and tables.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9690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2" spcCol="182880">
            <a:noAutofit/>
          </a:bodyPr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1200" dirty="0" smtClean="0"/>
              <a:t>This is another option</a:t>
            </a:r>
            <a:r>
              <a:rPr lang="en-US" sz="1200" baseline="0" dirty="0" smtClean="0"/>
              <a:t> for an Overview slide.</a:t>
            </a:r>
            <a:endParaRPr lang="en-US" sz="1200" dirty="0" smtClean="0"/>
          </a:p>
          <a:p>
            <a:pPr marL="228600" indent="-228600">
              <a:buFont typeface="+mj-lt"/>
              <a:buNone/>
            </a:pPr>
            <a:endParaRPr lang="en-US" sz="1200" dirty="0"/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539750" y="503238"/>
            <a:ext cx="3143250" cy="2359025"/>
          </a:xfrm>
        </p:spPr>
      </p:sp>
    </p:spTree>
    <p:extLst>
      <p:ext uri="{BB962C8B-B14F-4D97-AF65-F5344CB8AC3E}">
        <p14:creationId xmlns:p14="http://schemas.microsoft.com/office/powerpoint/2010/main" val="21245057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 smtClean="0"/>
              <a:t>What</a:t>
            </a:r>
            <a:r>
              <a:rPr lang="en-US" b="0" baseline="0" dirty="0" smtClean="0"/>
              <a:t> will the audience be able to do after this training is complete?</a:t>
            </a:r>
            <a:r>
              <a:rPr lang="en-US" dirty="0" smtClean="0"/>
              <a:t> Briefly describe each objective how the audience</a:t>
            </a:r>
            <a:r>
              <a:rPr lang="en-US" baseline="0" dirty="0" smtClean="0"/>
              <a:t> </a:t>
            </a:r>
            <a:r>
              <a:rPr lang="en-US" dirty="0" smtClean="0"/>
              <a:t>will benefit from this</a:t>
            </a:r>
            <a:r>
              <a:rPr lang="en-US" baseline="0" dirty="0" smtClean="0"/>
              <a:t> presentation.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2832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3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Microsoft </a:t>
            </a:r>
            <a:r>
              <a:rPr lang="en-US" b="1" dirty="0" smtClean="0"/>
              <a:t>Engineering Excellence</a:t>
            </a:r>
            <a:endParaRPr lang="en-US" dirty="0" smtClean="0"/>
          </a:p>
        </p:txBody>
      </p:sp>
      <p:sp>
        <p:nvSpPr>
          <p:cNvPr id="43011" name="Rectangle 25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Microsoft Confidential</a:t>
            </a:r>
          </a:p>
        </p:txBody>
      </p:sp>
      <p:sp>
        <p:nvSpPr>
          <p:cNvPr id="43012" name="Rectangle 26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5FF76F4-FC11-42FE-9D94-04E3E6D16C06}" type="slidenum">
              <a:rPr lang="en-US" smtClean="0"/>
              <a:pPr/>
              <a:t>4</a:t>
            </a:fld>
            <a:endParaRPr lang="en-US" dirty="0" smtClean="0"/>
          </a:p>
        </p:txBody>
      </p:sp>
      <p:sp>
        <p:nvSpPr>
          <p:cNvPr id="430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450850"/>
            <a:ext cx="4572000" cy="3429000"/>
          </a:xfrm>
          <a:ln/>
        </p:spPr>
      </p:sp>
      <p:sp>
        <p:nvSpPr>
          <p:cNvPr id="430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7492" y="4130103"/>
            <a:ext cx="6261652" cy="4603230"/>
          </a:xfrm>
          <a:noFill/>
          <a:ln/>
        </p:spPr>
        <p:txBody>
          <a:bodyPr/>
          <a:lstStyle/>
          <a:p>
            <a:r>
              <a:rPr lang="en-US" dirty="0" smtClean="0"/>
              <a:t>Is your presentation as crisp as possible? Consider moving extra content to the appendix.</a:t>
            </a:r>
          </a:p>
          <a:p>
            <a:r>
              <a:rPr lang="en-US" dirty="0" smtClean="0"/>
              <a:t>Use appendix slides to store content that you might want to refer to during the Question slide or that may be useful for attendees to investigate deeper in the future.</a:t>
            </a:r>
          </a:p>
          <a:p>
            <a:pPr>
              <a:buFontTx/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211756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Summarize presentation content by restating the important points from the lessons.</a:t>
            </a:r>
          </a:p>
          <a:p>
            <a:r>
              <a:rPr lang="en-US" dirty="0" smtClean="0"/>
              <a:t>What do you want the audience to remember when they leave your presentation?</a:t>
            </a:r>
          </a:p>
          <a:p>
            <a:endParaRPr lang="en-US" dirty="0" smtClean="0"/>
          </a:p>
          <a:p>
            <a:r>
              <a:rPr lang="en-US" dirty="0" smtClean="0"/>
              <a:t>Save your presentation to a video for easy distribution (To create a video, click the File tab, and then click Share.  Under File Types, click Create a Video.)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86553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3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Microsoft </a:t>
            </a:r>
            <a:r>
              <a:rPr lang="en-US" b="1" dirty="0" smtClean="0"/>
              <a:t>Engineering Excellence</a:t>
            </a:r>
            <a:endParaRPr lang="en-US" dirty="0" smtClean="0"/>
          </a:p>
        </p:txBody>
      </p:sp>
      <p:sp>
        <p:nvSpPr>
          <p:cNvPr id="43011" name="Rectangle 25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Microsoft Confidential</a:t>
            </a:r>
          </a:p>
        </p:txBody>
      </p:sp>
      <p:sp>
        <p:nvSpPr>
          <p:cNvPr id="43012" name="Rectangle 26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5FF76F4-FC11-42FE-9D94-04E3E6D16C06}" type="slidenum">
              <a:rPr lang="en-US" smtClean="0"/>
              <a:pPr/>
              <a:t>6</a:t>
            </a:fld>
            <a:endParaRPr lang="en-US" dirty="0" smtClean="0"/>
          </a:p>
        </p:txBody>
      </p:sp>
      <p:sp>
        <p:nvSpPr>
          <p:cNvPr id="430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450850"/>
            <a:ext cx="4572000" cy="3429000"/>
          </a:xfrm>
          <a:ln/>
        </p:spPr>
      </p:sp>
      <p:sp>
        <p:nvSpPr>
          <p:cNvPr id="430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7492" y="4130103"/>
            <a:ext cx="6261652" cy="4603230"/>
          </a:xfrm>
          <a:noFill/>
          <a:ln/>
        </p:spPr>
        <p:txBody>
          <a:bodyPr/>
          <a:lstStyle/>
          <a:p>
            <a:r>
              <a:rPr lang="en-US" dirty="0" smtClean="0"/>
              <a:t>Is your presentation as crisp as possible? Consider moving extra content to the appendix.</a:t>
            </a:r>
          </a:p>
          <a:p>
            <a:r>
              <a:rPr lang="en-US" dirty="0" smtClean="0"/>
              <a:t>Use appendix slides to store content that you might want to refer to during the Question slide or that may be useful for attendees to investigate deeper in the future.</a:t>
            </a:r>
          </a:p>
          <a:p>
            <a:pPr>
              <a:buFontTx/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567778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90800" y="2286000"/>
            <a:ext cx="6180224" cy="1470025"/>
          </a:xfrm>
        </p:spPr>
        <p:txBody>
          <a:bodyPr anchor="t"/>
          <a:lstStyle>
            <a:lvl1pPr algn="r">
              <a:defRPr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4038600"/>
            <a:ext cx="4772528" cy="990600"/>
          </a:xfrm>
        </p:spPr>
        <p:txBody>
          <a:bodyPr>
            <a:normAutofit/>
          </a:bodyPr>
          <a:lstStyle>
            <a:lvl1pPr marL="0" indent="0" algn="r">
              <a:buNone/>
              <a:defRPr sz="2000" b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51"/>
            <a:ext cx="3721618" cy="68580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5105400"/>
            <a:ext cx="1828800" cy="990600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</a:lstStyle>
          <a:p>
            <a:r>
              <a:rPr lang="en-US" dirty="0" smtClean="0"/>
              <a:t>Company Logo</a:t>
            </a:r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5600"/>
            <a:ext cx="8194675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3100" y="1497013"/>
            <a:ext cx="3975100" cy="4759325"/>
          </a:xfrm>
        </p:spPr>
        <p:txBody>
          <a:bodyPr/>
          <a:lstStyle>
            <a:lvl4pPr>
              <a:defRPr baseline="0"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37760" y="1497013"/>
            <a:ext cx="3977640" cy="4759325"/>
          </a:xfrm>
        </p:spPr>
        <p:txBody>
          <a:bodyPr/>
          <a:lstStyle>
            <a:lvl4pPr>
              <a:defRPr baseline="0"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</p:spPr>
        <p:txBody>
          <a:bodyPr/>
          <a:lstStyle/>
          <a:p>
            <a:fld id="{757B281C-5159-4971-8228-52B9A72E9ED2}" type="datetimeFigureOut">
              <a:rPr lang="en-US" smtClean="0"/>
              <a:pPr/>
              <a:t>1/11/2017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1/11/2017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1/11/2017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ckgroun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</p:spPr>
        <p:txBody>
          <a:bodyPr/>
          <a:lstStyle/>
          <a:p>
            <a:fld id="{757B281C-5159-4971-8228-52B9A72E9ED2}" type="datetimeFigureOut">
              <a:rPr lang="en-US" smtClean="0"/>
              <a:pPr/>
              <a:t>1/11/2017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161049" y="-3176815"/>
            <a:ext cx="2819400" cy="917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048000"/>
            <a:ext cx="4343400" cy="1362075"/>
          </a:xfrm>
        </p:spPr>
        <p:txBody>
          <a:bodyPr anchor="b" anchorCtr="0"/>
          <a:lstStyle>
            <a:lvl1pPr algn="l">
              <a:defRPr sz="4000"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781800" y="5334000"/>
            <a:ext cx="2133600" cy="9906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 smtClean="0"/>
              <a:t>Company Logo</a:t>
            </a:r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69632"/>
            <a:ext cx="8077200" cy="1143000"/>
          </a:xfrm>
        </p:spPr>
        <p:txBody>
          <a:bodyPr anchor="ctr" anchorCtr="0"/>
          <a:lstStyle>
            <a:lvl1pPr algn="l">
              <a:defRPr lang="en-US" dirty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297363"/>
          </a:xfrm>
        </p:spPr>
        <p:txBody>
          <a:bodyPr>
            <a:normAutofit/>
          </a:bodyPr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400">
                <a:latin typeface="+mn-lt"/>
              </a:defRPr>
            </a:lvl4pPr>
            <a:lvl5pPr>
              <a:defRPr sz="2400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6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6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1/11/2017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274638"/>
            <a:ext cx="5867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8077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600200"/>
            <a:ext cx="8077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B281C-5159-4971-8228-52B9A72E9ED2}" type="datetimeFigureOut">
              <a:rPr lang="en-US" smtClean="0"/>
              <a:pPr/>
              <a:t>1/11/2017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52400" y="-109183"/>
            <a:ext cx="818707" cy="708318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6" r:id="rId6"/>
    <p:sldLayoutId id="2147483657" r:id="rId7"/>
    <p:sldLayoutId id="2147483658" r:id="rId8"/>
    <p:sldLayoutId id="2147483659" r:id="rId9"/>
    <p:sldLayoutId id="2147483662" r:id="rId10"/>
    <p:sldLayoutId id="2147483654" r:id="rId11"/>
    <p:sldLayoutId id="2147483655" r:id="rId12"/>
    <p:sldLayoutId id="2147483663" r:id="rId13"/>
  </p:sldLayoutIdLst>
  <p:transition spd="slow">
    <p:wipe dir="d"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lang="en-US" sz="4400" kern="1200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comments" Target="../comments/comment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6.png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image" Target="../media/image7.jpeg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5" Type="http://schemas.openxmlformats.org/officeDocument/2006/relationships/comments" Target="../comments/comment2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image" Target="../media/image8.jpeg"/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5" Type="http://schemas.openxmlformats.org/officeDocument/2006/relationships/comments" Target="../comments/comment3.xml"/><Relationship Id="rId4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828800" y="2286000"/>
            <a:ext cx="6942224" cy="1470025"/>
          </a:xfrm>
        </p:spPr>
        <p:txBody>
          <a:bodyPr/>
          <a:lstStyle/>
          <a:p>
            <a:r>
              <a:rPr lang="en-US" dirty="0" smtClean="0"/>
              <a:t>Talent Development Program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3429000" y="4038600"/>
            <a:ext cx="5305928" cy="9906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+mn-lt"/>
              </a:rPr>
              <a:t>Module 2 : </a:t>
            </a:r>
            <a:r>
              <a:rPr lang="en-US" sz="2400" dirty="0" smtClean="0">
                <a:latin typeface="+mn-lt"/>
              </a:rPr>
              <a:t>T-SQL</a:t>
            </a:r>
          </a:p>
          <a:p>
            <a:r>
              <a:rPr lang="en-US" sz="2400" dirty="0" smtClean="0">
                <a:latin typeface="+mn-lt"/>
              </a:rPr>
              <a:t>Optimization utilizing all concepts</a:t>
            </a:r>
            <a:endParaRPr lang="en-US" sz="2400" dirty="0" smtClean="0">
              <a:latin typeface="+mn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7428" y="228600"/>
            <a:ext cx="2857500" cy="1162050"/>
          </a:xfrm>
          <a:prstGeom prst="rect">
            <a:avLst/>
          </a:prstGeom>
          <a:effectLst/>
        </p:spPr>
      </p:pic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409330002"/>
              </p:ext>
            </p:extLst>
          </p:nvPr>
        </p:nvGraphicFramePr>
        <p:xfrm>
          <a:off x="1828800" y="17526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301752"/>
            <a:ext cx="8077200" cy="1143000"/>
          </a:xfrm>
        </p:spPr>
        <p:txBody>
          <a:bodyPr/>
          <a:lstStyle/>
          <a:p>
            <a:r>
              <a:rPr lang="en-US" dirty="0" smtClean="0"/>
              <a:t>Session Overview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7E429971-BC57-430F-BB25-C0574E5E39E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graphicEl>
                                              <a:dgm id="{7E429971-BC57-430F-BB25-C0574E5E39E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D54B1729-BC98-42C1-9C6C-D65DCBA4358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graphicEl>
                                              <a:dgm id="{D54B1729-BC98-42C1-9C6C-D65DCBA4358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C04276DC-EE64-470A-B8BC-09067B8045F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graphicEl>
                                              <a:dgm id="{C04276DC-EE64-470A-B8BC-09067B8045F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B37A5355-225B-4C6F-AED7-6C620F99EE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graphicEl>
                                              <a:dgm id="{B37A5355-225B-4C6F-AED7-6C620F99EEC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F5034101-5B7D-4FE7-B47A-5A48CF3960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>
                                            <p:graphicEl>
                                              <a:dgm id="{F5034101-5B7D-4FE7-B47A-5A48CF39606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C7C3E6FD-D83F-4BDA-907E-B5EE041DA93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graphicEl>
                                              <a:dgm id="{C7C3E6FD-D83F-4BDA-907E-B5EE041DA93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 uiExpand="1">
        <p:bldSub>
          <a:bldDgm bld="one"/>
        </p:bldSub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306168"/>
            <a:ext cx="8077200" cy="1143000"/>
          </a:xfrm>
        </p:spPr>
        <p:txBody>
          <a:bodyPr/>
          <a:lstStyle/>
          <a:p>
            <a:r>
              <a:rPr lang="en-US" dirty="0" smtClean="0"/>
              <a:t>Learning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838200" y="1524000"/>
            <a:ext cx="37338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sz="3200" dirty="0" smtClean="0"/>
              <a:t>Explain what is </a:t>
            </a:r>
            <a:r>
              <a:rPr lang="en-US" sz="3200" dirty="0" smtClean="0"/>
              <a:t>optimization and why we need to optimize</a:t>
            </a:r>
            <a:endParaRPr lang="en-US" sz="3200" dirty="0" smtClean="0"/>
          </a:p>
          <a:p>
            <a:r>
              <a:rPr lang="en-US" sz="3200" dirty="0" smtClean="0"/>
              <a:t>Different options available to improve optimization</a:t>
            </a:r>
          </a:p>
          <a:p>
            <a:r>
              <a:rPr lang="en-US" sz="3200" dirty="0" smtClean="0"/>
              <a:t>Different options or methods to avoid to improve performance</a:t>
            </a:r>
            <a:endParaRPr lang="en-US" sz="3200" dirty="0" smtClean="0"/>
          </a:p>
          <a:p>
            <a:endParaRPr lang="en-US" sz="32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1500422"/>
            <a:ext cx="3657600" cy="457311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custDataLst>
      <p:tags r:id="rId1"/>
    </p:custData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4.07407E-6 C 0.02309 -4.07407E-6 0.04184 0.02477 0.04184 0.05533 C 0.04184 0.08612 0.02309 0.11112 3.61111E-6 0.11112 C -0.02292 0.11112 -0.0415 0.08612 -0.0415 0.05533 C -0.0415 0.02477 -0.02292 -4.07407E-6 3.61111E-6 -4.07407E-6 Z " pathEditMode="relative" rAng="0" ptsTypes="fffff">
                                      <p:cBhvr>
                                        <p:cTn id="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6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594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Questions?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6968219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762000" y="1596413"/>
            <a:ext cx="4876800" cy="4774842"/>
          </a:xfrm>
        </p:spPr>
        <p:txBody>
          <a:bodyPr>
            <a:normAutofit/>
          </a:bodyPr>
          <a:lstStyle/>
          <a:p>
            <a:r>
              <a:rPr lang="en-US" dirty="0" smtClean="0"/>
              <a:t>Explain how </a:t>
            </a:r>
            <a:r>
              <a:rPr lang="en-US" dirty="0" smtClean="0"/>
              <a:t>and why optimization is important</a:t>
            </a:r>
            <a:endParaRPr lang="en-US" dirty="0" smtClean="0"/>
          </a:p>
          <a:p>
            <a:r>
              <a:rPr lang="en-US" dirty="0" smtClean="0"/>
              <a:t>Methods used to analyze the performance</a:t>
            </a:r>
            <a:endParaRPr lang="en-US" dirty="0" smtClean="0"/>
          </a:p>
          <a:p>
            <a:r>
              <a:rPr lang="en-US" dirty="0" smtClean="0"/>
              <a:t>Discuss </a:t>
            </a:r>
            <a:r>
              <a:rPr lang="en-US" dirty="0" smtClean="0"/>
              <a:t>different options to use and options not to use to improve performance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3481" y="1596413"/>
            <a:ext cx="3173865" cy="4774842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594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Thank You</a:t>
            </a:r>
          </a:p>
        </p:txBody>
      </p:sp>
    </p:spTree>
    <p:custDataLst>
      <p:tags r:id="rId1"/>
    </p:custData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I2DOt6RzRcU51QxdhNewL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cuf4iZwLgLEPe9Eifdx3u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zParF19LzvJyR9qw266In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c48BxRTjzwKhAarpC8SPOi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FUQynbDZ7CnnKAa7cx9MM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AGzTPKJNXuuOK4v20iPS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LLkbNYfJYmMS8cGCr6Zqx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vrdC8eV6YWWfpMhsRT8jq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5rpkfSAY2XQl9CRvNvPMK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c48BxRTjzwKhAarpC8SPOi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FUQynbDZ7CnnKAa7cx9MM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Unk8vjtC9q0JAXtyxsX2O5"/>
</p:tagLst>
</file>

<file path=ppt/theme/theme1.xml><?xml version="1.0" encoding="utf-8"?>
<a:theme xmlns:a="http://schemas.openxmlformats.org/drawingml/2006/main" name="Trainin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CBBC8FAA-EEEF-4048-9536-A7C45121028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Training presentation</Template>
  <TotalTime>0</TotalTime>
  <Words>443</Words>
  <Application>Microsoft Office PowerPoint</Application>
  <PresentationFormat>On-screen Show (4:3)</PresentationFormat>
  <Paragraphs>60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Georgia</vt:lpstr>
      <vt:lpstr>Training</vt:lpstr>
      <vt:lpstr>Talent Development Program</vt:lpstr>
      <vt:lpstr>Session Overview</vt:lpstr>
      <vt:lpstr>Learning Objectives</vt:lpstr>
      <vt:lpstr>Questions?</vt:lpstr>
      <vt:lpstr>Summary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2014-10-26T17:52:03Z</dcterms:created>
  <dcterms:modified xsi:type="dcterms:W3CDTF">2017-01-11T18:42:22Z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TC016745579991</vt:lpwstr>
  </property>
</Properties>
</file>