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9" r:id="rId3"/>
    <p:sldId id="262" r:id="rId4"/>
    <p:sldId id="287" r:id="rId5"/>
    <p:sldId id="294" r:id="rId6"/>
    <p:sldId id="306" r:id="rId7"/>
    <p:sldId id="295" r:id="rId8"/>
    <p:sldId id="297" r:id="rId9"/>
    <p:sldId id="298" r:id="rId10"/>
    <p:sldId id="302" r:id="rId11"/>
    <p:sldId id="299" r:id="rId12"/>
    <p:sldId id="304" r:id="rId13"/>
    <p:sldId id="292" r:id="rId14"/>
    <p:sldId id="275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4"/>
            <p14:sldId id="306"/>
            <p14:sldId id="295"/>
            <p14:sldId id="297"/>
            <p14:sldId id="298"/>
            <p14:sldId id="302"/>
            <p14:sldId id="299"/>
            <p14:sldId id="304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83977" autoAdjust="0"/>
  </p:normalViewPr>
  <p:slideViewPr>
    <p:cSldViewPr>
      <p:cViewPr varScale="1">
        <p:scale>
          <a:sx n="75" d="100"/>
          <a:sy n="75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they can be Used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they Help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Features in 2012/ 2014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New Features in 2012/ 2014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they can be Used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they Help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Features </a:t>
            </a:r>
            <a:r>
              <a:rPr lang="en-US" sz="2400" dirty="0" smtClean="0">
                <a:latin typeface="+mn-lt"/>
              </a:rPr>
              <a:t>in SQL Server </a:t>
            </a:r>
            <a:r>
              <a:rPr lang="en-US" sz="2400" dirty="0" smtClean="0">
                <a:latin typeface="+mn-lt"/>
              </a:rPr>
              <a:t>2012/2014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800" y="1392238"/>
            <a:ext cx="7848600" cy="4932362"/>
          </a:xfrm>
        </p:spPr>
        <p:txBody>
          <a:bodyPr>
            <a:normAutofit/>
          </a:bodyPr>
          <a:lstStyle/>
          <a:p>
            <a:r>
              <a:rPr lang="en-US" dirty="0" smtClean="0"/>
              <a:t>THROW is a new Error Handling Function in 2012</a:t>
            </a:r>
          </a:p>
          <a:p>
            <a:r>
              <a:rPr lang="en-US" dirty="0" smtClean="0"/>
              <a:t>It takes 3 Parameters (all of them are optional if you are using it in CATCH block)</a:t>
            </a:r>
          </a:p>
          <a:p>
            <a:pPr lvl="1"/>
            <a:r>
              <a:rPr lang="en-US" dirty="0" smtClean="0"/>
              <a:t>Error Number</a:t>
            </a:r>
          </a:p>
          <a:p>
            <a:pPr lvl="2"/>
            <a:r>
              <a:rPr lang="en-US" dirty="0"/>
              <a:t>User can use an error number which is not defined in sys.messages</a:t>
            </a:r>
          </a:p>
          <a:p>
            <a:pPr lvl="2"/>
            <a:r>
              <a:rPr lang="en-US" dirty="0"/>
              <a:t>Should be greater than or equal to </a:t>
            </a:r>
            <a:r>
              <a:rPr lang="en-US" dirty="0" smtClean="0"/>
              <a:t>50000</a:t>
            </a:r>
          </a:p>
          <a:p>
            <a:pPr lvl="1"/>
            <a:r>
              <a:rPr lang="en-US" dirty="0" smtClean="0"/>
              <a:t>Error Message</a:t>
            </a:r>
          </a:p>
          <a:p>
            <a:pPr lvl="1"/>
            <a:r>
              <a:rPr lang="en-US" dirty="0" smtClean="0"/>
              <a:t>Error State </a:t>
            </a:r>
          </a:p>
          <a:p>
            <a:r>
              <a:rPr lang="en-US" dirty="0" smtClean="0"/>
              <a:t>Now have the ability to “Throw” errors back to the client </a:t>
            </a:r>
          </a:p>
          <a:p>
            <a:r>
              <a:rPr lang="en-US" dirty="0" smtClean="0"/>
              <a:t>Similar to RaisError, however THROW can return the original error number and message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09487987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417638"/>
            <a:ext cx="7696200" cy="4906962"/>
          </a:xfrm>
        </p:spPr>
        <p:txBody>
          <a:bodyPr>
            <a:normAutofit/>
          </a:bodyPr>
          <a:lstStyle/>
          <a:p>
            <a:r>
              <a:rPr lang="en-US" dirty="0" smtClean="0"/>
              <a:t>In Memory OLTP</a:t>
            </a:r>
          </a:p>
          <a:p>
            <a:pPr lvl="1"/>
            <a:r>
              <a:rPr lang="en-US" dirty="0" smtClean="0"/>
              <a:t>User will be able to create Memory optimized Tables and Stored Procedures</a:t>
            </a:r>
          </a:p>
          <a:p>
            <a:r>
              <a:rPr lang="en-US" dirty="0" smtClean="0"/>
              <a:t>Clustered Column Store Index</a:t>
            </a:r>
          </a:p>
          <a:p>
            <a:pPr lvl="1"/>
            <a:r>
              <a:rPr lang="en-US" dirty="0" smtClean="0"/>
              <a:t>User is able to create a Clustered Column Store Index</a:t>
            </a:r>
          </a:p>
          <a:p>
            <a:pPr lvl="1"/>
            <a:r>
              <a:rPr lang="en-US" dirty="0" smtClean="0"/>
              <a:t>Only one CSI is allowed on a table</a:t>
            </a:r>
          </a:p>
          <a:p>
            <a:r>
              <a:rPr lang="en-US" dirty="0" smtClean="0"/>
              <a:t>Updatable Column Store Indexes</a:t>
            </a:r>
          </a:p>
          <a:p>
            <a:pPr lvl="1"/>
            <a:r>
              <a:rPr lang="en-US" dirty="0" smtClean="0"/>
              <a:t>All DML operations are allowed on CSI</a:t>
            </a:r>
          </a:p>
          <a:p>
            <a:r>
              <a:rPr lang="en-US" dirty="0" smtClean="0"/>
              <a:t>Incremental Statistics</a:t>
            </a:r>
          </a:p>
          <a:p>
            <a:pPr lvl="1"/>
            <a:r>
              <a:rPr lang="en-US" dirty="0" smtClean="0"/>
              <a:t>Instead of recreating statistics for whole table, now user can increment the statistics.</a:t>
            </a:r>
          </a:p>
          <a:p>
            <a:pPr lvl="1"/>
            <a:r>
              <a:rPr lang="en-US" dirty="0" smtClean="0"/>
              <a:t>This takes less time when updating statistics for huge tables</a:t>
            </a:r>
          </a:p>
        </p:txBody>
      </p:sp>
    </p:spTree>
    <p:extLst>
      <p:ext uri="{BB962C8B-B14F-4D97-AF65-F5344CB8AC3E}">
        <p14:creationId xmlns:p14="http://schemas.microsoft.com/office/powerpoint/2010/main" val="2369178220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Discuss the new functions in SQL server and how they can be used</a:t>
            </a:r>
          </a:p>
          <a:p>
            <a:r>
              <a:rPr lang="en-US" dirty="0" smtClean="0"/>
              <a:t>Explain the new features in SQL Server 2012/2014 and how each one essentially functions in SQL</a:t>
            </a:r>
          </a:p>
          <a:p>
            <a:r>
              <a:rPr lang="en-US" dirty="0" smtClean="0"/>
              <a:t>Discuss the benefits or costs of these new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57500413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Explain the new features in SQL Server 2012 from SQL 2008 R2</a:t>
            </a:r>
          </a:p>
          <a:p>
            <a:r>
              <a:rPr lang="en-US" sz="3200" dirty="0" smtClean="0"/>
              <a:t>Discuss the various uses on these features and how they help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EOMonth</a:t>
            </a:r>
            <a:endParaRPr lang="en-US" dirty="0" smtClean="0"/>
          </a:p>
          <a:p>
            <a:pPr lvl="1"/>
            <a:r>
              <a:rPr lang="en-US" dirty="0" smtClean="0"/>
              <a:t>Provides last day of the Month for a given date</a:t>
            </a:r>
          </a:p>
          <a:p>
            <a:pPr lvl="1"/>
            <a:r>
              <a:rPr lang="en-US" dirty="0" smtClean="0"/>
              <a:t>An optional parameter for month to add, it can +ve and –ve numbers</a:t>
            </a:r>
          </a:p>
          <a:p>
            <a:r>
              <a:rPr lang="en-US" dirty="0" smtClean="0"/>
              <a:t>Convert to different date Formats</a:t>
            </a:r>
          </a:p>
          <a:p>
            <a:pPr lvl="1"/>
            <a:r>
              <a:rPr lang="en-US" dirty="0" smtClean="0"/>
              <a:t>DATEFROMPARTS</a:t>
            </a:r>
          </a:p>
          <a:p>
            <a:pPr lvl="1"/>
            <a:r>
              <a:rPr lang="en-US" dirty="0" smtClean="0"/>
              <a:t>DATETIMEFROMPARTS</a:t>
            </a:r>
          </a:p>
          <a:p>
            <a:pPr lvl="1"/>
            <a:r>
              <a:rPr lang="en-US" dirty="0" smtClean="0"/>
              <a:t>DATETIME2FROMPARTS</a:t>
            </a:r>
          </a:p>
          <a:p>
            <a:pPr lvl="1"/>
            <a:r>
              <a:rPr lang="en-US" dirty="0" smtClean="0"/>
              <a:t>DATETIMEOFFSETFROMPARTS</a:t>
            </a:r>
          </a:p>
          <a:p>
            <a:pPr lvl="1"/>
            <a:r>
              <a:rPr lang="en-US" dirty="0" smtClean="0"/>
              <a:t>SMALLDATETIMEFROMPARTS</a:t>
            </a:r>
          </a:p>
          <a:p>
            <a:pPr lvl="1"/>
            <a:r>
              <a:rPr lang="en-US" dirty="0" smtClean="0"/>
              <a:t>TIMEFROMPARTS</a:t>
            </a:r>
          </a:p>
        </p:txBody>
      </p:sp>
    </p:spTree>
    <p:extLst>
      <p:ext uri="{BB962C8B-B14F-4D97-AF65-F5344CB8AC3E}">
        <p14:creationId xmlns:p14="http://schemas.microsoft.com/office/powerpoint/2010/main" val="643674341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2954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TRY_CONVERT</a:t>
            </a:r>
          </a:p>
          <a:p>
            <a:pPr lvl="1"/>
            <a:r>
              <a:rPr lang="en-US" dirty="0"/>
              <a:t>Returns a value </a:t>
            </a:r>
            <a:r>
              <a:rPr lang="en-US" dirty="0" smtClean="0"/>
              <a:t>converted to a specified </a:t>
            </a:r>
            <a:r>
              <a:rPr lang="en-US" dirty="0"/>
              <a:t>data type if the </a:t>
            </a:r>
            <a:r>
              <a:rPr lang="en-US" dirty="0" smtClean="0"/>
              <a:t>conversion succeeds else returns </a:t>
            </a:r>
            <a:r>
              <a:rPr lang="en-US" dirty="0"/>
              <a:t>null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TRY_CAST</a:t>
            </a:r>
          </a:p>
          <a:p>
            <a:pPr lvl="1"/>
            <a:r>
              <a:rPr lang="en-US" dirty="0"/>
              <a:t>Returns a value cast to </a:t>
            </a:r>
            <a:r>
              <a:rPr lang="en-US" dirty="0" smtClean="0"/>
              <a:t>specified </a:t>
            </a:r>
            <a:r>
              <a:rPr lang="en-US" dirty="0"/>
              <a:t>data type if </a:t>
            </a:r>
            <a:r>
              <a:rPr lang="en-US" dirty="0" smtClean="0"/>
              <a:t>cast succeeds else returns </a:t>
            </a:r>
            <a:r>
              <a:rPr lang="en-US" dirty="0"/>
              <a:t>null.</a:t>
            </a:r>
            <a:endParaRPr lang="en-US" dirty="0" smtClean="0"/>
          </a:p>
          <a:p>
            <a:r>
              <a:rPr lang="en-US" dirty="0" smtClean="0"/>
              <a:t>PARSE</a:t>
            </a:r>
          </a:p>
          <a:p>
            <a:pPr lvl="1"/>
            <a:r>
              <a:rPr lang="en-US" dirty="0"/>
              <a:t>Returns the result of an expression, translated to the requested data type in SQL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Uses CULTURE parameter</a:t>
            </a:r>
          </a:p>
          <a:p>
            <a:r>
              <a:rPr lang="en-US" dirty="0" smtClean="0"/>
              <a:t>TRY_PARSE</a:t>
            </a:r>
          </a:p>
          <a:p>
            <a:pPr lvl="1"/>
            <a:r>
              <a:rPr lang="en-US" dirty="0"/>
              <a:t>Returns the result of an expression, translated to the requested data </a:t>
            </a:r>
            <a:r>
              <a:rPr lang="en-US" dirty="0" smtClean="0"/>
              <a:t>type if succeeded else </a:t>
            </a:r>
            <a:r>
              <a:rPr lang="en-US" smtClean="0"/>
              <a:t>returns null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1601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417638"/>
            <a:ext cx="8077200" cy="5211762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in 2012</a:t>
            </a:r>
          </a:p>
          <a:p>
            <a:r>
              <a:rPr lang="en-US" dirty="0" smtClean="0"/>
              <a:t>CHOOSE</a:t>
            </a:r>
          </a:p>
          <a:p>
            <a:pPr lvl="1"/>
            <a:r>
              <a:rPr lang="en-US" dirty="0" smtClean="0"/>
              <a:t>Choose a value from a list based on ID value</a:t>
            </a:r>
          </a:p>
          <a:p>
            <a:pPr lvl="1"/>
            <a:r>
              <a:rPr lang="en-US" dirty="0" smtClean="0"/>
              <a:t>CHOOSE(Index, Val 1, Val 2, …[, Val n])</a:t>
            </a:r>
          </a:p>
          <a:p>
            <a:r>
              <a:rPr lang="en-US" dirty="0" smtClean="0"/>
              <a:t>IIF</a:t>
            </a:r>
          </a:p>
          <a:p>
            <a:pPr lvl="1"/>
            <a:r>
              <a:rPr lang="en-US" dirty="0" smtClean="0"/>
              <a:t>Specify both true and false results of a Boolean expression in single line</a:t>
            </a:r>
          </a:p>
          <a:p>
            <a:pPr lvl="1"/>
            <a:r>
              <a:rPr lang="en-US" dirty="0" smtClean="0"/>
              <a:t>IIF(Condition, True Val, False Val)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3912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62000" y="12954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Introduced in 2012</a:t>
            </a:r>
          </a:p>
          <a:p>
            <a:r>
              <a:rPr lang="en-US" dirty="0" smtClean="0"/>
              <a:t>A database object that will generate a unique series of numbers within the specifications listed</a:t>
            </a:r>
          </a:p>
          <a:p>
            <a:r>
              <a:rPr lang="en-US" dirty="0" smtClean="0"/>
              <a:t>This object can be used by multiple tables to generate unique values</a:t>
            </a:r>
          </a:p>
          <a:p>
            <a:r>
              <a:rPr lang="en-US" dirty="0" smtClean="0"/>
              <a:t>Can cycle through numbers once Max Val is reached</a:t>
            </a:r>
          </a:p>
          <a:p>
            <a:r>
              <a:rPr lang="en-US" dirty="0" smtClean="0"/>
              <a:t>NEXT VALUE FOR &lt;schema&gt;.&lt;sequence object name&gt;</a:t>
            </a:r>
          </a:p>
          <a:p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dirty="0" smtClean="0"/>
              <a:t>Create Sequence TEST as </a:t>
            </a:r>
            <a:r>
              <a:rPr lang="en-US" dirty="0" err="1" smtClean="0"/>
              <a:t>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with 1</a:t>
            </a:r>
            <a:br>
              <a:rPr lang="en-US" dirty="0" smtClean="0"/>
            </a:br>
            <a:r>
              <a:rPr lang="en-US" dirty="0" smtClean="0"/>
              <a:t>Increment by 1</a:t>
            </a:r>
            <a:br>
              <a:rPr lang="en-US" dirty="0" smtClean="0"/>
            </a:br>
            <a:r>
              <a:rPr lang="en-US" dirty="0" err="1" smtClean="0"/>
              <a:t>Minvalue</a:t>
            </a:r>
            <a:r>
              <a:rPr lang="en-US" dirty="0" smtClean="0"/>
              <a:t> 0</a:t>
            </a:r>
            <a:br>
              <a:rPr lang="en-US" dirty="0" smtClean="0"/>
            </a:br>
            <a:r>
              <a:rPr lang="en-US" dirty="0" err="1" smtClean="0"/>
              <a:t>Maxvalue</a:t>
            </a:r>
            <a:r>
              <a:rPr lang="en-US" dirty="0" smtClean="0"/>
              <a:t> 100</a:t>
            </a:r>
            <a:br>
              <a:rPr lang="en-US" dirty="0" smtClean="0"/>
            </a:br>
            <a:r>
              <a:rPr lang="en-US" dirty="0" smtClean="0"/>
              <a:t>No Cycle</a:t>
            </a:r>
            <a:br>
              <a:rPr lang="en-US" dirty="0" smtClean="0"/>
            </a:br>
            <a:r>
              <a:rPr lang="en-US" dirty="0" smtClean="0"/>
              <a:t>Cache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2489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62000" y="1295400"/>
            <a:ext cx="7772400" cy="5333999"/>
          </a:xfrm>
        </p:spPr>
        <p:txBody>
          <a:bodyPr>
            <a:normAutofit/>
          </a:bodyPr>
          <a:lstStyle/>
          <a:p>
            <a:r>
              <a:rPr lang="en-US" dirty="0" smtClean="0"/>
              <a:t>Allows developer to display large amounts of data, broken up into smaller data sets</a:t>
            </a:r>
          </a:p>
          <a:p>
            <a:r>
              <a:rPr lang="en-US" dirty="0" smtClean="0"/>
              <a:t>Specify OFFSET value to define where to begin </a:t>
            </a:r>
            <a:r>
              <a:rPr lang="en-US" dirty="0"/>
              <a:t>your data </a:t>
            </a:r>
            <a:r>
              <a:rPr lang="en-US" dirty="0" smtClean="0"/>
              <a:t>to be displayed or how </a:t>
            </a:r>
            <a:r>
              <a:rPr lang="en-US" dirty="0"/>
              <a:t>many rows you want to </a:t>
            </a:r>
            <a:r>
              <a:rPr lang="en-US" dirty="0" smtClean="0"/>
              <a:t>skip</a:t>
            </a:r>
          </a:p>
          <a:p>
            <a:r>
              <a:rPr lang="en-US" dirty="0" smtClean="0"/>
              <a:t>Use FETCH to retrieve number of rows to be featured from OFFSET point</a:t>
            </a:r>
          </a:p>
          <a:p>
            <a:r>
              <a:rPr lang="en-US" dirty="0" smtClean="0"/>
              <a:t>Must be used with ORDER BY clause</a:t>
            </a:r>
          </a:p>
          <a:p>
            <a:r>
              <a:rPr lang="en-US" dirty="0" smtClean="0"/>
              <a:t>OFFSET is mandatory FETCH is not</a:t>
            </a:r>
          </a:p>
          <a:p>
            <a:r>
              <a:rPr lang="en-US" dirty="0" smtClean="0"/>
              <a:t>When FETCH is not defined all the data from OFFSET point is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3794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Contained Database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914400" y="1219200"/>
            <a:ext cx="7543800" cy="5334000"/>
          </a:xfrm>
        </p:spPr>
        <p:txBody>
          <a:bodyPr/>
          <a:lstStyle/>
          <a:p>
            <a:r>
              <a:rPr lang="en-US" dirty="0" smtClean="0"/>
              <a:t>Contained databases fix a common headache involved in migration, or moving a database to a new server</a:t>
            </a:r>
          </a:p>
          <a:p>
            <a:r>
              <a:rPr lang="en-US" dirty="0" smtClean="0"/>
              <a:t>Common metadata, security, and users accounts associated with any database is stored in Master system database but with contained database this info is stored on the same user database</a:t>
            </a:r>
          </a:p>
          <a:p>
            <a:r>
              <a:rPr lang="en-US" dirty="0" smtClean="0"/>
              <a:t>SQL Server 2012 supports Partial Contained database</a:t>
            </a:r>
          </a:p>
          <a:p>
            <a:r>
              <a:rPr lang="en-US" dirty="0" smtClean="0"/>
              <a:t>Contained database property can be changed in database properties</a:t>
            </a:r>
          </a:p>
          <a:p>
            <a:r>
              <a:rPr lang="en-US" dirty="0" smtClean="0"/>
              <a:t>User can connect to a contained database without a login by creating a user in the contained database as “SQL user with password”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55104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1012</Words>
  <Application>Microsoft Office PowerPoint</Application>
  <PresentationFormat>On-screen Show (4:3)</PresentationFormat>
  <Paragraphs>130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Date Functions</vt:lpstr>
      <vt:lpstr>Conversion Functions</vt:lpstr>
      <vt:lpstr>Logical Functions</vt:lpstr>
      <vt:lpstr>Sequence Objects</vt:lpstr>
      <vt:lpstr>Pagination</vt:lpstr>
      <vt:lpstr>Contained Database</vt:lpstr>
      <vt:lpstr>Error Handling</vt:lpstr>
      <vt:lpstr>New Features 2014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2017-01-11T18:38:08Z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