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6" r:id="rId9"/>
    <p:sldId id="292" r:id="rId10"/>
    <p:sldId id="275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6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77" autoAdjust="0"/>
  </p:normalViewPr>
  <p:slideViewPr>
    <p:cSldViewPr>
      <p:cViewPr varScale="1">
        <p:scale>
          <a:sx n="75" d="100"/>
          <a:sy n="75" d="100"/>
        </p:scale>
        <p:origin x="9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0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4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work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 of CSI with regular Indexes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Column Store Indexes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Column Store Indexes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work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Comparison of CSI with regular Indexes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W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22 : Part 3</a:t>
            </a:r>
          </a:p>
          <a:p>
            <a:r>
              <a:rPr lang="en-US" sz="2400" dirty="0" smtClean="0">
                <a:latin typeface="+mn-lt"/>
              </a:rPr>
              <a:t>Column Store Index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7443831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Discuss what are Column Store Indexes are and how they should be used</a:t>
            </a:r>
          </a:p>
          <a:p>
            <a:r>
              <a:rPr lang="en-US" sz="3200" dirty="0" smtClean="0"/>
              <a:t>How they work and limitations of CSI</a:t>
            </a:r>
          </a:p>
          <a:p>
            <a:r>
              <a:rPr lang="en-US" sz="3200" dirty="0" smtClean="0"/>
              <a:t>Differences between CSI and Regular Indexes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5" y="1752600"/>
            <a:ext cx="3586325" cy="378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smtClean="0"/>
              <a:t>is </a:t>
            </a:r>
            <a:r>
              <a:rPr lang="en-US" smtClean="0"/>
              <a:t>a </a:t>
            </a:r>
            <a:r>
              <a:rPr lang="en-US" dirty="0" smtClean="0"/>
              <a:t>Column Store Index?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Column Store Index (CSI) is a new Index type introduced in SQL Server 2012</a:t>
            </a:r>
          </a:p>
          <a:p>
            <a:r>
              <a:rPr lang="en-US" dirty="0"/>
              <a:t>A </a:t>
            </a:r>
            <a:r>
              <a:rPr lang="en-US" dirty="0" smtClean="0"/>
              <a:t>CSI is </a:t>
            </a:r>
            <a:r>
              <a:rPr lang="en-US" dirty="0"/>
              <a:t>a </a:t>
            </a:r>
            <a:r>
              <a:rPr lang="en-US" dirty="0" smtClean="0"/>
              <a:t>DBO for </a:t>
            </a:r>
            <a:r>
              <a:rPr lang="en-US" dirty="0"/>
              <a:t>storing, retrieving and managing data by using a columnar data format, called a </a:t>
            </a:r>
            <a:r>
              <a:rPr lang="en-US" dirty="0" smtClean="0"/>
              <a:t>column store.</a:t>
            </a:r>
          </a:p>
          <a:p>
            <a:r>
              <a:rPr lang="en-US" dirty="0"/>
              <a:t>CSI stores the data in the form of Segments and each segment can hold the data from only one column.</a:t>
            </a:r>
          </a:p>
          <a:p>
            <a:r>
              <a:rPr lang="en-US" dirty="0" smtClean="0"/>
              <a:t>CSI improves the query performance up to 10X</a:t>
            </a:r>
          </a:p>
          <a:p>
            <a:r>
              <a:rPr lang="en-US" dirty="0" smtClean="0"/>
              <a:t>CSI supports high data compression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73" y="2245748"/>
            <a:ext cx="3583225" cy="2866580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Data Retrieval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1404937"/>
            <a:ext cx="3590925" cy="4691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CSI uses LOB pages to store column segments.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Size of each LOB page is 2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CSI uses an IAM page similar to regular index to navigate to LOB pages to 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segment has a Hash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1932780"/>
            <a:ext cx="3627441" cy="3248819"/>
          </a:xfrm>
        </p:spPr>
      </p:pic>
    </p:spTree>
    <p:extLst>
      <p:ext uri="{BB962C8B-B14F-4D97-AF65-F5344CB8AC3E}">
        <p14:creationId xmlns:p14="http://schemas.microsoft.com/office/powerpoint/2010/main" val="2341845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73050"/>
            <a:ext cx="4259262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Limitations of CSI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800" y="1404937"/>
            <a:ext cx="3590925" cy="4691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2012 only supports Non Clustered 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one CSI is allowed on 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a good option for data seek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cannot be updated on columns with Non Clustered Column Store Index*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2827338" cy="25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15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73050"/>
            <a:ext cx="4259262" cy="11620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Differences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25400"/>
            <a:ext cx="3676650" cy="184547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31228"/>
              </p:ext>
            </p:extLst>
          </p:nvPr>
        </p:nvGraphicFramePr>
        <p:xfrm>
          <a:off x="685800" y="1870878"/>
          <a:ext cx="8229600" cy="4898193"/>
        </p:xfrm>
        <a:graphic>
          <a:graphicData uri="http://schemas.openxmlformats.org/drawingml/2006/table">
            <a:tbl>
              <a:tblPr/>
              <a:tblGrid>
                <a:gridCol w="4165451">
                  <a:extLst>
                    <a:ext uri="{9D8B030D-6E8A-4147-A177-3AD203B41FA5}">
                      <a16:colId xmlns:a16="http://schemas.microsoft.com/office/drawing/2014/main" val="1744039289"/>
                    </a:ext>
                  </a:extLst>
                </a:gridCol>
                <a:gridCol w="4064149">
                  <a:extLst>
                    <a:ext uri="{9D8B030D-6E8A-4147-A177-3AD203B41FA5}">
                      <a16:colId xmlns:a16="http://schemas.microsoft.com/office/drawing/2014/main" val="689777009"/>
                    </a:ext>
                  </a:extLst>
                </a:gridCol>
              </a:tblGrid>
              <a:tr h="33892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                               </a:t>
                      </a:r>
                      <a:r>
                        <a:rPr lang="en-US" sz="1600" b="1" u="sng" dirty="0">
                          <a:effectLst/>
                          <a:latin typeface="Calibri" panose="020F0502020204030204" pitchFamily="34" charset="0"/>
                        </a:rPr>
                        <a:t>Regular Indexes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                              </a:t>
                      </a:r>
                      <a:r>
                        <a:rPr lang="en-US" sz="1600" b="1" u="sng" dirty="0">
                          <a:effectLst/>
                          <a:latin typeface="Calibri" panose="020F0502020204030204" pitchFamily="34" charset="0"/>
                        </a:rPr>
                        <a:t>Column Store Index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024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Stores data in the form of Rows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Stores data in the form of columns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5839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Uses B Tree structure for faster retrieval of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No B Tree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4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Multiple indexes allowed on a table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Only one column store index is allowed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9738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Clustered Index is allowed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Clustered Index is not allowed in SS 2012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40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600" b="0" i="0">
                          <a:effectLst/>
                          <a:latin typeface="Calibri" panose="020F0502020204030204" pitchFamily="34" charset="0"/>
                        </a:rPr>
                        <a:t>Data is updatable on in rows on which indexes are created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Data is not updatable on rows on which Index is created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073044"/>
                  </a:ext>
                </a:extLst>
              </a:tr>
              <a:tr h="630993"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User can SEEK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4028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marL="742950" lvl="1" indent="-2857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SEEK is not supported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27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3332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Talk about what are CSI</a:t>
            </a:r>
          </a:p>
          <a:p>
            <a:r>
              <a:rPr lang="en-US" dirty="0" smtClean="0"/>
              <a:t>What are the differences between Colum Store and Row Store indexes</a:t>
            </a:r>
          </a:p>
          <a:p>
            <a:r>
              <a:rPr lang="en-US" dirty="0" smtClean="0"/>
              <a:t>How to create them and where to use them.</a:t>
            </a:r>
          </a:p>
          <a:p>
            <a:r>
              <a:rPr lang="en-US" dirty="0" smtClean="0"/>
              <a:t>Limitations and advantages of CSI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705</Words>
  <Application>Microsoft Office PowerPoint</Application>
  <PresentationFormat>On-screen Show (4:3)</PresentationFormat>
  <Paragraphs>105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a Column Store Index?</vt:lpstr>
      <vt:lpstr>Data Retrieval</vt:lpstr>
      <vt:lpstr>Limitations of CSI</vt:lpstr>
      <vt:lpstr>Differences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2016-06-06T16:45:35Z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