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9" r:id="rId3"/>
    <p:sldId id="262" r:id="rId4"/>
    <p:sldId id="287" r:id="rId5"/>
    <p:sldId id="293" r:id="rId6"/>
    <p:sldId id="294" r:id="rId7"/>
    <p:sldId id="299" r:id="rId8"/>
    <p:sldId id="301" r:id="rId9"/>
    <p:sldId id="300" r:id="rId10"/>
    <p:sldId id="295" r:id="rId11"/>
    <p:sldId id="296" r:id="rId12"/>
    <p:sldId id="298" r:id="rId13"/>
    <p:sldId id="297" r:id="rId14"/>
    <p:sldId id="292" r:id="rId15"/>
    <p:sldId id="275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262"/>
            <p14:sldId id="287"/>
            <p14:sldId id="293"/>
            <p14:sldId id="294"/>
            <p14:sldId id="299"/>
            <p14:sldId id="301"/>
            <p14:sldId id="300"/>
            <p14:sldId id="295"/>
            <p14:sldId id="296"/>
            <p14:sldId id="298"/>
            <p14:sldId id="297"/>
            <p14:sldId id="292"/>
            <p14:sldId id="275"/>
          </p14:sldIdLst>
        </p14:section>
        <p14:section name="Appendix" id="{3F78B471-41DA-46F2-A8E4-97E471896AB3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3977" autoAdjust="0"/>
  </p:normalViewPr>
  <p:slideViewPr>
    <p:cSldViewPr>
      <p:cViewPr varScale="1">
        <p:scale>
          <a:sx n="116" d="100"/>
          <a:sy n="116" d="100"/>
        </p:scale>
        <p:origin x="14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2:31:34.292" idx="15">
    <p:pos x="10" y="10"/>
    <p:text>Hello, and welcome to the CCS Talent Development Program. Today we will be covering Module 1 , Session 1, gathering business requirements.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6:00:47.276" idx="17">
    <p:pos x="10" y="10"/>
    <p:text>You can now professionaly describe (insert topic here) and perform (technical here)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6:00:47.276" idx="18">
    <p:pos x="10" y="10"/>
    <p:text>You can now professionaly describe (insert topic here) and perform (technical here)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dirty="0" smtClean="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dirty="0" smtClean="0"/>
            <a:t>2</a:t>
          </a:r>
          <a:endParaRPr lang="en-US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How to Find it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4400" dirty="0" smtClean="0"/>
            <a:t>3</a:t>
          </a:r>
          <a:endParaRPr lang="en-US" sz="44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Maintenance of Index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Discuss Fragmentation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 custLinFactNeighborX="-1732" custLinFactNeighborY="185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n-U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n-US"/>
        </a:p>
      </dgm:t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048070" y="-1828869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Discuss Fragmentation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66802" y="152399"/>
        <a:ext cx="5010287" cy="1047750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1</a:t>
          </a:r>
          <a:endParaRPr lang="en-US" sz="4400" kern="1200" dirty="0"/>
        </a:p>
      </dsp:txBody>
      <dsp:txXfrm>
        <a:off x="53098" y="52989"/>
        <a:ext cx="979514" cy="1203709"/>
      </dsp:txXfrm>
    </dsp:sp>
    <dsp:sp modelId="{B37A5355-225B-4C6F-AED7-6C620F99EECC}">
      <dsp:nvSpPr>
        <dsp:cNvPr id="0" name=""/>
        <dsp:cNvSpPr/>
      </dsp:nvSpPr>
      <dsp:spPr>
        <a:xfrm rot="5400000">
          <a:off x="3066871" y="-473143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How to Find it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508125"/>
        <a:ext cx="5010287" cy="1047750"/>
      </dsp:txXfrm>
    </dsp:sp>
    <dsp:sp modelId="{C04276DC-EE64-470A-B8BC-09067B8045FA}">
      <dsp:nvSpPr>
        <dsp:cNvPr id="0" name=""/>
        <dsp:cNvSpPr/>
      </dsp:nvSpPr>
      <dsp:spPr>
        <a:xfrm>
          <a:off x="109" y="1377156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2</a:t>
          </a:r>
          <a:endParaRPr lang="en-US" sz="4400" kern="1200" dirty="0"/>
        </a:p>
      </dsp:txBody>
      <dsp:txXfrm>
        <a:off x="53098" y="1430145"/>
        <a:ext cx="979514" cy="1203709"/>
      </dsp:txXfrm>
    </dsp:sp>
    <dsp:sp modelId="{C7C3E6FD-D83F-4BDA-907E-B5EE041DA931}">
      <dsp:nvSpPr>
        <dsp:cNvPr id="0" name=""/>
        <dsp:cNvSpPr/>
      </dsp:nvSpPr>
      <dsp:spPr>
        <a:xfrm rot="5400000">
          <a:off x="3066871" y="902028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Maintenance of Index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2883296"/>
        <a:ext cx="5010287" cy="1047750"/>
      </dsp:txXfrm>
    </dsp:sp>
    <dsp:sp modelId="{F5034101-5B7D-4FE7-B47A-5A48CF39606B}">
      <dsp:nvSpPr>
        <dsp:cNvPr id="0" name=""/>
        <dsp:cNvSpPr/>
      </dsp:nvSpPr>
      <dsp:spPr>
        <a:xfrm>
          <a:off x="109" y="2752328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3</a:t>
          </a:r>
          <a:endParaRPr lang="en-US" sz="4400" kern="1200" dirty="0"/>
        </a:p>
      </dsp:txBody>
      <dsp:txXfrm>
        <a:off x="53098" y="2805317"/>
        <a:ext cx="979514" cy="1203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12/8/2014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03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12/8/2014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5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6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212450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8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1175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presentation?</a:t>
            </a:r>
          </a:p>
          <a:p>
            <a:endParaRPr lang="en-US" dirty="0" smtClean="0"/>
          </a:p>
          <a:p>
            <a:r>
              <a:rPr lang="en-US" dirty="0" smtClean="0"/>
              <a:t>Save your presentation to a video for easy distribution (To create a video, click the File tab, and then click Share.  Under File Types, click Create a Video.)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55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677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12/8/2014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12/8/2014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54" r:id="rId11"/>
    <p:sldLayoutId id="2147483655" r:id="rId12"/>
    <p:sldLayoutId id="2147483663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comments" Target="../comments/commen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omments" Target="../comments/comment2.xml"/><Relationship Id="rId4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3.jpe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comments" Target="../comments/comment3.xml"/><Relationship Id="rId4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WMF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28800" y="2286000"/>
            <a:ext cx="6942224" cy="1470025"/>
          </a:xfrm>
        </p:spPr>
        <p:txBody>
          <a:bodyPr/>
          <a:lstStyle/>
          <a:p>
            <a:r>
              <a:rPr lang="en-US" dirty="0" smtClean="0"/>
              <a:t>Talent Development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429000" y="4038600"/>
            <a:ext cx="5305928" cy="990600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latin typeface="+mn-lt"/>
              </a:rPr>
              <a:t>Module 2 : T-SQL</a:t>
            </a:r>
          </a:p>
          <a:p>
            <a:r>
              <a:rPr lang="en-US" sz="2400" dirty="0" smtClean="0">
                <a:latin typeface="+mn-lt"/>
              </a:rPr>
              <a:t>Session 23 : Fragmentation &amp; Maintenance</a:t>
            </a:r>
            <a:endParaRPr lang="en-US" sz="24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28" y="228600"/>
            <a:ext cx="2857500" cy="1162050"/>
          </a:xfrm>
          <a:prstGeom prst="rect">
            <a:avLst/>
          </a:prstGeom>
          <a:effectLst/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 on Indexes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Reorganize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Easier and less resource heavy</a:t>
            </a:r>
          </a:p>
          <a:p>
            <a:r>
              <a:rPr lang="en-US" dirty="0" smtClean="0"/>
              <a:t>Fixes the physical ordering of leaf pages and compresses data to fix empty spaces</a:t>
            </a:r>
          </a:p>
          <a:p>
            <a:r>
              <a:rPr lang="en-US" dirty="0" smtClean="0"/>
              <a:t>If canceled mid way, it will stop and end where it’s at. No rollback is taken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Rebuild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Heavier and more resource consuming</a:t>
            </a:r>
          </a:p>
          <a:p>
            <a:r>
              <a:rPr lang="en-US" dirty="0" smtClean="0"/>
              <a:t>Creates an entirely new Balance Tree structure for the index</a:t>
            </a:r>
          </a:p>
          <a:p>
            <a:r>
              <a:rPr lang="en-US" dirty="0" smtClean="0"/>
              <a:t>= Dropping old / + New </a:t>
            </a:r>
          </a:p>
          <a:p>
            <a:r>
              <a:rPr lang="en-US" dirty="0" smtClean="0"/>
              <a:t>If canceled mid way, it will roll back its operations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93393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 on Indexes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Reorganize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External Guidelines</a:t>
            </a:r>
          </a:p>
          <a:p>
            <a:pPr lvl="1"/>
            <a:r>
              <a:rPr lang="en-US" dirty="0" smtClean="0"/>
              <a:t>5% - 30%</a:t>
            </a:r>
          </a:p>
          <a:p>
            <a:r>
              <a:rPr lang="en-US" dirty="0" smtClean="0"/>
              <a:t>Internal Guidelines </a:t>
            </a:r>
          </a:p>
          <a:p>
            <a:pPr lvl="1"/>
            <a:r>
              <a:rPr lang="en-US" dirty="0" smtClean="0"/>
              <a:t>95% - 70%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Rebuild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External </a:t>
            </a:r>
            <a:r>
              <a:rPr lang="en-US" dirty="0" smtClean="0"/>
              <a:t>Guidelines</a:t>
            </a:r>
          </a:p>
          <a:p>
            <a:pPr lvl="1"/>
            <a:r>
              <a:rPr lang="en-US" dirty="0" smtClean="0"/>
              <a:t>30% - 100%</a:t>
            </a:r>
            <a:endParaRPr lang="en-US" dirty="0"/>
          </a:p>
          <a:p>
            <a:r>
              <a:rPr lang="en-US" dirty="0"/>
              <a:t>Internal Guidelines </a:t>
            </a:r>
            <a:endParaRPr lang="en-US" dirty="0" smtClean="0"/>
          </a:p>
          <a:p>
            <a:pPr lvl="1"/>
            <a:r>
              <a:rPr lang="en-US" dirty="0" smtClean="0"/>
              <a:t>70% - 0%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6628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Options for Rebuild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Fillfactor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Give the percentage of space to be allocated for data in the leaf pages for the rebuild </a:t>
            </a:r>
          </a:p>
          <a:p>
            <a:r>
              <a:rPr lang="en-US" dirty="0" err="1" smtClean="0"/>
              <a:t>Pad_Index</a:t>
            </a:r>
            <a:endParaRPr lang="en-US" dirty="0" smtClean="0"/>
          </a:p>
          <a:p>
            <a:pPr lvl="1"/>
            <a:r>
              <a:rPr lang="en-US" dirty="0" smtClean="0"/>
              <a:t>Apply the percentage for fill factor to all levels of the Balance Tree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</a:p>
          <a:p>
            <a:pPr lvl="1"/>
            <a:r>
              <a:rPr lang="en-US" dirty="0" smtClean="0"/>
              <a:t>Allows for the data in the underlying table to still be queried and updated as the index is created</a:t>
            </a:r>
            <a:endParaRPr lang="en-US" dirty="0"/>
          </a:p>
          <a:p>
            <a:r>
              <a:rPr lang="en-US" dirty="0" err="1" smtClean="0"/>
              <a:t>Statistics_Norecompute</a:t>
            </a:r>
            <a:endParaRPr lang="en-US" dirty="0" smtClean="0"/>
          </a:p>
          <a:p>
            <a:pPr lvl="1"/>
            <a:r>
              <a:rPr lang="en-US" dirty="0" smtClean="0"/>
              <a:t>Keep the original stats</a:t>
            </a:r>
          </a:p>
          <a:p>
            <a:r>
              <a:rPr lang="en-US" dirty="0" err="1" smtClean="0"/>
              <a:t>Sort_In_TempDB</a:t>
            </a:r>
            <a:endParaRPr lang="en-US" dirty="0" smtClean="0"/>
          </a:p>
          <a:p>
            <a:pPr lvl="1"/>
            <a:r>
              <a:rPr lang="en-US" dirty="0" smtClean="0"/>
              <a:t>Create using </a:t>
            </a:r>
            <a:r>
              <a:rPr lang="en-US" dirty="0" err="1" smtClean="0"/>
              <a:t>TempDB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23406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9682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4876800" cy="4774842"/>
          </a:xfrm>
        </p:spPr>
        <p:txBody>
          <a:bodyPr>
            <a:normAutofit/>
          </a:bodyPr>
          <a:lstStyle/>
          <a:p>
            <a:r>
              <a:rPr lang="en-US" dirty="0" smtClean="0"/>
              <a:t>Discuss what the cost is for indexes, and how that cost would influence having them</a:t>
            </a:r>
          </a:p>
          <a:p>
            <a:r>
              <a:rPr lang="en-US" dirty="0" smtClean="0"/>
              <a:t>Explain how to find fragmentation and fix it</a:t>
            </a:r>
          </a:p>
          <a:p>
            <a:r>
              <a:rPr lang="en-US" dirty="0" smtClean="0"/>
              <a:t>Explain the two different types of fragmentation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481" y="1596413"/>
            <a:ext cx="3173865" cy="477484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Thank You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33678271"/>
              </p:ext>
            </p:extLst>
          </p:nvPr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 smtClean="0"/>
              <a:t>Session Overview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3733800" cy="4525963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Understand what fragmentation is and how it negatively affects queries</a:t>
            </a:r>
          </a:p>
          <a:p>
            <a:r>
              <a:rPr lang="en-US" sz="3200" dirty="0" smtClean="0"/>
              <a:t>Find fragmentation</a:t>
            </a:r>
          </a:p>
          <a:p>
            <a:r>
              <a:rPr lang="en-US" sz="3200" dirty="0" smtClean="0"/>
              <a:t>Perform maintenance needed for indexes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5" y="1752600"/>
            <a:ext cx="3586325" cy="37841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C 0.02309 -4.07407E-6 0.04184 0.02477 0.04184 0.05533 C 0.04184 0.08612 0.02309 0.11112 3.61111E-6 0.11112 C -0.02292 0.11112 -0.0415 0.08612 -0.0415 0.05533 C -0.0415 0.02477 -0.02292 -4.07407E-6 3.61111E-6 -4.07407E-6 Z " pathEditMode="relative" rAng="0" ptsTypes="fffff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Fragmentation?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Caused by DML actions</a:t>
            </a:r>
          </a:p>
          <a:p>
            <a:r>
              <a:rPr lang="en-US" dirty="0" smtClean="0"/>
              <a:t>Creates empty spaces in the B-Tree known as memory bubbles</a:t>
            </a:r>
          </a:p>
          <a:p>
            <a:r>
              <a:rPr lang="en-US" dirty="0" smtClean="0"/>
              <a:t>Page splitting can also cause fragmentation when data needs more room than allowed in a single leaf node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600200"/>
            <a:ext cx="3962400" cy="3976478"/>
          </a:xfrm>
        </p:spPr>
      </p:pic>
    </p:spTree>
    <p:extLst>
      <p:ext uri="{BB962C8B-B14F-4D97-AF65-F5344CB8AC3E}">
        <p14:creationId xmlns:p14="http://schemas.microsoft.com/office/powerpoint/2010/main" val="4206920286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Fragmentation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Internal Fragmentation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Leaf nodes not filled to fullest capacity due to memory bubbles</a:t>
            </a:r>
          </a:p>
          <a:p>
            <a:r>
              <a:rPr lang="en-US" dirty="0" smtClean="0"/>
              <a:t>Focus on Balance Tree and data inside</a:t>
            </a:r>
          </a:p>
          <a:p>
            <a:r>
              <a:rPr lang="en-US" dirty="0" smtClean="0"/>
              <a:t>If there is a NCI on a CI, then the memory bubbles on the CI will cascade up through the NCI 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External Fragmentation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Logical order does not match Physical in HDD</a:t>
            </a:r>
          </a:p>
          <a:p>
            <a:r>
              <a:rPr lang="en-US" dirty="0" smtClean="0"/>
              <a:t>Similar to typical Fragmentation in HDD’s</a:t>
            </a:r>
          </a:p>
          <a:p>
            <a:r>
              <a:rPr lang="en-US" dirty="0" smtClean="0"/>
              <a:t>Causes serious issues due to increase in Fetch operations which must search for data in the HDD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92698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Fragmentation</a:t>
            </a:r>
            <a:endParaRPr lang="en-US" dirty="0"/>
          </a:p>
        </p:txBody>
      </p:sp>
      <p:pic>
        <p:nvPicPr>
          <p:cNvPr id="1026" name="Picture 2" descr="http://2.bp.blogspot.com/-RDrG4ABWqNk/T3x_CkjniYI/AAAAAAAACCo/V-TowwmnC8g/s640/Index+Page+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07" y="1563687"/>
            <a:ext cx="8025109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3.bp.blogspot.com/-7zxrl6AJb9s/T3yBOsnGjLI/AAAAAAAACCw/Zuabg5JYqsQ/s640/Index+Page+after+dele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43400"/>
            <a:ext cx="8141418" cy="200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716202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Fragmentation</a:t>
            </a:r>
            <a:endParaRPr lang="en-US" dirty="0"/>
          </a:p>
        </p:txBody>
      </p:sp>
      <p:pic>
        <p:nvPicPr>
          <p:cNvPr id="3076" name="Picture 4" descr="http://2.bp.blogspot.com/-FYK4z2iLv_U/T3yV98nt9vI/AAAAAAAACDE/FxMF_vsIUfE/s1600/External+Fragm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600200"/>
            <a:ext cx="6512197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795776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Fragmentation</a:t>
            </a:r>
            <a:endParaRPr lang="en-US" dirty="0"/>
          </a:p>
        </p:txBody>
      </p:sp>
      <p:pic>
        <p:nvPicPr>
          <p:cNvPr id="2050" name="Picture 2" descr="http://1.bp.blogspot.com/-E-VIcoefe4Y/T3yadoxgllI/AAAAAAAACDM/lFe6wfnGxcM/s1600/External+Fragmentation+after+Page+spl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6400800" cy="57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693960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Fragmentation Levels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Right click and check the properties of index, on the right column there’ll be Fragmentation</a:t>
            </a:r>
          </a:p>
          <a:p>
            <a:r>
              <a:rPr lang="en-US" dirty="0" smtClean="0"/>
              <a:t>DB Console Command</a:t>
            </a:r>
          </a:p>
          <a:p>
            <a:pPr lvl="1"/>
            <a:r>
              <a:rPr lang="en-US" dirty="0" smtClean="0"/>
              <a:t>DBCC </a:t>
            </a:r>
            <a:r>
              <a:rPr lang="en-US" dirty="0" err="1" smtClean="0"/>
              <a:t>showcontig</a:t>
            </a:r>
            <a:r>
              <a:rPr lang="en-US" dirty="0" smtClean="0"/>
              <a:t>(‘</a:t>
            </a:r>
            <a:r>
              <a:rPr lang="en-US" dirty="0" err="1" smtClean="0"/>
              <a:t>tbl</a:t>
            </a:r>
            <a:r>
              <a:rPr lang="en-US" dirty="0" smtClean="0"/>
              <a:t>’,Index)</a:t>
            </a:r>
          </a:p>
          <a:p>
            <a:pPr lvl="1"/>
            <a:r>
              <a:rPr lang="en-US" dirty="0" smtClean="0"/>
              <a:t>Find info displayed about the indexes on the table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Dynamic Management Views</a:t>
            </a:r>
          </a:p>
          <a:p>
            <a:pPr lvl="1"/>
            <a:r>
              <a:rPr lang="en-US" dirty="0"/>
              <a:t>Using a system view that has dynamic values we search for two columns</a:t>
            </a:r>
          </a:p>
          <a:p>
            <a:pPr lvl="1"/>
            <a:r>
              <a:rPr lang="en-US" sz="1500" dirty="0" err="1"/>
              <a:t>sys.dm_db_index_physical_stats</a:t>
            </a:r>
            <a:r>
              <a:rPr lang="en-US" sz="1500" dirty="0"/>
              <a:t> ( </a:t>
            </a:r>
          </a:p>
          <a:p>
            <a:pPr lvl="1"/>
            <a:r>
              <a:rPr lang="en-US" sz="1500" dirty="0"/>
              <a:t>    { </a:t>
            </a:r>
            <a:r>
              <a:rPr lang="en-US" sz="1500" dirty="0" err="1"/>
              <a:t>database_id</a:t>
            </a:r>
            <a:r>
              <a:rPr lang="en-US" sz="1500" dirty="0"/>
              <a:t> | NULL | 0 | DEFAULT }</a:t>
            </a:r>
          </a:p>
          <a:p>
            <a:pPr lvl="1"/>
            <a:r>
              <a:rPr lang="en-US" sz="1500" dirty="0"/>
              <a:t>  , { </a:t>
            </a:r>
            <a:r>
              <a:rPr lang="en-US" sz="1500" dirty="0" err="1"/>
              <a:t>object_id</a:t>
            </a:r>
            <a:r>
              <a:rPr lang="en-US" sz="1500" dirty="0"/>
              <a:t> | NULL | 0 | DEFAULT }</a:t>
            </a:r>
          </a:p>
          <a:p>
            <a:pPr lvl="1"/>
            <a:r>
              <a:rPr lang="en-US" sz="1500" dirty="0"/>
              <a:t>  , { </a:t>
            </a:r>
            <a:r>
              <a:rPr lang="en-US" sz="1500" dirty="0" err="1"/>
              <a:t>index_id</a:t>
            </a:r>
            <a:r>
              <a:rPr lang="en-US" sz="1500" dirty="0"/>
              <a:t> | NULL | 0 | -1 | DEFAULT }</a:t>
            </a:r>
          </a:p>
          <a:p>
            <a:pPr lvl="1"/>
            <a:r>
              <a:rPr lang="en-US" sz="1500" dirty="0"/>
              <a:t>  , { </a:t>
            </a:r>
            <a:r>
              <a:rPr lang="en-US" sz="1500" dirty="0" err="1"/>
              <a:t>partition_number</a:t>
            </a:r>
            <a:r>
              <a:rPr lang="en-US" sz="1500" dirty="0"/>
              <a:t> | NULL | 0 | DEFAULT }</a:t>
            </a:r>
          </a:p>
          <a:p>
            <a:pPr lvl="1"/>
            <a:r>
              <a:rPr lang="en-US" sz="1500" dirty="0"/>
              <a:t>  , { mode | NULL | DEFAULT }</a:t>
            </a:r>
          </a:p>
          <a:p>
            <a:pPr lvl="1"/>
            <a:r>
              <a:rPr lang="en-US" sz="1500" dirty="0" smtClean="0"/>
              <a:t>)</a:t>
            </a:r>
          </a:p>
          <a:p>
            <a:pPr lvl="1"/>
            <a:r>
              <a:rPr lang="en-US" sz="2000" dirty="0" smtClean="0"/>
              <a:t>Modes : Sample / Detailed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4593717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BBC8FAA-EEEF-4048-9536-A7C4512102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849</Words>
  <Application>Microsoft Office PowerPoint</Application>
  <PresentationFormat>On-screen Show (4:3)</PresentationFormat>
  <Paragraphs>124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Georgia</vt:lpstr>
      <vt:lpstr>Training</vt:lpstr>
      <vt:lpstr>Talent Development Program</vt:lpstr>
      <vt:lpstr>Session Overview</vt:lpstr>
      <vt:lpstr>Learning Objectives</vt:lpstr>
      <vt:lpstr>What is Fragmentation?</vt:lpstr>
      <vt:lpstr>Types of Fragmentation </vt:lpstr>
      <vt:lpstr>Internal Fragmentation</vt:lpstr>
      <vt:lpstr>External Fragmentation</vt:lpstr>
      <vt:lpstr>External Fragmentation</vt:lpstr>
      <vt:lpstr>Find Fragmentation Levels</vt:lpstr>
      <vt:lpstr>Maintenance on Indexes</vt:lpstr>
      <vt:lpstr>Maintenance on Indexes</vt:lpstr>
      <vt:lpstr>Additional Options for Rebuild</vt:lpstr>
      <vt:lpstr>Questions?</vt:lpstr>
      <vt:lpstr>Summary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2014-10-26T17:52:03Z</dcterms:created>
  <dcterms:modified xsi:type="dcterms:W3CDTF">2014-12-09T06:28:45Z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