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comments/comment2.xml" ContentType="application/vnd.openxmlformats-officedocument.presentationml.comment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59" r:id="rId3"/>
    <p:sldId id="262" r:id="rId4"/>
    <p:sldId id="287" r:id="rId5"/>
    <p:sldId id="293" r:id="rId6"/>
    <p:sldId id="294" r:id="rId7"/>
    <p:sldId id="296" r:id="rId8"/>
    <p:sldId id="297" r:id="rId9"/>
    <p:sldId id="298" r:id="rId10"/>
    <p:sldId id="299" r:id="rId11"/>
    <p:sldId id="300" r:id="rId12"/>
    <p:sldId id="292" r:id="rId13"/>
    <p:sldId id="275"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62"/>
            <p14:sldId id="287"/>
            <p14:sldId id="293"/>
            <p14:sldId id="294"/>
            <p14:sldId id="296"/>
            <p14:sldId id="297"/>
            <p14:sldId id="298"/>
            <p14:sldId id="299"/>
            <p14:sldId id="300"/>
            <p14:sldId id="292"/>
            <p14:sldId id="275"/>
          </p14:sldIdLst>
        </p14:section>
        <p14:section name="Appendix" id="{3F78B471-41DA-46F2-A8E4-97E471896AB3}">
          <p14:sldIdLst>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3977" autoAdjust="0"/>
  </p:normalViewPr>
  <p:slideViewPr>
    <p:cSldViewPr>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10-28T12:31:34.292" idx="15">
    <p:pos x="10" y="10"/>
    <p:text>Hello, and welcome to the CCS Talent Development Program. Today we will be covering Module 1 , Session 1, gathering business requirements.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4-10-28T16:00:47.276" idx="17">
    <p:pos x="10" y="10"/>
    <p:text>You can now professionaly describe (insert topic here) and perform (technical here)</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4-10-28T16:00:47.276" idx="18">
    <p:pos x="10" y="10"/>
    <p:text>You can now professionaly describe (insert topic here) and perform (technical here)</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effectLst>
                <a:outerShdw blurRad="38100" dist="38100" dir="2700000" algn="tl">
                  <a:srgbClr val="000000">
                    <a:alpha val="43137"/>
                  </a:srgbClr>
                </a:outerShdw>
              </a:effectLst>
            </a:rPr>
            <a:t>Locks</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dirty="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3200" dirty="0" smtClean="0">
              <a:effectLst>
                <a:outerShdw blurRad="38100" dist="38100" dir="2700000" algn="tl">
                  <a:srgbClr val="000000">
                    <a:alpha val="43137"/>
                  </a:srgbClr>
                </a:outerShdw>
              </a:effectLst>
            </a:rPr>
            <a:t>Isolation Levels</a:t>
          </a:r>
          <a:endParaRPr lang="en-US"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3200" dirty="0" smtClean="0">
              <a:effectLst>
                <a:outerShdw blurRad="38100" dist="38100" dir="2700000" algn="tl">
                  <a:srgbClr val="000000">
                    <a:alpha val="43137"/>
                  </a:srgbClr>
                </a:outerShdw>
              </a:effectLst>
            </a:rPr>
            <a:t>Review ACID</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custLinFactNeighborX="-1732" custLinFactNeighborY="1856">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12/3/2014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453003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12/3/2014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54145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205796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extLst>
      <p:ext uri="{BB962C8B-B14F-4D97-AF65-F5344CB8AC3E}">
        <p14:creationId xmlns:p14="http://schemas.microsoft.com/office/powerpoint/2010/main" val="2124505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extLst>
      <p:ext uri="{BB962C8B-B14F-4D97-AF65-F5344CB8AC3E}">
        <p14:creationId xmlns:p14="http://schemas.microsoft.com/office/powerpoint/2010/main" val="426428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11</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4121175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dirty="0"/>
          </a:p>
        </p:txBody>
      </p:sp>
    </p:spTree>
    <p:extLst>
      <p:ext uri="{BB962C8B-B14F-4D97-AF65-F5344CB8AC3E}">
        <p14:creationId xmlns:p14="http://schemas.microsoft.com/office/powerpoint/2010/main" val="223865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13</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256777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12/3/2014</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12/3/2014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12/3/2014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comments" Target="../comments/commen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comments" Target="../comments/comment2.xml"/><Relationship Id="rId4"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jpeg"/><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comments" Target="../comments/comment3.xml"/><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jpeg"/><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828800" y="2286000"/>
            <a:ext cx="6942224" cy="1470025"/>
          </a:xfrm>
        </p:spPr>
        <p:txBody>
          <a:bodyPr/>
          <a:lstStyle/>
          <a:p>
            <a:r>
              <a:rPr lang="en-US" dirty="0" smtClean="0"/>
              <a:t>Talent Development Program</a:t>
            </a:r>
            <a:endParaRPr lang="en-US" dirty="0"/>
          </a:p>
        </p:txBody>
      </p:sp>
      <p:sp>
        <p:nvSpPr>
          <p:cNvPr id="3" name="Subtitle 2"/>
          <p:cNvSpPr>
            <a:spLocks noGrp="1"/>
          </p:cNvSpPr>
          <p:nvPr>
            <p:ph type="subTitle" idx="1"/>
            <p:custDataLst>
              <p:tags r:id="rId3"/>
            </p:custDataLst>
          </p:nvPr>
        </p:nvSpPr>
        <p:spPr>
          <a:xfrm>
            <a:off x="3429000" y="4038600"/>
            <a:ext cx="5305928" cy="990600"/>
          </a:xfrm>
        </p:spPr>
        <p:txBody>
          <a:bodyPr>
            <a:normAutofit/>
          </a:bodyPr>
          <a:lstStyle/>
          <a:p>
            <a:r>
              <a:rPr lang="en-US" sz="2400" dirty="0" smtClean="0">
                <a:latin typeface="+mn-lt"/>
              </a:rPr>
              <a:t>Module 2 : T-SQL</a:t>
            </a:r>
          </a:p>
          <a:p>
            <a:r>
              <a:rPr lang="en-US" sz="2400" dirty="0" smtClean="0">
                <a:latin typeface="+mn-lt"/>
              </a:rPr>
              <a:t>Session 26: Isolation Levels &amp; Locks</a:t>
            </a:r>
            <a:endParaRPr lang="en-US" sz="2400" dirty="0">
              <a:latin typeface="+mn-lt"/>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7428" y="228600"/>
            <a:ext cx="2857500" cy="1162050"/>
          </a:xfrm>
          <a:prstGeom prst="rect">
            <a:avLst/>
          </a:prstGeom>
          <a:effectLst/>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in SQL</a:t>
            </a:r>
            <a:endParaRPr lang="en-US" dirty="0"/>
          </a:p>
        </p:txBody>
      </p:sp>
      <p:sp>
        <p:nvSpPr>
          <p:cNvPr id="3" name="Text Placeholder 2"/>
          <p:cNvSpPr>
            <a:spLocks noGrp="1"/>
          </p:cNvSpPr>
          <p:nvPr>
            <p:ph type="body" idx="1"/>
          </p:nvPr>
        </p:nvSpPr>
        <p:spPr/>
        <p:txBody>
          <a:bodyPr/>
          <a:lstStyle/>
          <a:p>
            <a:r>
              <a:rPr lang="en-US" dirty="0" err="1" smtClean="0"/>
              <a:t>Serializable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Data cannot be read that has been modified and not committed </a:t>
            </a:r>
          </a:p>
          <a:p>
            <a:r>
              <a:rPr lang="en-US" dirty="0" smtClean="0"/>
              <a:t>Data cannot be modified that has been read and not committed</a:t>
            </a:r>
          </a:p>
          <a:p>
            <a:r>
              <a:rPr lang="en-US" dirty="0" smtClean="0"/>
              <a:t>Cannot insert new rows into the table that falls in the search range</a:t>
            </a:r>
          </a:p>
          <a:p>
            <a:r>
              <a:rPr lang="en-US" dirty="0" smtClean="0"/>
              <a:t>Uses Range Locks </a:t>
            </a:r>
            <a:endParaRPr lang="en-US" dirty="0"/>
          </a:p>
        </p:txBody>
      </p:sp>
      <p:pic>
        <p:nvPicPr>
          <p:cNvPr id="9" name="Content Placeholder 7"/>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5181600" y="1559827"/>
            <a:ext cx="3505200" cy="4907281"/>
          </a:xfrm>
        </p:spPr>
      </p:pic>
    </p:spTree>
    <p:extLst>
      <p:ext uri="{BB962C8B-B14F-4D97-AF65-F5344CB8AC3E}">
        <p14:creationId xmlns:p14="http://schemas.microsoft.com/office/powerpoint/2010/main" val="513712009"/>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Questions?</a:t>
            </a:r>
          </a:p>
        </p:txBody>
      </p:sp>
    </p:spTree>
    <p:custDataLst>
      <p:tags r:id="rId1"/>
    </p:custDataLst>
    <p:extLst>
      <p:ext uri="{BB962C8B-B14F-4D97-AF65-F5344CB8AC3E}">
        <p14:creationId xmlns:p14="http://schemas.microsoft.com/office/powerpoint/2010/main" val="35696821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a:xfrm>
            <a:off x="762000" y="1596413"/>
            <a:ext cx="4876800" cy="4774842"/>
          </a:xfrm>
        </p:spPr>
        <p:txBody>
          <a:bodyPr>
            <a:normAutofit/>
          </a:bodyPr>
          <a:lstStyle/>
          <a:p>
            <a:r>
              <a:rPr lang="en-US" dirty="0" smtClean="0"/>
              <a:t>Discuss how the ACID properties apply to the use of locks</a:t>
            </a:r>
          </a:p>
          <a:p>
            <a:r>
              <a:rPr lang="en-US" dirty="0" smtClean="0"/>
              <a:t>Explain what Locks in SQL server can do and are used for</a:t>
            </a:r>
          </a:p>
          <a:p>
            <a:r>
              <a:rPr lang="en-US" dirty="0" smtClean="0"/>
              <a:t>Explain the different isolation levels and their uses in SQL</a:t>
            </a:r>
          </a:p>
        </p:txBody>
      </p:sp>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643481" y="1596413"/>
            <a:ext cx="3173865" cy="4774842"/>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Thank You</a:t>
            </a: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8864890"/>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Session Overview</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dirty="0" smtClean="0"/>
              <a:t>Learning Objectives</a:t>
            </a:r>
            <a:endParaRPr lang="en-US" dirty="0"/>
          </a:p>
        </p:txBody>
      </p:sp>
      <p:sp>
        <p:nvSpPr>
          <p:cNvPr id="3" name="Content Placeholder 2"/>
          <p:cNvSpPr>
            <a:spLocks noGrp="1"/>
          </p:cNvSpPr>
          <p:nvPr>
            <p:ph sz="half" idx="1"/>
            <p:custDataLst>
              <p:tags r:id="rId3"/>
            </p:custDataLst>
          </p:nvPr>
        </p:nvSpPr>
        <p:spPr>
          <a:xfrm>
            <a:off x="838200" y="1524000"/>
            <a:ext cx="3733800" cy="4525963"/>
          </a:xfrm>
        </p:spPr>
        <p:txBody>
          <a:bodyPr>
            <a:normAutofit fontScale="92500"/>
          </a:bodyPr>
          <a:lstStyle/>
          <a:p>
            <a:r>
              <a:rPr lang="en-US" sz="3200" dirty="0" smtClean="0"/>
              <a:t>Use and understand how locks can work with your syntax</a:t>
            </a:r>
          </a:p>
          <a:p>
            <a:r>
              <a:rPr lang="en-US" sz="3200" dirty="0" smtClean="0"/>
              <a:t>Explain what isolation levels are</a:t>
            </a:r>
          </a:p>
          <a:p>
            <a:r>
              <a:rPr lang="en-US" sz="3200" dirty="0" smtClean="0"/>
              <a:t>Discuss the different types of locks and isolation levels</a:t>
            </a:r>
          </a:p>
        </p:txBody>
      </p:sp>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105400" y="1500422"/>
            <a:ext cx="3657600" cy="4573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Review of ACID Properties</a:t>
            </a:r>
            <a:endParaRPr lang="en-US" dirty="0"/>
          </a:p>
        </p:txBody>
      </p:sp>
      <p:sp>
        <p:nvSpPr>
          <p:cNvPr id="13" name="Content Placeholder 12"/>
          <p:cNvSpPr>
            <a:spLocks noGrp="1"/>
          </p:cNvSpPr>
          <p:nvPr>
            <p:ph sz="half" idx="1"/>
          </p:nvPr>
        </p:nvSpPr>
        <p:spPr>
          <a:xfrm>
            <a:off x="685800" y="1600200"/>
            <a:ext cx="3962400" cy="4525963"/>
          </a:xfrm>
        </p:spPr>
        <p:txBody>
          <a:bodyPr>
            <a:normAutofit fontScale="92500" lnSpcReduction="10000"/>
          </a:bodyPr>
          <a:lstStyle/>
          <a:p>
            <a:r>
              <a:rPr lang="en-US" dirty="0"/>
              <a:t>Automaticity </a:t>
            </a:r>
          </a:p>
          <a:p>
            <a:pPr lvl="1"/>
            <a:r>
              <a:rPr lang="en-US" dirty="0"/>
              <a:t>Transactions will be “all or nothing”</a:t>
            </a:r>
          </a:p>
          <a:p>
            <a:r>
              <a:rPr lang="en-US" dirty="0"/>
              <a:t>Consistency </a:t>
            </a:r>
          </a:p>
          <a:p>
            <a:pPr lvl="1"/>
            <a:r>
              <a:rPr lang="en-US" dirty="0"/>
              <a:t>Data will always be valid for each transaction </a:t>
            </a:r>
          </a:p>
          <a:p>
            <a:r>
              <a:rPr lang="en-US" dirty="0"/>
              <a:t>Isolation </a:t>
            </a:r>
          </a:p>
          <a:p>
            <a:pPr lvl="1"/>
            <a:r>
              <a:rPr lang="en-US" dirty="0"/>
              <a:t>Transactions will not interfere with each other</a:t>
            </a:r>
          </a:p>
          <a:p>
            <a:r>
              <a:rPr lang="en-US" dirty="0"/>
              <a:t>Durability </a:t>
            </a:r>
          </a:p>
          <a:p>
            <a:pPr lvl="1"/>
            <a:r>
              <a:rPr lang="en-US" dirty="0"/>
              <a:t>Transactions will remain committed and final</a:t>
            </a:r>
          </a:p>
          <a:p>
            <a:pPr marL="0" indent="0">
              <a:buNone/>
            </a:pPr>
            <a:endParaRPr lang="en-US" dirty="0"/>
          </a:p>
        </p:txBody>
      </p:sp>
      <p:pic>
        <p:nvPicPr>
          <p:cNvPr id="15" name="Content Placeholder 1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00703" y="2055195"/>
            <a:ext cx="3638497" cy="3185706"/>
          </a:xfrm>
        </p:spPr>
      </p:pic>
    </p:spTree>
    <p:extLst>
      <p:ext uri="{BB962C8B-B14F-4D97-AF65-F5344CB8AC3E}">
        <p14:creationId xmlns:p14="http://schemas.microsoft.com/office/powerpoint/2010/main" val="4206920286"/>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Locks in SQL </a:t>
            </a:r>
            <a:endParaRPr lang="en-US" dirty="0"/>
          </a:p>
        </p:txBody>
      </p:sp>
      <p:sp>
        <p:nvSpPr>
          <p:cNvPr id="6" name="Text Placeholder 5"/>
          <p:cNvSpPr>
            <a:spLocks noGrp="1"/>
          </p:cNvSpPr>
          <p:nvPr>
            <p:ph type="body" idx="1"/>
          </p:nvPr>
        </p:nvSpPr>
        <p:spPr/>
        <p:txBody>
          <a:bodyPr/>
          <a:lstStyle/>
          <a:p>
            <a:r>
              <a:rPr lang="en-US" dirty="0" smtClean="0"/>
              <a:t>Shared Locks</a:t>
            </a:r>
            <a:endParaRPr lang="en-US" dirty="0"/>
          </a:p>
        </p:txBody>
      </p:sp>
      <p:sp>
        <p:nvSpPr>
          <p:cNvPr id="7" name="Content Placeholder 6"/>
          <p:cNvSpPr>
            <a:spLocks noGrp="1"/>
          </p:cNvSpPr>
          <p:nvPr>
            <p:ph sz="half" idx="2"/>
          </p:nvPr>
        </p:nvSpPr>
        <p:spPr/>
        <p:txBody>
          <a:bodyPr>
            <a:normAutofit/>
          </a:bodyPr>
          <a:lstStyle/>
          <a:p>
            <a:r>
              <a:rPr lang="en-US" dirty="0" smtClean="0"/>
              <a:t>Shared locks allow multiple users to SELECT the same data, but none can modify the data as it’s being read. By default the shared lock will be released as soon as the data is read, unless specified otherwise</a:t>
            </a:r>
            <a:endParaRPr lang="en-US" dirty="0"/>
          </a:p>
        </p:txBody>
      </p:sp>
      <p:sp>
        <p:nvSpPr>
          <p:cNvPr id="8" name="Text Placeholder 7"/>
          <p:cNvSpPr>
            <a:spLocks noGrp="1"/>
          </p:cNvSpPr>
          <p:nvPr>
            <p:ph type="body" sz="quarter" idx="3"/>
          </p:nvPr>
        </p:nvSpPr>
        <p:spPr/>
        <p:txBody>
          <a:bodyPr/>
          <a:lstStyle/>
          <a:p>
            <a:r>
              <a:rPr lang="en-US" dirty="0" smtClean="0"/>
              <a:t>Exclusive Locks</a:t>
            </a:r>
            <a:endParaRPr lang="en-US" dirty="0"/>
          </a:p>
        </p:txBody>
      </p:sp>
      <p:sp>
        <p:nvSpPr>
          <p:cNvPr id="9" name="Content Placeholder 8"/>
          <p:cNvSpPr>
            <a:spLocks noGrp="1"/>
          </p:cNvSpPr>
          <p:nvPr>
            <p:ph sz="quarter" idx="4"/>
          </p:nvPr>
        </p:nvSpPr>
        <p:spPr/>
        <p:txBody>
          <a:bodyPr/>
          <a:lstStyle/>
          <a:p>
            <a:r>
              <a:rPr lang="en-US" dirty="0" smtClean="0"/>
              <a:t>Exclusive locks prevent access to the same data by multiple transactions. No other transactions can read or modify the data</a:t>
            </a:r>
          </a:p>
          <a:p>
            <a:r>
              <a:rPr lang="en-US" dirty="0" smtClean="0"/>
              <a:t>Commonly used for DML operations to make sure data isn’t modified by different operations</a:t>
            </a:r>
            <a:endParaRPr lang="en-US" dirty="0"/>
          </a:p>
        </p:txBody>
      </p:sp>
    </p:spTree>
    <p:extLst>
      <p:ext uri="{BB962C8B-B14F-4D97-AF65-F5344CB8AC3E}">
        <p14:creationId xmlns:p14="http://schemas.microsoft.com/office/powerpoint/2010/main" val="844498093"/>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Locks in SQL </a:t>
            </a:r>
            <a:endParaRPr lang="en-US" dirty="0"/>
          </a:p>
        </p:txBody>
      </p:sp>
      <p:sp>
        <p:nvSpPr>
          <p:cNvPr id="6" name="Text Placeholder 5"/>
          <p:cNvSpPr>
            <a:spLocks noGrp="1"/>
          </p:cNvSpPr>
          <p:nvPr>
            <p:ph type="body" idx="1"/>
          </p:nvPr>
        </p:nvSpPr>
        <p:spPr/>
        <p:txBody>
          <a:bodyPr/>
          <a:lstStyle/>
          <a:p>
            <a:r>
              <a:rPr lang="en-US" dirty="0" smtClean="0"/>
              <a:t>Update Locks</a:t>
            </a:r>
            <a:endParaRPr lang="en-US" dirty="0"/>
          </a:p>
        </p:txBody>
      </p:sp>
      <p:sp>
        <p:nvSpPr>
          <p:cNvPr id="7" name="Content Placeholder 6"/>
          <p:cNvSpPr>
            <a:spLocks noGrp="1"/>
          </p:cNvSpPr>
          <p:nvPr>
            <p:ph sz="half" idx="2"/>
          </p:nvPr>
        </p:nvSpPr>
        <p:spPr/>
        <p:txBody>
          <a:bodyPr>
            <a:normAutofit fontScale="92500"/>
          </a:bodyPr>
          <a:lstStyle/>
          <a:p>
            <a:r>
              <a:rPr lang="en-US" dirty="0" smtClean="0"/>
              <a:t>Fixes a common deadlock issue, often an update between two transactions will result in two exclusive locks on the same data. However, an update lock can be given to only one transaction and if that transaction does not update, then it will convert to an exclusive lock, otherwise it’ll become a shared lock</a:t>
            </a:r>
            <a:endParaRPr lang="en-US" dirty="0"/>
          </a:p>
        </p:txBody>
      </p:sp>
      <p:sp>
        <p:nvSpPr>
          <p:cNvPr id="8" name="Text Placeholder 7"/>
          <p:cNvSpPr>
            <a:spLocks noGrp="1"/>
          </p:cNvSpPr>
          <p:nvPr>
            <p:ph type="body" sz="quarter" idx="3"/>
          </p:nvPr>
        </p:nvSpPr>
        <p:spPr/>
        <p:txBody>
          <a:bodyPr/>
          <a:lstStyle/>
          <a:p>
            <a:r>
              <a:rPr lang="en-US" dirty="0" smtClean="0"/>
              <a:t>Intent Locks</a:t>
            </a:r>
            <a:endParaRPr lang="en-US" dirty="0"/>
          </a:p>
        </p:txBody>
      </p:sp>
      <p:sp>
        <p:nvSpPr>
          <p:cNvPr id="9" name="Content Placeholder 8"/>
          <p:cNvSpPr>
            <a:spLocks noGrp="1"/>
          </p:cNvSpPr>
          <p:nvPr>
            <p:ph sz="quarter" idx="4"/>
          </p:nvPr>
        </p:nvSpPr>
        <p:spPr/>
        <p:txBody>
          <a:bodyPr/>
          <a:lstStyle/>
          <a:p>
            <a:r>
              <a:rPr lang="en-US" dirty="0" smtClean="0"/>
              <a:t>Intent locks are SQL server’s way of reserving data to be locked. Lets say we want to use a table and specify a shared lock, SQL server places an intent shared lock on the table so no one else places a lock on it to prevent us from using it</a:t>
            </a:r>
          </a:p>
          <a:p>
            <a:r>
              <a:rPr lang="en-US" dirty="0" err="1" smtClean="0"/>
              <a:t>I.Shared</a:t>
            </a:r>
            <a:r>
              <a:rPr lang="en-US" dirty="0" smtClean="0"/>
              <a:t> </a:t>
            </a:r>
            <a:r>
              <a:rPr lang="en-US" dirty="0" err="1" smtClean="0"/>
              <a:t>I.Exclusive</a:t>
            </a:r>
            <a:r>
              <a:rPr lang="en-US" dirty="0" smtClean="0"/>
              <a:t> I.S&amp;E</a:t>
            </a:r>
            <a:endParaRPr lang="en-US" dirty="0"/>
          </a:p>
        </p:txBody>
      </p:sp>
    </p:spTree>
    <p:extLst>
      <p:ext uri="{BB962C8B-B14F-4D97-AF65-F5344CB8AC3E}">
        <p14:creationId xmlns:p14="http://schemas.microsoft.com/office/powerpoint/2010/main" val="3570206815"/>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Locks in SQL </a:t>
            </a:r>
            <a:endParaRPr lang="en-US" dirty="0"/>
          </a:p>
        </p:txBody>
      </p:sp>
      <p:sp>
        <p:nvSpPr>
          <p:cNvPr id="6" name="Text Placeholder 5"/>
          <p:cNvSpPr>
            <a:spLocks noGrp="1"/>
          </p:cNvSpPr>
          <p:nvPr>
            <p:ph type="body" idx="1"/>
          </p:nvPr>
        </p:nvSpPr>
        <p:spPr/>
        <p:txBody>
          <a:bodyPr/>
          <a:lstStyle/>
          <a:p>
            <a:r>
              <a:rPr lang="en-US" dirty="0" smtClean="0"/>
              <a:t>Schema Locks</a:t>
            </a:r>
            <a:endParaRPr lang="en-US" dirty="0"/>
          </a:p>
        </p:txBody>
      </p:sp>
      <p:sp>
        <p:nvSpPr>
          <p:cNvPr id="7" name="Content Placeholder 6"/>
          <p:cNvSpPr>
            <a:spLocks noGrp="1"/>
          </p:cNvSpPr>
          <p:nvPr>
            <p:ph sz="half" idx="2"/>
          </p:nvPr>
        </p:nvSpPr>
        <p:spPr/>
        <p:txBody>
          <a:bodyPr>
            <a:normAutofit/>
          </a:bodyPr>
          <a:lstStyle/>
          <a:p>
            <a:r>
              <a:rPr lang="en-US" dirty="0" smtClean="0"/>
              <a:t>Schema locks are used when there is a DDL operation being performed on a table. This doesn’t prevent shared or exclusive locks, so people can still use the data. It does prevent OTHER DDL operations from occurring on the same table</a:t>
            </a:r>
            <a:endParaRPr lang="en-US" dirty="0"/>
          </a:p>
        </p:txBody>
      </p:sp>
      <p:sp>
        <p:nvSpPr>
          <p:cNvPr id="8" name="Text Placeholder 7"/>
          <p:cNvSpPr>
            <a:spLocks noGrp="1"/>
          </p:cNvSpPr>
          <p:nvPr>
            <p:ph type="body" sz="quarter" idx="3"/>
          </p:nvPr>
        </p:nvSpPr>
        <p:spPr/>
        <p:txBody>
          <a:bodyPr/>
          <a:lstStyle/>
          <a:p>
            <a:r>
              <a:rPr lang="en-US" dirty="0" smtClean="0"/>
              <a:t>Bulk Update Locks</a:t>
            </a:r>
            <a:endParaRPr lang="en-US" dirty="0"/>
          </a:p>
        </p:txBody>
      </p:sp>
      <p:sp>
        <p:nvSpPr>
          <p:cNvPr id="9" name="Content Placeholder 8"/>
          <p:cNvSpPr>
            <a:spLocks noGrp="1"/>
          </p:cNvSpPr>
          <p:nvPr>
            <p:ph sz="quarter" idx="4"/>
          </p:nvPr>
        </p:nvSpPr>
        <p:spPr/>
        <p:txBody>
          <a:bodyPr/>
          <a:lstStyle/>
          <a:p>
            <a:r>
              <a:rPr lang="en-US" dirty="0" smtClean="0"/>
              <a:t>Prevents other processes that are not bulk operations copying data into a specified table from having any access to the data during the process</a:t>
            </a:r>
          </a:p>
          <a:p>
            <a:r>
              <a:rPr lang="en-US" dirty="0" smtClean="0"/>
              <a:t>To use this lock there must be TABLOCK specified (Hint)</a:t>
            </a:r>
            <a:endParaRPr lang="en-US" dirty="0"/>
          </a:p>
        </p:txBody>
      </p:sp>
    </p:spTree>
    <p:extLst>
      <p:ext uri="{BB962C8B-B14F-4D97-AF65-F5344CB8AC3E}">
        <p14:creationId xmlns:p14="http://schemas.microsoft.com/office/powerpoint/2010/main" val="2849864825"/>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in SQL</a:t>
            </a:r>
            <a:endParaRPr lang="en-US" dirty="0"/>
          </a:p>
        </p:txBody>
      </p:sp>
      <p:sp>
        <p:nvSpPr>
          <p:cNvPr id="3" name="Text Placeholder 2"/>
          <p:cNvSpPr>
            <a:spLocks noGrp="1"/>
          </p:cNvSpPr>
          <p:nvPr>
            <p:ph type="body" idx="1"/>
          </p:nvPr>
        </p:nvSpPr>
        <p:spPr/>
        <p:txBody>
          <a:bodyPr/>
          <a:lstStyle/>
          <a:p>
            <a:r>
              <a:rPr lang="en-US" dirty="0" smtClean="0"/>
              <a:t>Read Uncommitted</a:t>
            </a:r>
            <a:endParaRPr lang="en-US" dirty="0"/>
          </a:p>
        </p:txBody>
      </p:sp>
      <p:sp>
        <p:nvSpPr>
          <p:cNvPr id="4" name="Content Placeholder 3"/>
          <p:cNvSpPr>
            <a:spLocks noGrp="1"/>
          </p:cNvSpPr>
          <p:nvPr>
            <p:ph sz="half" idx="2"/>
          </p:nvPr>
        </p:nvSpPr>
        <p:spPr/>
        <p:txBody>
          <a:bodyPr/>
          <a:lstStyle/>
          <a:p>
            <a:r>
              <a:rPr lang="en-US" dirty="0" smtClean="0"/>
              <a:t>Data can be read even if it is being modified</a:t>
            </a:r>
          </a:p>
          <a:p>
            <a:r>
              <a:rPr lang="en-US" dirty="0" smtClean="0"/>
              <a:t>No shared locks used on table</a:t>
            </a:r>
          </a:p>
          <a:p>
            <a:r>
              <a:rPr lang="en-US" dirty="0" smtClean="0"/>
              <a:t>No exclusive locks used on table</a:t>
            </a:r>
            <a:endParaRPr lang="en-US" dirty="0"/>
          </a:p>
          <a:p>
            <a:r>
              <a:rPr lang="en-US" dirty="0" smtClean="0"/>
              <a:t>Often results in “dirty data”</a:t>
            </a:r>
          </a:p>
          <a:p>
            <a:r>
              <a:rPr lang="en-US" dirty="0" smtClean="0"/>
              <a:t>Least restrictive </a:t>
            </a:r>
          </a:p>
          <a:p>
            <a:r>
              <a:rPr lang="en-US" dirty="0" smtClean="0"/>
              <a:t>Same as NOLOCK (Hint)</a:t>
            </a:r>
          </a:p>
        </p:txBody>
      </p:sp>
      <p:sp>
        <p:nvSpPr>
          <p:cNvPr id="5" name="Text Placeholder 4"/>
          <p:cNvSpPr>
            <a:spLocks noGrp="1"/>
          </p:cNvSpPr>
          <p:nvPr>
            <p:ph type="body" sz="quarter" idx="3"/>
          </p:nvPr>
        </p:nvSpPr>
        <p:spPr/>
        <p:txBody>
          <a:bodyPr/>
          <a:lstStyle/>
          <a:p>
            <a:r>
              <a:rPr lang="en-US" dirty="0" smtClean="0"/>
              <a:t>Read Committed </a:t>
            </a:r>
            <a:endParaRPr lang="en-US" dirty="0"/>
          </a:p>
        </p:txBody>
      </p:sp>
      <p:sp>
        <p:nvSpPr>
          <p:cNvPr id="6" name="Content Placeholder 5"/>
          <p:cNvSpPr>
            <a:spLocks noGrp="1"/>
          </p:cNvSpPr>
          <p:nvPr>
            <p:ph sz="quarter" idx="4"/>
          </p:nvPr>
        </p:nvSpPr>
        <p:spPr/>
        <p:txBody>
          <a:bodyPr>
            <a:normAutofit fontScale="92500"/>
          </a:bodyPr>
          <a:lstStyle/>
          <a:p>
            <a:r>
              <a:rPr lang="en-US" dirty="0" smtClean="0"/>
              <a:t>Data cannot be read that has been modified and not committed</a:t>
            </a:r>
          </a:p>
          <a:p>
            <a:r>
              <a:rPr lang="en-US" dirty="0" smtClean="0"/>
              <a:t>Prevents “dirty data”</a:t>
            </a:r>
          </a:p>
          <a:p>
            <a:r>
              <a:rPr lang="en-US" dirty="0" smtClean="0"/>
              <a:t>Data can be modified by other transactions, even if another transaction is running</a:t>
            </a:r>
          </a:p>
          <a:p>
            <a:r>
              <a:rPr lang="en-US" dirty="0" smtClean="0"/>
              <a:t>Creates Non-Repeatable Reads or Phantom Data</a:t>
            </a:r>
          </a:p>
          <a:p>
            <a:r>
              <a:rPr lang="en-US" dirty="0" smtClean="0"/>
              <a:t>Can use Snapshot</a:t>
            </a:r>
            <a:endParaRPr lang="en-US" dirty="0"/>
          </a:p>
        </p:txBody>
      </p:sp>
    </p:spTree>
    <p:extLst>
      <p:ext uri="{BB962C8B-B14F-4D97-AF65-F5344CB8AC3E}">
        <p14:creationId xmlns:p14="http://schemas.microsoft.com/office/powerpoint/2010/main" val="4289508015"/>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Levels in SQL</a:t>
            </a:r>
            <a:endParaRPr lang="en-US" dirty="0"/>
          </a:p>
        </p:txBody>
      </p:sp>
      <p:sp>
        <p:nvSpPr>
          <p:cNvPr id="3" name="Text Placeholder 2"/>
          <p:cNvSpPr>
            <a:spLocks noGrp="1"/>
          </p:cNvSpPr>
          <p:nvPr>
            <p:ph type="body" idx="1"/>
          </p:nvPr>
        </p:nvSpPr>
        <p:spPr/>
        <p:txBody>
          <a:bodyPr/>
          <a:lstStyle/>
          <a:p>
            <a:r>
              <a:rPr lang="en-US" dirty="0" smtClean="0"/>
              <a:t>Repeatable Read</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Data cannot be read that has been modified and not committed</a:t>
            </a:r>
          </a:p>
          <a:p>
            <a:r>
              <a:rPr lang="en-US" dirty="0" smtClean="0"/>
              <a:t>Data cannot be modified that has been read and not committed</a:t>
            </a:r>
          </a:p>
          <a:p>
            <a:r>
              <a:rPr lang="en-US" dirty="0" smtClean="0"/>
              <a:t>Shared locks are place on all data read</a:t>
            </a:r>
          </a:p>
          <a:p>
            <a:r>
              <a:rPr lang="en-US" dirty="0" smtClean="0"/>
              <a:t>New rows can still be inserted that fall into the search</a:t>
            </a:r>
          </a:p>
          <a:p>
            <a:r>
              <a:rPr lang="en-US" dirty="0" smtClean="0"/>
              <a:t>If it retries and gets new data, it’ll count as Phantom Data</a:t>
            </a:r>
            <a:endParaRPr lang="en-US" dirty="0"/>
          </a:p>
        </p:txBody>
      </p:sp>
      <p:sp>
        <p:nvSpPr>
          <p:cNvPr id="5" name="Text Placeholder 4"/>
          <p:cNvSpPr>
            <a:spLocks noGrp="1"/>
          </p:cNvSpPr>
          <p:nvPr>
            <p:ph type="body" sz="quarter" idx="3"/>
          </p:nvPr>
        </p:nvSpPr>
        <p:spPr/>
        <p:txBody>
          <a:bodyPr/>
          <a:lstStyle/>
          <a:p>
            <a:r>
              <a:rPr lang="en-US" dirty="0" smtClean="0"/>
              <a:t>Snapshot</a:t>
            </a:r>
            <a:endParaRPr lang="en-US" dirty="0"/>
          </a:p>
        </p:txBody>
      </p:sp>
      <p:sp>
        <p:nvSpPr>
          <p:cNvPr id="6" name="Content Placeholder 5"/>
          <p:cNvSpPr>
            <a:spLocks noGrp="1"/>
          </p:cNvSpPr>
          <p:nvPr>
            <p:ph sz="quarter" idx="4"/>
          </p:nvPr>
        </p:nvSpPr>
        <p:spPr>
          <a:xfrm>
            <a:off x="4725989" y="2174875"/>
            <a:ext cx="4418012" cy="3951288"/>
          </a:xfrm>
        </p:spPr>
        <p:txBody>
          <a:bodyPr/>
          <a:lstStyle/>
          <a:p>
            <a:r>
              <a:rPr lang="en-US" dirty="0" smtClean="0"/>
              <a:t>Takes a copy of the data being read or modified</a:t>
            </a:r>
          </a:p>
          <a:p>
            <a:r>
              <a:rPr lang="en-US" dirty="0" smtClean="0"/>
              <a:t>ALLOW_SNAPSHOT_ISOLATION must be on to use </a:t>
            </a:r>
          </a:p>
          <a:p>
            <a:r>
              <a:rPr lang="en-US" dirty="0" smtClean="0"/>
              <a:t>Snapshot cannot be used if a transaction is in another isolation level. Meaning it can’t be set during the middle of a transaction</a:t>
            </a:r>
            <a:endParaRPr lang="en-US" dirty="0"/>
          </a:p>
        </p:txBody>
      </p:sp>
    </p:spTree>
    <p:extLst>
      <p:ext uri="{BB962C8B-B14F-4D97-AF65-F5344CB8AC3E}">
        <p14:creationId xmlns:p14="http://schemas.microsoft.com/office/powerpoint/2010/main" val="2572789253"/>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11.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12.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3.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6.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7.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8.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9.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BBC8FAA-EEEF-4048-9536-A7C4512102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0</TotalTime>
  <Words>1001</Words>
  <Application>Microsoft Office PowerPoint</Application>
  <PresentationFormat>On-screen Show (4:3)</PresentationFormat>
  <Paragraphs>118</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Georgia</vt:lpstr>
      <vt:lpstr>Training</vt:lpstr>
      <vt:lpstr>Talent Development Program</vt:lpstr>
      <vt:lpstr>Session Overview</vt:lpstr>
      <vt:lpstr>Learning Objectives</vt:lpstr>
      <vt:lpstr>Review of ACID Properties</vt:lpstr>
      <vt:lpstr>Locks in SQL </vt:lpstr>
      <vt:lpstr>Locks in SQL </vt:lpstr>
      <vt:lpstr>Locks in SQL </vt:lpstr>
      <vt:lpstr>Isolation Levels in SQL</vt:lpstr>
      <vt:lpstr>Isolation Levels in SQL</vt:lpstr>
      <vt:lpstr>Isolation Levels in SQL</vt:lpstr>
      <vt:lpstr>Questions?</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2014-10-26T17:52:03Z</dcterms:created>
  <dcterms:modified xsi:type="dcterms:W3CDTF">2014-12-04T05:03:01Z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TC016745579991</vt:lpwstr>
  </property>
</Properties>
</file>