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9" r:id="rId3"/>
    <p:sldId id="262" r:id="rId4"/>
    <p:sldId id="287" r:id="rId5"/>
    <p:sldId id="293" r:id="rId6"/>
    <p:sldId id="299" r:id="rId7"/>
    <p:sldId id="294" r:id="rId8"/>
    <p:sldId id="300" r:id="rId9"/>
    <p:sldId id="295" r:id="rId10"/>
    <p:sldId id="296" r:id="rId11"/>
    <p:sldId id="297" r:id="rId12"/>
    <p:sldId id="298" r:id="rId13"/>
    <p:sldId id="292" r:id="rId14"/>
    <p:sldId id="275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9"/>
            <p14:sldId id="294"/>
            <p14:sldId id="300"/>
            <p14:sldId id="295"/>
            <p14:sldId id="296"/>
            <p14:sldId id="297"/>
            <p14:sldId id="298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6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Kimball Methodology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Star Schema &amp; Snowflake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Inmon</a:t>
          </a:r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Methodology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Inmon</a:t>
          </a: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Methodology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Kimball Methodology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Star Schema &amp; Snowflake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gif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3 : Data Warehouse</a:t>
            </a:r>
          </a:p>
          <a:p>
            <a:r>
              <a:rPr lang="en-US" sz="2400" dirty="0" smtClean="0">
                <a:latin typeface="+mn-lt"/>
              </a:rPr>
              <a:t>Session 7: </a:t>
            </a:r>
            <a:r>
              <a:rPr lang="en-US" sz="2400" dirty="0" err="1" smtClean="0">
                <a:latin typeface="+mn-lt"/>
              </a:rPr>
              <a:t>Inmon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&amp; Kimball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Snowflake Schema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752600"/>
            <a:ext cx="6324600" cy="4361339"/>
          </a:xfrm>
        </p:spPr>
      </p:pic>
    </p:spTree>
    <p:extLst>
      <p:ext uri="{BB962C8B-B14F-4D97-AF65-F5344CB8AC3E}">
        <p14:creationId xmlns:p14="http://schemas.microsoft.com/office/powerpoint/2010/main" val="23920300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Constellation Schema 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7162800" cy="4322862"/>
          </a:xfrm>
        </p:spPr>
      </p:pic>
    </p:spTree>
    <p:extLst>
      <p:ext uri="{BB962C8B-B14F-4D97-AF65-F5344CB8AC3E}">
        <p14:creationId xmlns:p14="http://schemas.microsoft.com/office/powerpoint/2010/main" val="1892236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495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Explain what the </a:t>
            </a:r>
            <a:r>
              <a:rPr lang="en-US" dirty="0" err="1" smtClean="0"/>
              <a:t>Inmon</a:t>
            </a:r>
            <a:r>
              <a:rPr lang="en-US" dirty="0" smtClean="0"/>
              <a:t> Methodology is and how it works</a:t>
            </a:r>
          </a:p>
          <a:p>
            <a:r>
              <a:rPr lang="en-US" dirty="0" smtClean="0"/>
              <a:t>Explain what the Kimball Methodology is and how it works</a:t>
            </a:r>
          </a:p>
          <a:p>
            <a:r>
              <a:rPr lang="en-US" dirty="0" smtClean="0"/>
              <a:t>Discuss the different types of Schemas in a </a:t>
            </a:r>
            <a:r>
              <a:rPr lang="en-US" smtClean="0"/>
              <a:t>data warehouse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026902"/>
            <a:ext cx="3886200" cy="33075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6919970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199" y="1524000"/>
            <a:ext cx="3985497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Explain the </a:t>
            </a:r>
            <a:r>
              <a:rPr lang="en-US" sz="3200" dirty="0" err="1" smtClean="0"/>
              <a:t>Inmon</a:t>
            </a:r>
            <a:r>
              <a:rPr lang="en-US" sz="3200" dirty="0" smtClean="0"/>
              <a:t> Methodology used in data warehousing</a:t>
            </a:r>
          </a:p>
          <a:p>
            <a:r>
              <a:rPr lang="en-US" sz="3200" dirty="0" smtClean="0"/>
              <a:t>Explain the Kimball Methodology used in data warehousing</a:t>
            </a:r>
          </a:p>
          <a:p>
            <a:r>
              <a:rPr lang="en-US" sz="3200" dirty="0" smtClean="0"/>
              <a:t>Discuss the different levels of schemas in data warehousing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97" y="1600200"/>
            <a:ext cx="4091703" cy="3954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Inmon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Father of Data Warehousing</a:t>
            </a:r>
          </a:p>
          <a:p>
            <a:r>
              <a:rPr lang="en-US" dirty="0" smtClean="0"/>
              <a:t>Takes the Top / Down approach to data warehouse design</a:t>
            </a:r>
          </a:p>
          <a:p>
            <a:r>
              <a:rPr lang="en-US" dirty="0" smtClean="0"/>
              <a:t>More of an enterprise design with the use of data marts</a:t>
            </a:r>
          </a:p>
          <a:p>
            <a:r>
              <a:rPr lang="en-US" dirty="0" smtClean="0"/>
              <a:t>More normalization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central data warehouse with several smaller data marts for each department or company</a:t>
            </a:r>
          </a:p>
          <a:p>
            <a:r>
              <a:rPr lang="en-US" dirty="0" smtClean="0"/>
              <a:t>Then each data mart can pull its own copy of data from the central 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910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Inmon</a:t>
            </a:r>
            <a:r>
              <a:rPr lang="en-US" dirty="0" smtClean="0"/>
              <a:t> Methodology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8" y="1981200"/>
            <a:ext cx="8409324" cy="2955101"/>
          </a:xfrm>
        </p:spPr>
      </p:pic>
    </p:spTree>
    <p:extLst>
      <p:ext uri="{BB962C8B-B14F-4D97-AF65-F5344CB8AC3E}">
        <p14:creationId xmlns:p14="http://schemas.microsoft.com/office/powerpoint/2010/main" val="11319502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Ralph Kimball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Original Architects </a:t>
            </a:r>
          </a:p>
          <a:p>
            <a:r>
              <a:rPr lang="en-US" dirty="0" smtClean="0"/>
              <a:t>Takes the Bottom / Up</a:t>
            </a:r>
            <a:r>
              <a:rPr lang="en-US" dirty="0"/>
              <a:t> </a:t>
            </a:r>
            <a:r>
              <a:rPr lang="en-US" dirty="0" smtClean="0"/>
              <a:t>approach to data warehouse design</a:t>
            </a:r>
          </a:p>
          <a:p>
            <a:r>
              <a:rPr lang="en-US" dirty="0" smtClean="0"/>
              <a:t>Setup more for each place or department to have its own data</a:t>
            </a:r>
          </a:p>
          <a:p>
            <a:r>
              <a:rPr lang="en-US" dirty="0" smtClean="0"/>
              <a:t>More </a:t>
            </a:r>
            <a:r>
              <a:rPr lang="en-US" dirty="0" err="1" smtClean="0"/>
              <a:t>denormalized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Several separate data marts, each one with its own unique data for that department or company</a:t>
            </a:r>
          </a:p>
          <a:p>
            <a:r>
              <a:rPr lang="en-US" dirty="0" smtClean="0"/>
              <a:t>All data marts can be networked together to make a whole data warehouse</a:t>
            </a:r>
          </a:p>
          <a:p>
            <a:r>
              <a:rPr lang="en-US" dirty="0" smtClean="0"/>
              <a:t>More modern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357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Kimball Methodology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3" y="1828800"/>
            <a:ext cx="8240213" cy="3609997"/>
          </a:xfrm>
        </p:spPr>
      </p:pic>
    </p:spTree>
    <p:extLst>
      <p:ext uri="{BB962C8B-B14F-4D97-AF65-F5344CB8AC3E}">
        <p14:creationId xmlns:p14="http://schemas.microsoft.com/office/powerpoint/2010/main" val="23950392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Multidimensional Schemas in 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 Schema</a:t>
            </a:r>
          </a:p>
          <a:p>
            <a:pPr lvl="1"/>
            <a:r>
              <a:rPr lang="en-US" dirty="0" smtClean="0"/>
              <a:t>Information in dimensions are de-normalized </a:t>
            </a:r>
          </a:p>
          <a:p>
            <a:pPr lvl="1"/>
            <a:r>
              <a:rPr lang="en-US" dirty="0" smtClean="0"/>
              <a:t>No subsets or Parent/Child dimensions </a:t>
            </a:r>
          </a:p>
          <a:p>
            <a:r>
              <a:rPr lang="en-US" dirty="0" smtClean="0"/>
              <a:t>Snowflake Schema</a:t>
            </a:r>
          </a:p>
          <a:p>
            <a:pPr lvl="1"/>
            <a:r>
              <a:rPr lang="en-US" dirty="0" smtClean="0"/>
              <a:t>Some dimensions are normalized, resulting in subsets or Parent/Child dimensions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 Constellation /Galaxy Schema</a:t>
            </a:r>
          </a:p>
          <a:p>
            <a:pPr lvl="1"/>
            <a:r>
              <a:rPr lang="en-US" dirty="0" smtClean="0"/>
              <a:t>Normalization in both the dimensions used and facts used for finding information</a:t>
            </a:r>
          </a:p>
          <a:p>
            <a:pPr lvl="1"/>
            <a:r>
              <a:rPr lang="en-US" dirty="0" smtClean="0"/>
              <a:t>Results in more dimensions and facts to be accessed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8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600200"/>
            <a:ext cx="6115050" cy="4338774"/>
          </a:xfrm>
        </p:spPr>
      </p:pic>
    </p:spTree>
    <p:extLst>
      <p:ext uri="{BB962C8B-B14F-4D97-AF65-F5344CB8AC3E}">
        <p14:creationId xmlns:p14="http://schemas.microsoft.com/office/powerpoint/2010/main" val="2027528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636</Words>
  <Application>Microsoft Office PowerPoint</Application>
  <PresentationFormat>On-screen Show (4:3)</PresentationFormat>
  <Paragraphs>89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Bill Inmon </vt:lpstr>
      <vt:lpstr>Inmon Methodology</vt:lpstr>
      <vt:lpstr>Ralph Kimball</vt:lpstr>
      <vt:lpstr>Kimball Methodology</vt:lpstr>
      <vt:lpstr>Multidimensional Schemas in Data Warehousing</vt:lpstr>
      <vt:lpstr>Star Schema</vt:lpstr>
      <vt:lpstr>Snowflake Schema</vt:lpstr>
      <vt:lpstr>Fast Constellation Schema 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2014-12-16T09:23:01Z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