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7" r:id="rId3"/>
    <p:sldId id="275" r:id="rId4"/>
    <p:sldId id="276" r:id="rId5"/>
    <p:sldId id="277" r:id="rId6"/>
    <p:sldId id="278" r:id="rId7"/>
    <p:sldId id="279" r:id="rId8"/>
    <p:sldId id="282" r:id="rId9"/>
    <p:sldId id="280" r:id="rId10"/>
    <p:sldId id="283" r:id="rId11"/>
    <p:sldId id="287" r:id="rId12"/>
    <p:sldId id="296" r:id="rId13"/>
    <p:sldId id="300" r:id="rId14"/>
    <p:sldId id="299" r:id="rId15"/>
    <p:sldId id="301" r:id="rId16"/>
    <p:sldId id="289" r:id="rId17"/>
    <p:sldId id="302" r:id="rId18"/>
    <p:sldId id="30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2384" autoAdjust="0"/>
  </p:normalViewPr>
  <p:slideViewPr>
    <p:cSldViewPr>
      <p:cViewPr varScale="1">
        <p:scale>
          <a:sx n="61" d="100"/>
          <a:sy n="61" d="100"/>
        </p:scale>
        <p:origin x="90" y="1410"/>
      </p:cViewPr>
      <p:guideLst>
        <p:guide pos="3839"/>
        <p:guide orient="horz"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sso_(statistics)" TargetMode="External"/><Relationship Id="rId3" Type="http://schemas.openxmlformats.org/officeDocument/2006/relationships/hyperlink" Target="https://en.wikipedia.org/wiki/Least_squares" TargetMode="External"/><Relationship Id="rId7" Type="http://schemas.openxmlformats.org/officeDocument/2006/relationships/hyperlink" Target="https://en.wikipedia.org/wiki/Ridge_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oss_function" TargetMode="External"/><Relationship Id="rId5" Type="http://schemas.openxmlformats.org/officeDocument/2006/relationships/hyperlink" Target="https://en.wikipedia.org/wiki/Least_absolute_deviations" TargetMode="External"/><Relationship Id="rId4" Type="http://schemas.openxmlformats.org/officeDocument/2006/relationships/hyperlink" Target="https://en.wikipedia.org/wiki/Norm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Log10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In statistic, normal distribution is ideal and balanced is the least requirement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Most of data in real world follow the skewed distribution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One method to transform skewed distribution (Normality transform, Homogeneous transform  and Inverse transform etc.)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Let the variance is constant, which volatility is relatively stable</a:t>
            </a:r>
          </a:p>
          <a:p>
            <a:pPr lvl="1"/>
            <a:endParaRPr lang="zh-CN" altLang="en-US" dirty="0" smtClean="0">
              <a:latin typeface="Comic Sans MS" panose="030F0702030302020204" pitchFamily="66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24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models are often fitted using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st squares"/>
              </a:rPr>
              <a:t>least squares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approach, but they may also be fitted in other ways, such as by minimizing the "lack of fit" in some other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orm (mathematics)"/>
              </a:rPr>
              <a:t>norm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(as with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east absolute deviations"/>
              </a:rPr>
              <a:t>least absolute deviations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regression), or by minimizing a penalized version of the least squares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ss function"/>
              </a:rPr>
              <a:t>loss 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Ridge regression"/>
              </a:rPr>
              <a:t>ridge regression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 and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Lasso (statistics)"/>
              </a:rPr>
              <a:t>lasso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-norm penalty)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10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criterion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measure of the relative quality of statistical models for a given set of data. Given a collection of models for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estimates the quality of each model, relative to each of the other models.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6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3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28800"/>
            <a:ext cx="3855168" cy="2570112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648548"/>
            <a:ext cx="3855168" cy="2570112"/>
          </a:xfrm>
          <a:prstGeom prst="rect">
            <a:avLst/>
          </a:prstGeom>
        </p:spPr>
      </p:pic>
      <p:pic>
        <p:nvPicPr>
          <p:cNvPr id="5" name="内容占位符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282760"/>
            <a:ext cx="3862860" cy="2575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92" y="4282760"/>
            <a:ext cx="3862860" cy="2575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39833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Cut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39833" y="26369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Clarity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39566" y="5358014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Color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2716" y="2789312"/>
            <a:ext cx="12241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Comic Sans MS" panose="030F0702030302020204" pitchFamily="66" charset="0"/>
              </a:rPr>
              <a:t>Cert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linear approach for modeling the relationship among a scalar dependent variable y and one or more explanatory variables.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Often fitted using the least squares approach.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Step function used to optimized linear model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AIC value was used  to determine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1 : Multilinear regression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Basic model: lm1=lm(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price~carat+cut+clarity+color+cert+table+depth+x+y+z</a:t>
            </a:r>
            <a:r>
              <a:rPr lang="en-US" altLang="zh-CN" dirty="0" smtClean="0">
                <a:latin typeface="Comic Sans MS" panose="030F0702030302020204" pitchFamily="66" charset="0"/>
              </a:rPr>
              <a:t>, data=train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Optimized model: lm2=lm(I(log10(price)~I(carat)^(1/3))+</a:t>
            </a:r>
            <a:r>
              <a:rPr lang="en-US" altLang="zh-CN" dirty="0" err="1" smtClean="0">
                <a:latin typeface="Comic Sans MS" panose="030F0702030302020204" pitchFamily="66" charset="0"/>
              </a:rPr>
              <a:t>carat+cut+clarity+color+cert+table+depth+x</a:t>
            </a:r>
            <a:r>
              <a:rPr lang="en-US" altLang="zh-CN" dirty="0" smtClean="0">
                <a:latin typeface="Comic Sans MS" panose="030F0702030302020204" pitchFamily="66" charset="0"/>
              </a:rPr>
              <a:t>*y*z </a:t>
            </a:r>
            <a:r>
              <a:rPr lang="en-US" altLang="zh-CN" dirty="0">
                <a:latin typeface="Comic Sans MS" panose="030F0702030302020204" pitchFamily="66" charset="0"/>
              </a:rPr>
              <a:t>,</a:t>
            </a:r>
            <a:r>
              <a:rPr lang="en-US" altLang="zh-CN" dirty="0" smtClean="0">
                <a:latin typeface="Comic Sans MS" panose="030F0702030302020204" pitchFamily="66" charset="0"/>
              </a:rPr>
              <a:t>data=train)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2996952"/>
            <a:ext cx="8229485" cy="11521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9" y="5373216"/>
            <a:ext cx="8290173" cy="1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9"/>
            <a:ext cx="6120680" cy="43924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7" y="1700808"/>
            <a:ext cx="6120680" cy="436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1 : Multilinear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4" y="1295400"/>
            <a:ext cx="2743200" cy="4797896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                                                       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endParaRPr lang="en-US" sz="8000" dirty="0" smtClean="0"/>
          </a:p>
          <a:p>
            <a:pPr>
              <a:lnSpc>
                <a:spcPct val="120000"/>
              </a:lnSpc>
            </a:pP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8000" dirty="0"/>
          </a:p>
          <a:p>
            <a:pPr>
              <a:lnSpc>
                <a:spcPct val="120000"/>
              </a:lnSpc>
            </a:pPr>
            <a:r>
              <a:rPr lang="en-US" sz="8000" dirty="0" smtClean="0"/>
              <a:t>                                                                </a:t>
            </a:r>
            <a:endParaRPr lang="en-US" dirty="0"/>
          </a:p>
          <a:p>
            <a:endParaRPr lang="en-US" dirty="0" smtClean="0"/>
          </a:p>
          <a:p>
            <a:pPr algn="dist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6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82" y="1700808"/>
            <a:ext cx="6120680" cy="4392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5820" y="2276872"/>
            <a:ext cx="432048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9371" y="2060848"/>
            <a:ext cx="2771798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Step function used to move forward or backward to get a better model which has a better AIC value.(With the same p-value, a lower AIC value means a better model)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42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2 : KNN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Is a non-parametric method used for classification and regression.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 The output is the property value for the object.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Sensitive to local structure of the data.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KKNN: one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knn</a:t>
            </a:r>
            <a:r>
              <a:rPr lang="en-US" altLang="zh-CN" dirty="0" smtClean="0">
                <a:latin typeface="Comic Sans MS" panose="030F0702030302020204" pitchFamily="66" charset="0"/>
              </a:rPr>
              <a:t> implementation in R language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Basic parameters: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K :7</a:t>
            </a:r>
            <a:r>
              <a:rPr lang="zh-CN" altLang="en-US" dirty="0" smtClean="0">
                <a:latin typeface="Comic Sans MS" panose="030F0702030302020204" pitchFamily="66" charset="0"/>
              </a:rPr>
              <a:t>（测试 </a:t>
            </a:r>
            <a:r>
              <a:rPr lang="en-US" altLang="zh-CN" dirty="0" smtClean="0">
                <a:latin typeface="Comic Sans MS" panose="030F0702030302020204" pitchFamily="66" charset="0"/>
              </a:rPr>
              <a:t>5-10 </a:t>
            </a:r>
            <a:r>
              <a:rPr lang="zh-CN" altLang="en-US" dirty="0" smtClean="0">
                <a:latin typeface="Comic Sans MS" panose="030F0702030302020204" pitchFamily="66" charset="0"/>
              </a:rPr>
              <a:t>的每一个数据）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Distance:2(Euclidean distance)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9"/>
            <a:ext cx="6120680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2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KNN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3528392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sz="2000" dirty="0" smtClean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K :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7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2000" dirty="0" smtClean="0">
                <a:latin typeface="Comic Sans MS" panose="030F0702030302020204" pitchFamily="66" charset="0"/>
              </a:rPr>
              <a:t>Distance:2 (</a:t>
            </a:r>
            <a:r>
              <a:rPr lang="en-US" altLang="zh-CN" sz="2000" dirty="0">
                <a:latin typeface="Comic Sans MS" panose="030F0702030302020204" pitchFamily="66" charset="0"/>
              </a:rPr>
              <a:t>Euclidean distance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Model 3 : Random forest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One classifier with multiple regression trees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Random regression forest correct for regression trees’ habit of overfitting to their training set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Ranger, implemented as in the original Random Forest(</a:t>
            </a:r>
            <a:r>
              <a:rPr lang="en-US" altLang="zh-CN" dirty="0" err="1" smtClean="0">
                <a:latin typeface="Comic Sans MS" panose="030F0702030302020204" pitchFamily="66" charset="0"/>
              </a:rPr>
              <a:t>Bremian</a:t>
            </a:r>
            <a:r>
              <a:rPr lang="en-US" altLang="zh-CN" dirty="0" smtClean="0">
                <a:latin typeface="Comic Sans MS" panose="030F0702030302020204" pitchFamily="66" charset="0"/>
              </a:rPr>
              <a:t> 2001) </a:t>
            </a: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1700807"/>
            <a:ext cx="6156176" cy="439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3 </a:t>
            </a:r>
            <a:r>
              <a:rPr lang="en-US" altLang="zh-CN" dirty="0">
                <a:latin typeface="Comic Sans MS" panose="030F0702030302020204" pitchFamily="66" charset="0"/>
              </a:rPr>
              <a:t>: </a:t>
            </a:r>
            <a:r>
              <a:rPr lang="en-US" altLang="zh-CN" dirty="0" smtClean="0">
                <a:latin typeface="Comic Sans MS" panose="030F0702030302020204" pitchFamily="66" charset="0"/>
              </a:rPr>
              <a:t>Random forest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5422" y="1700808"/>
            <a:ext cx="2743200" cy="4320480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2000" dirty="0" smtClean="0">
                <a:latin typeface="Comic Sans MS" panose="030F0702030302020204" pitchFamily="66" charset="0"/>
              </a:rPr>
              <a:t>Basic </a:t>
            </a:r>
            <a:r>
              <a:rPr lang="en-US" altLang="zh-CN" sz="2000" dirty="0">
                <a:latin typeface="Comic Sans MS" panose="030F0702030302020204" pitchFamily="66" charset="0"/>
              </a:rPr>
              <a:t>parameters: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Num.trees:600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Mtry:3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Num.thread:8</a:t>
            </a:r>
          </a:p>
          <a:p>
            <a:pPr lvl="1"/>
            <a:r>
              <a:rPr lang="en-US" altLang="zh-CN" sz="2000" dirty="0" err="1">
                <a:latin typeface="Comic Sans MS" panose="030F0702030302020204" pitchFamily="66" charset="0"/>
              </a:rPr>
              <a:t>Splitrule</a:t>
            </a:r>
            <a:r>
              <a:rPr lang="en-US" altLang="zh-CN" sz="2000" dirty="0">
                <a:latin typeface="Comic Sans MS" panose="030F0702030302020204" pitchFamily="66" charset="0"/>
              </a:rPr>
              <a:t>: variance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Classification: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Model </a:t>
            </a:r>
            <a:r>
              <a:rPr lang="en-US" altLang="zh-CN" dirty="0" smtClean="0">
                <a:latin typeface="Comic Sans MS" panose="030F0702030302020204" pitchFamily="66" charset="0"/>
              </a:rPr>
              <a:t>evaluation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344927"/>
              </p:ext>
            </p:extLst>
          </p:nvPr>
        </p:nvGraphicFramePr>
        <p:xfrm>
          <a:off x="4710111" y="1772816"/>
          <a:ext cx="5848796" cy="432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MAE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RMSE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Multi linear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Regression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1271.523</a:t>
                      </a:r>
                      <a:endParaRPr lang="en-US" altLang="zh-CN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10568874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0.0632815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K-nearest neighbor</a:t>
                      </a: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652.7436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 MS"/>
                        </a:rPr>
                        <a:t>3222374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mic San MS"/>
                        </a:rPr>
                        <a:t>0.01929406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 M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499.2281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1647601</a:t>
                      </a:r>
                      <a:endParaRPr lang="en-US" altLang="zh-CN" sz="1800" b="1" kern="120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  <a:p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0.00986506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MAE(Mean absolute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Comic San MS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MSE(Mean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RMSE(Root mean squared error):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RMSE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000" dirty="0" smtClean="0">
                  <a:latin typeface="Comic Sans MS" panose="030F0702030302020204" pitchFamily="66" charset="0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771700"/>
                <a:ext cx="3600400" cy="4969822"/>
              </a:xfrm>
              <a:prstGeom prst="rect">
                <a:avLst/>
              </a:prstGeom>
              <a:blipFill rotWithShape="0">
                <a:blip r:embed="rId3"/>
                <a:stretch>
                  <a:fillRect l="-1864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models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1635"/>
            <a:ext cx="5958706" cy="2636773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25654"/>
            <a:ext cx="5958707" cy="2636723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All data from diamond search engine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http://</a:t>
            </a:r>
            <a:r>
              <a:rPr lang="en-US" altLang="zh-CN" dirty="0" smtClean="0">
                <a:latin typeface="Comic Sans MS" panose="030F0702030302020204" pitchFamily="66" charset="0"/>
              </a:rPr>
              <a:t>www.diamondse.info/diamond-prices.asp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Analysis and </a:t>
            </a:r>
            <a:r>
              <a:rPr lang="en-US" altLang="zh-CN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ollected with R crawler- </a:t>
            </a:r>
            <a:r>
              <a:rPr lang="en-US" dirty="0" err="1" smtClean="0">
                <a:latin typeface="Comic Sans MS" panose="030F0702030302020204" pitchFamily="66" charset="0"/>
              </a:rPr>
              <a:t>rverst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More than 500000 round diamonds info collected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3" y="3917666"/>
            <a:ext cx="5958706" cy="2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Separate measurements in to x, y, z.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Omit NA and 0 values. 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Price, carat, </a:t>
            </a:r>
            <a:r>
              <a:rPr lang="en-US" altLang="zh-CN" dirty="0" err="1" smtClean="0">
                <a:latin typeface="Comic Sans MS" panose="030F0702030302020204" pitchFamily="66" charset="0"/>
              </a:rPr>
              <a:t>table,depth</a:t>
            </a:r>
            <a:r>
              <a:rPr lang="zh-CN" altLang="en-US" dirty="0" smtClean="0">
                <a:latin typeface="Comic Sans MS" panose="030F0702030302020204" pitchFamily="66" charset="0"/>
              </a:rPr>
              <a:t>：</a:t>
            </a:r>
            <a:r>
              <a:rPr lang="en-US" altLang="zh-CN" dirty="0" smtClean="0">
                <a:latin typeface="Comic Sans MS" panose="030F0702030302020204" pitchFamily="66" charset="0"/>
              </a:rPr>
              <a:t>Numerical variable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Shape: Round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Cut: 3 grades ( Good, </a:t>
            </a:r>
            <a:r>
              <a:rPr lang="en-US" dirty="0" err="1" smtClean="0">
                <a:latin typeface="Comic Sans MS" panose="030F0702030302020204" pitchFamily="66" charset="0"/>
              </a:rPr>
              <a:t>V.Good</a:t>
            </a:r>
            <a:r>
              <a:rPr lang="en-US" dirty="0" smtClean="0">
                <a:latin typeface="Comic Sans MS" panose="030F0702030302020204" pitchFamily="66" charset="0"/>
              </a:rPr>
              <a:t>, Ideal)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Color: 9 grades (D</a:t>
            </a:r>
            <a:r>
              <a:rPr lang="en-US" altLang="zh-CN" dirty="0" smtClean="0">
                <a:latin typeface="Comic Sans MS" panose="030F0702030302020204" pitchFamily="66" charset="0"/>
              </a:rPr>
              <a:t>,E,F,G,H,I,J,K, 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 10 (FL,IF,VVS1,VVS2,VS1,VS2,SI1,SI2,I1,I2)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 9 grades( GIA, AGS, EGL,IGI,HRD,EGL USA, EGL INIFI, EGL ISRAEL, Others)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72450"/>
            <a:ext cx="9396534" cy="5285550"/>
          </a:xfrm>
        </p:spPr>
      </p:pic>
    </p:spTree>
    <p:extLst>
      <p:ext uri="{BB962C8B-B14F-4D97-AF65-F5344CB8AC3E}">
        <p14:creationId xmlns:p14="http://schemas.microsoft.com/office/powerpoint/2010/main" val="2951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56792"/>
            <a:ext cx="7848872" cy="5232581"/>
          </a:xfrm>
        </p:spPr>
      </p:pic>
    </p:spTree>
    <p:extLst>
      <p:ext uri="{BB962C8B-B14F-4D97-AF65-F5344CB8AC3E}">
        <p14:creationId xmlns:p14="http://schemas.microsoft.com/office/powerpoint/2010/main" val="27625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36" y="1574338"/>
            <a:ext cx="7873516" cy="5249010"/>
          </a:xfr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574337"/>
            <a:ext cx="7873516" cy="5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608990"/>
            <a:ext cx="7873516" cy="5249010"/>
          </a:xfrm>
        </p:spPr>
      </p:pic>
    </p:spTree>
    <p:extLst>
      <p:ext uri="{BB962C8B-B14F-4D97-AF65-F5344CB8AC3E}">
        <p14:creationId xmlns:p14="http://schemas.microsoft.com/office/powerpoint/2010/main" val="2697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55" y="1589854"/>
            <a:ext cx="7873516" cy="524901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6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793</TotalTime>
  <Words>500</Words>
  <Application>Microsoft Office PowerPoint</Application>
  <PresentationFormat>Custom</PresentationFormat>
  <Paragraphs>147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宋体</vt:lpstr>
      <vt:lpstr>Arial</vt:lpstr>
      <vt:lpstr>Cambria Math</vt:lpstr>
      <vt:lpstr>Comic San MS</vt:lpstr>
      <vt:lpstr>Comic Sans MS</vt:lpstr>
      <vt:lpstr>Consolas</vt:lpstr>
      <vt:lpstr>Corbel</vt:lpstr>
      <vt:lpstr>华文楷体</vt:lpstr>
      <vt:lpstr>Chalkboard 16x9</vt:lpstr>
      <vt:lpstr>Prediction models on diamond price</vt:lpstr>
      <vt:lpstr>Project description</vt:lpstr>
      <vt:lpstr>Source of data</vt:lpstr>
      <vt:lpstr>Source of data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First step: general analysis</vt:lpstr>
      <vt:lpstr>Model 1 : Multilinear regression</vt:lpstr>
      <vt:lpstr>Model 1 : Multilinear regression</vt:lpstr>
      <vt:lpstr>Model 1 : Multilinear regression</vt:lpstr>
      <vt:lpstr>Model 2 : KNN</vt:lpstr>
      <vt:lpstr>Model 2 : KNN</vt:lpstr>
      <vt:lpstr>Model 3 : Random forest</vt:lpstr>
      <vt:lpstr>Model 3 : Random forest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Yang, Zhenming</cp:lastModifiedBy>
  <cp:revision>414</cp:revision>
  <dcterms:created xsi:type="dcterms:W3CDTF">2017-10-27T06:02:38Z</dcterms:created>
  <dcterms:modified xsi:type="dcterms:W3CDTF">2017-11-02T01:24:56Z</dcterms:modified>
</cp:coreProperties>
</file>