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2" r:id="rId4"/>
    <p:sldId id="273" r:id="rId5"/>
    <p:sldId id="270" r:id="rId6"/>
    <p:sldId id="260" r:id="rId7"/>
    <p:sldId id="261" r:id="rId8"/>
    <p:sldId id="262" r:id="rId9"/>
    <p:sldId id="263" r:id="rId10"/>
    <p:sldId id="264" r:id="rId11"/>
    <p:sldId id="265" r:id="rId12"/>
    <p:sldId id="266" r:id="rId13"/>
    <p:sldId id="267" r:id="rId14"/>
    <p:sldId id="275" r:id="rId15"/>
    <p:sldId id="274" r:id="rId16"/>
    <p:sldId id="281" r:id="rId17"/>
    <p:sldId id="277" r:id="rId18"/>
    <p:sldId id="276" r:id="rId19"/>
    <p:sldId id="280" r:id="rId20"/>
    <p:sldId id="278" r:id="rId21"/>
    <p:sldId id="279" r:id="rId22"/>
    <p:sldId id="282" r:id="rId23"/>
    <p:sldId id="288" r:id="rId24"/>
    <p:sldId id="293" r:id="rId25"/>
    <p:sldId id="299" r:id="rId26"/>
    <p:sldId id="295" r:id="rId27"/>
    <p:sldId id="286" r:id="rId28"/>
    <p:sldId id="284" r:id="rId29"/>
    <p:sldId id="294" r:id="rId30"/>
    <p:sldId id="301" r:id="rId31"/>
    <p:sldId id="302" r:id="rId32"/>
    <p:sldId id="298" r:id="rId33"/>
    <p:sldId id="297" r:id="rId34"/>
    <p:sldId id="290" r:id="rId35"/>
    <p:sldId id="291" r:id="rId36"/>
    <p:sldId id="30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4" d="100"/>
          <a:sy n="74" d="100"/>
        </p:scale>
        <p:origin x="50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F9E6E86-839B-4629-9462-1C3C73D4EE41}" type="datetimeFigureOut">
              <a:rPr lang="en-AU" smtClean="0"/>
              <a:t>17/11/2014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92C18A-076E-4719-8EDB-CF437B8C58F3}" type="slidenum">
              <a:rPr lang="en-AU" smtClean="0"/>
              <a:t>‹#›</a:t>
            </a:fld>
            <a:endParaRPr lang="en-AU"/>
          </a:p>
        </p:txBody>
      </p:sp>
    </p:spTree>
    <p:extLst>
      <p:ext uri="{BB962C8B-B14F-4D97-AF65-F5344CB8AC3E}">
        <p14:creationId xmlns:p14="http://schemas.microsoft.com/office/powerpoint/2010/main" val="347629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F9E6E86-839B-4629-9462-1C3C73D4EE41}" type="datetimeFigureOut">
              <a:rPr lang="en-AU" smtClean="0"/>
              <a:t>17/11/2014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92C18A-076E-4719-8EDB-CF437B8C58F3}" type="slidenum">
              <a:rPr lang="en-AU" smtClean="0"/>
              <a:t>‹#›</a:t>
            </a:fld>
            <a:endParaRPr lang="en-AU"/>
          </a:p>
        </p:txBody>
      </p:sp>
    </p:spTree>
    <p:extLst>
      <p:ext uri="{BB962C8B-B14F-4D97-AF65-F5344CB8AC3E}">
        <p14:creationId xmlns:p14="http://schemas.microsoft.com/office/powerpoint/2010/main" val="1804865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F9E6E86-839B-4629-9462-1C3C73D4EE41}" type="datetimeFigureOut">
              <a:rPr lang="en-AU" smtClean="0"/>
              <a:t>17/11/2014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92C18A-076E-4719-8EDB-CF437B8C58F3}" type="slidenum">
              <a:rPr lang="en-AU" smtClean="0"/>
              <a:t>‹#›</a:t>
            </a:fld>
            <a:endParaRPr lang="en-AU"/>
          </a:p>
        </p:txBody>
      </p:sp>
    </p:spTree>
    <p:extLst>
      <p:ext uri="{BB962C8B-B14F-4D97-AF65-F5344CB8AC3E}">
        <p14:creationId xmlns:p14="http://schemas.microsoft.com/office/powerpoint/2010/main" val="39247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F9E6E86-839B-4629-9462-1C3C73D4EE41}" type="datetimeFigureOut">
              <a:rPr lang="en-AU" smtClean="0"/>
              <a:t>17/11/2014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92C18A-076E-4719-8EDB-CF437B8C58F3}" type="slidenum">
              <a:rPr lang="en-AU" smtClean="0"/>
              <a:t>‹#›</a:t>
            </a:fld>
            <a:endParaRPr lang="en-AU"/>
          </a:p>
        </p:txBody>
      </p:sp>
    </p:spTree>
    <p:extLst>
      <p:ext uri="{BB962C8B-B14F-4D97-AF65-F5344CB8AC3E}">
        <p14:creationId xmlns:p14="http://schemas.microsoft.com/office/powerpoint/2010/main" val="361726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9E6E86-839B-4629-9462-1C3C73D4EE41}" type="datetimeFigureOut">
              <a:rPr lang="en-AU" smtClean="0"/>
              <a:t>17/11/2014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92C18A-076E-4719-8EDB-CF437B8C58F3}" type="slidenum">
              <a:rPr lang="en-AU" smtClean="0"/>
              <a:t>‹#›</a:t>
            </a:fld>
            <a:endParaRPr lang="en-AU"/>
          </a:p>
        </p:txBody>
      </p:sp>
    </p:spTree>
    <p:extLst>
      <p:ext uri="{BB962C8B-B14F-4D97-AF65-F5344CB8AC3E}">
        <p14:creationId xmlns:p14="http://schemas.microsoft.com/office/powerpoint/2010/main" val="12970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F9E6E86-839B-4629-9462-1C3C73D4EE41}" type="datetimeFigureOut">
              <a:rPr lang="en-AU" smtClean="0"/>
              <a:t>17/11/2014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C92C18A-076E-4719-8EDB-CF437B8C58F3}" type="slidenum">
              <a:rPr lang="en-AU" smtClean="0"/>
              <a:t>‹#›</a:t>
            </a:fld>
            <a:endParaRPr lang="en-AU"/>
          </a:p>
        </p:txBody>
      </p:sp>
    </p:spTree>
    <p:extLst>
      <p:ext uri="{BB962C8B-B14F-4D97-AF65-F5344CB8AC3E}">
        <p14:creationId xmlns:p14="http://schemas.microsoft.com/office/powerpoint/2010/main" val="18175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F9E6E86-839B-4629-9462-1C3C73D4EE41}" type="datetimeFigureOut">
              <a:rPr lang="en-AU" smtClean="0"/>
              <a:t>17/11/2014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C92C18A-076E-4719-8EDB-CF437B8C58F3}" type="slidenum">
              <a:rPr lang="en-AU" smtClean="0"/>
              <a:t>‹#›</a:t>
            </a:fld>
            <a:endParaRPr lang="en-AU"/>
          </a:p>
        </p:txBody>
      </p:sp>
    </p:spTree>
    <p:extLst>
      <p:ext uri="{BB962C8B-B14F-4D97-AF65-F5344CB8AC3E}">
        <p14:creationId xmlns:p14="http://schemas.microsoft.com/office/powerpoint/2010/main" val="3802394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F9E6E86-839B-4629-9462-1C3C73D4EE41}" type="datetimeFigureOut">
              <a:rPr lang="en-AU" smtClean="0"/>
              <a:t>17/11/2014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C92C18A-076E-4719-8EDB-CF437B8C58F3}" type="slidenum">
              <a:rPr lang="en-AU" smtClean="0"/>
              <a:t>‹#›</a:t>
            </a:fld>
            <a:endParaRPr lang="en-AU"/>
          </a:p>
        </p:txBody>
      </p:sp>
    </p:spTree>
    <p:extLst>
      <p:ext uri="{BB962C8B-B14F-4D97-AF65-F5344CB8AC3E}">
        <p14:creationId xmlns:p14="http://schemas.microsoft.com/office/powerpoint/2010/main" val="350541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9E6E86-839B-4629-9462-1C3C73D4EE41}" type="datetimeFigureOut">
              <a:rPr lang="en-AU" smtClean="0"/>
              <a:t>17/11/2014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C92C18A-076E-4719-8EDB-CF437B8C58F3}" type="slidenum">
              <a:rPr lang="en-AU" smtClean="0"/>
              <a:t>‹#›</a:t>
            </a:fld>
            <a:endParaRPr lang="en-AU"/>
          </a:p>
        </p:txBody>
      </p:sp>
    </p:spTree>
    <p:extLst>
      <p:ext uri="{BB962C8B-B14F-4D97-AF65-F5344CB8AC3E}">
        <p14:creationId xmlns:p14="http://schemas.microsoft.com/office/powerpoint/2010/main" val="130493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9E6E86-839B-4629-9462-1C3C73D4EE41}" type="datetimeFigureOut">
              <a:rPr lang="en-AU" smtClean="0"/>
              <a:t>17/11/2014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C92C18A-076E-4719-8EDB-CF437B8C58F3}" type="slidenum">
              <a:rPr lang="en-AU" smtClean="0"/>
              <a:t>‹#›</a:t>
            </a:fld>
            <a:endParaRPr lang="en-AU"/>
          </a:p>
        </p:txBody>
      </p:sp>
    </p:spTree>
    <p:extLst>
      <p:ext uri="{BB962C8B-B14F-4D97-AF65-F5344CB8AC3E}">
        <p14:creationId xmlns:p14="http://schemas.microsoft.com/office/powerpoint/2010/main" val="313876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9E6E86-839B-4629-9462-1C3C73D4EE41}" type="datetimeFigureOut">
              <a:rPr lang="en-AU" smtClean="0"/>
              <a:t>17/11/2014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C92C18A-076E-4719-8EDB-CF437B8C58F3}" type="slidenum">
              <a:rPr lang="en-AU" smtClean="0"/>
              <a:t>‹#›</a:t>
            </a:fld>
            <a:endParaRPr lang="en-AU"/>
          </a:p>
        </p:txBody>
      </p:sp>
    </p:spTree>
    <p:extLst>
      <p:ext uri="{BB962C8B-B14F-4D97-AF65-F5344CB8AC3E}">
        <p14:creationId xmlns:p14="http://schemas.microsoft.com/office/powerpoint/2010/main" val="158265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9E6E86-839B-4629-9462-1C3C73D4EE41}" type="datetimeFigureOut">
              <a:rPr lang="en-AU" smtClean="0"/>
              <a:t>17/11/2014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2C18A-076E-4719-8EDB-CF437B8C58F3}" type="slidenum">
              <a:rPr lang="en-AU" smtClean="0"/>
              <a:t>‹#›</a:t>
            </a:fld>
            <a:endParaRPr lang="en-AU"/>
          </a:p>
        </p:txBody>
      </p:sp>
    </p:spTree>
    <p:extLst>
      <p:ext uri="{BB962C8B-B14F-4D97-AF65-F5344CB8AC3E}">
        <p14:creationId xmlns:p14="http://schemas.microsoft.com/office/powerpoint/2010/main" val="610420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cid:image001.jpg@01D0002C.C21DD380"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cid:image001.jpg@01D0002C.C21DD380"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Job Tracking.</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53177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0884" y="1660501"/>
            <a:ext cx="9276490" cy="3220336"/>
          </a:xfrm>
          <a:prstGeom prst="rect">
            <a:avLst/>
          </a:prstGeom>
        </p:spPr>
      </p:pic>
      <p:sp>
        <p:nvSpPr>
          <p:cNvPr id="5" name="TextBox 4"/>
          <p:cNvSpPr txBox="1"/>
          <p:nvPr/>
        </p:nvSpPr>
        <p:spPr>
          <a:xfrm>
            <a:off x="373487" y="656823"/>
            <a:ext cx="9915600" cy="369332"/>
          </a:xfrm>
          <a:prstGeom prst="rect">
            <a:avLst/>
          </a:prstGeom>
          <a:noFill/>
        </p:spPr>
        <p:txBody>
          <a:bodyPr wrap="none" rtlCol="0">
            <a:spAutoFit/>
          </a:bodyPr>
          <a:lstStyle/>
          <a:p>
            <a:r>
              <a:rPr lang="en-AU" dirty="0" smtClean="0"/>
              <a:t>This is a gallery of images that have been uploaded. Divided by Type. This is how </a:t>
            </a:r>
            <a:r>
              <a:rPr lang="en-AU" dirty="0" err="1" smtClean="0"/>
              <a:t>campaigntrack</a:t>
            </a:r>
            <a:r>
              <a:rPr lang="en-AU" dirty="0" smtClean="0"/>
              <a:t> does it.</a:t>
            </a:r>
            <a:endParaRPr lang="en-AU" dirty="0"/>
          </a:p>
        </p:txBody>
      </p:sp>
      <p:cxnSp>
        <p:nvCxnSpPr>
          <p:cNvPr id="7" name="Straight Arrow Connector 6"/>
          <p:cNvCxnSpPr/>
          <p:nvPr/>
        </p:nvCxnSpPr>
        <p:spPr>
          <a:xfrm flipV="1">
            <a:off x="835677" y="1762188"/>
            <a:ext cx="926511" cy="1083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29621" y="2852201"/>
            <a:ext cx="914400" cy="126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840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94702" y="1821169"/>
            <a:ext cx="10515600" cy="5412280"/>
          </a:xfrm>
        </p:spPr>
        <p:txBody>
          <a:bodyPr>
            <a:noAutofit/>
          </a:bodyPr>
          <a:lstStyle/>
          <a:p>
            <a:r>
              <a:rPr lang="en-AU" sz="2400" dirty="0" smtClean="0"/>
              <a:t/>
            </a:r>
            <a:br>
              <a:rPr lang="en-AU" sz="2400" dirty="0" smtClean="0"/>
            </a:br>
            <a:r>
              <a:rPr lang="en-AU" sz="2400" dirty="0"/>
              <a:t/>
            </a:r>
            <a:br>
              <a:rPr lang="en-AU" sz="2400" dirty="0"/>
            </a:br>
            <a:r>
              <a:rPr lang="en-AU" sz="2400" dirty="0" smtClean="0"/>
              <a:t/>
            </a:r>
            <a:br>
              <a:rPr lang="en-AU" sz="2400" dirty="0" smtClean="0"/>
            </a:br>
            <a:r>
              <a:rPr lang="en-AU" sz="2400" dirty="0"/>
              <a:t/>
            </a:r>
            <a:br>
              <a:rPr lang="en-AU" sz="2400" dirty="0"/>
            </a:br>
            <a:r>
              <a:rPr lang="en-AU" sz="2400" dirty="0" smtClean="0"/>
              <a:t/>
            </a:r>
            <a:br>
              <a:rPr lang="en-AU" sz="2400" dirty="0" smtClean="0"/>
            </a:br>
            <a:r>
              <a:rPr lang="en-AU" sz="2400" dirty="0"/>
              <a:t/>
            </a:r>
            <a:br>
              <a:rPr lang="en-AU" sz="2400" dirty="0"/>
            </a:br>
            <a:r>
              <a:rPr lang="en-AU" sz="2400" dirty="0" smtClean="0"/>
              <a:t/>
            </a:r>
            <a:br>
              <a:rPr lang="en-AU" sz="2400" dirty="0" smtClean="0"/>
            </a:br>
            <a:r>
              <a:rPr lang="en-AU" sz="2400" dirty="0"/>
              <a:t/>
            </a:r>
            <a:br>
              <a:rPr lang="en-AU" sz="2400" dirty="0"/>
            </a:br>
            <a:r>
              <a:rPr lang="en-AU" sz="2400" dirty="0" smtClean="0"/>
              <a:t/>
            </a:r>
            <a:br>
              <a:rPr lang="en-AU" sz="2400" dirty="0" smtClean="0"/>
            </a:br>
            <a:r>
              <a:rPr lang="en-AU" sz="2400" dirty="0"/>
              <a:t/>
            </a:r>
            <a:br>
              <a:rPr lang="en-AU" sz="2400" dirty="0"/>
            </a:br>
            <a:r>
              <a:rPr lang="en-AU" sz="2400" dirty="0" smtClean="0"/>
              <a:t/>
            </a:r>
            <a:br>
              <a:rPr lang="en-AU" sz="2400" dirty="0" smtClean="0"/>
            </a:br>
            <a:r>
              <a:rPr lang="en-AU" sz="2400" dirty="0" smtClean="0"/>
              <a:t>Create a new table. This will store the content if the service was for copywriting.</a:t>
            </a:r>
            <a:br>
              <a:rPr lang="en-AU" sz="2400" dirty="0" smtClean="0"/>
            </a:br>
            <a:r>
              <a:rPr lang="en-AU" sz="2400" dirty="0" smtClean="0"/>
              <a:t/>
            </a:r>
            <a:br>
              <a:rPr lang="en-AU" sz="2400" dirty="0" smtClean="0"/>
            </a:br>
            <a:r>
              <a:rPr lang="en-AU" sz="2400" dirty="0" smtClean="0"/>
              <a:t>OrderContent</a:t>
            </a:r>
            <a:br>
              <a:rPr lang="en-AU" sz="2400" dirty="0" smtClean="0"/>
            </a:br>
            <a:r>
              <a:rPr lang="en-AU" sz="2400" dirty="0" smtClean="0"/>
              <a:t/>
            </a:r>
            <a:br>
              <a:rPr lang="en-AU" sz="2400" dirty="0" smtClean="0"/>
            </a:br>
            <a:r>
              <a:rPr lang="en-AU" sz="2400" dirty="0" smtClean="0"/>
              <a:t>Row_Id</a:t>
            </a:r>
            <a:r>
              <a:rPr lang="en-AU" sz="2400" dirty="0"/>
              <a:t> </a:t>
            </a:r>
            <a:r>
              <a:rPr lang="en-AU" sz="2400" dirty="0" smtClean="0"/>
              <a:t>			</a:t>
            </a:r>
            <a:r>
              <a:rPr lang="en-AU" sz="2400" dirty="0" err="1" smtClean="0"/>
              <a:t>int</a:t>
            </a:r>
            <a:r>
              <a:rPr lang="en-AU" sz="2400" dirty="0" smtClean="0"/>
              <a:t>  </a:t>
            </a:r>
            <a:r>
              <a:rPr lang="en-AU" sz="2400" dirty="0" err="1" smtClean="0"/>
              <a:t>pk</a:t>
            </a:r>
            <a:r>
              <a:rPr lang="en-AU" sz="2400" dirty="0" smtClean="0"/>
              <a:t/>
            </a:r>
            <a:br>
              <a:rPr lang="en-AU" sz="2400" dirty="0" smtClean="0"/>
            </a:br>
            <a:r>
              <a:rPr lang="en-AU" sz="2400" dirty="0" smtClean="0"/>
              <a:t>Order_Id			</a:t>
            </a:r>
            <a:r>
              <a:rPr lang="en-AU" sz="2400" dirty="0" err="1" smtClean="0"/>
              <a:t>int</a:t>
            </a:r>
            <a:r>
              <a:rPr lang="en-AU" sz="2400" dirty="0" smtClean="0"/>
              <a:t>  </a:t>
            </a:r>
            <a:r>
              <a:rPr lang="en-AU" sz="2400" dirty="0" err="1" smtClean="0"/>
              <a:t>fk</a:t>
            </a:r>
            <a:r>
              <a:rPr lang="en-AU" sz="2400" dirty="0" smtClean="0"/>
              <a:t> to </a:t>
            </a:r>
            <a:r>
              <a:rPr lang="en-AU" sz="2400" dirty="0" err="1" smtClean="0"/>
              <a:t>t_order.row_id</a:t>
            </a:r>
            <a:r>
              <a:rPr lang="en-AU" sz="2400" dirty="0" smtClean="0"/>
              <a:t/>
            </a:r>
            <a:br>
              <a:rPr lang="en-AU" sz="2400" dirty="0" smtClean="0"/>
            </a:br>
            <a:r>
              <a:rPr lang="en-AU" sz="2400" dirty="0" err="1" smtClean="0"/>
              <a:t>Org_Id</a:t>
            </a:r>
            <a:r>
              <a:rPr lang="en-AU" sz="2400" dirty="0" smtClean="0"/>
              <a:t>				</a:t>
            </a:r>
            <a:r>
              <a:rPr lang="en-AU" sz="2400" dirty="0" err="1" smtClean="0"/>
              <a:t>int</a:t>
            </a:r>
            <a:r>
              <a:rPr lang="en-AU" sz="2400" dirty="0" smtClean="0"/>
              <a:t>  </a:t>
            </a:r>
            <a:r>
              <a:rPr lang="en-AU" sz="2400" dirty="0" err="1" smtClean="0"/>
              <a:t>fk</a:t>
            </a:r>
            <a:r>
              <a:rPr lang="en-AU" sz="2400" dirty="0" smtClean="0"/>
              <a:t> to </a:t>
            </a:r>
            <a:r>
              <a:rPr lang="en-AU" sz="2400" dirty="0" err="1" smtClean="0"/>
              <a:t>organisation.row_id</a:t>
            </a:r>
            <a:r>
              <a:rPr lang="en-AU" sz="2400" dirty="0" smtClean="0"/>
              <a:t/>
            </a:r>
            <a:br>
              <a:rPr lang="en-AU" sz="2400" dirty="0" smtClean="0"/>
            </a:br>
            <a:r>
              <a:rPr lang="en-AU" sz="2400" dirty="0" err="1" smtClean="0"/>
              <a:t>AdCopySub_Title</a:t>
            </a:r>
            <a:r>
              <a:rPr lang="en-AU" sz="2400" dirty="0" smtClean="0"/>
              <a:t>		</a:t>
            </a:r>
            <a:r>
              <a:rPr lang="en-AU" sz="2400" dirty="0" err="1" smtClean="0"/>
              <a:t>vachar</a:t>
            </a:r>
            <a:r>
              <a:rPr lang="en-AU" sz="2400" dirty="0" smtClean="0"/>
              <a:t>(max)</a:t>
            </a:r>
            <a:br>
              <a:rPr lang="en-AU" sz="2400" dirty="0" smtClean="0"/>
            </a:br>
            <a:r>
              <a:rPr lang="en-AU" sz="2400" dirty="0" err="1" smtClean="0"/>
              <a:t>AdCopy</a:t>
            </a:r>
            <a:r>
              <a:rPr lang="en-AU" sz="2400" dirty="0" err="1"/>
              <a:t>Sub</a:t>
            </a:r>
            <a:r>
              <a:rPr lang="en-AU" sz="2400" dirty="0" err="1" smtClean="0"/>
              <a:t>_Body</a:t>
            </a:r>
            <a:r>
              <a:rPr lang="en-AU" sz="2400" dirty="0"/>
              <a:t>		</a:t>
            </a:r>
            <a:r>
              <a:rPr lang="en-AU" sz="2400" dirty="0" err="1" smtClean="0"/>
              <a:t>vachar</a:t>
            </a:r>
            <a:r>
              <a:rPr lang="en-AU" sz="2400" dirty="0" smtClean="0"/>
              <a:t>(max)</a:t>
            </a:r>
            <a:br>
              <a:rPr lang="en-AU" sz="2400" dirty="0" smtClean="0"/>
            </a:br>
            <a:r>
              <a:rPr lang="en-AU" sz="2400" dirty="0" err="1" smtClean="0"/>
              <a:t>Signboard_Title</a:t>
            </a:r>
            <a:r>
              <a:rPr lang="en-AU" sz="2400" dirty="0" smtClean="0"/>
              <a:t>		</a:t>
            </a:r>
            <a:r>
              <a:rPr lang="en-AU" sz="2400" dirty="0" err="1" smtClean="0"/>
              <a:t>vachar</a:t>
            </a:r>
            <a:r>
              <a:rPr lang="en-AU" sz="2400" dirty="0" smtClean="0"/>
              <a:t>(max</a:t>
            </a:r>
            <a:r>
              <a:rPr lang="en-AU" sz="2400" dirty="0"/>
              <a:t>) </a:t>
            </a:r>
            <a:r>
              <a:rPr lang="en-AU" sz="2400" dirty="0" smtClean="0"/>
              <a:t/>
            </a:r>
            <a:br>
              <a:rPr lang="en-AU" sz="2400" dirty="0" smtClean="0"/>
            </a:br>
            <a:r>
              <a:rPr lang="en-AU" sz="2400" dirty="0" err="1" smtClean="0"/>
              <a:t>Signboard_Body</a:t>
            </a:r>
            <a:r>
              <a:rPr lang="en-AU" sz="2400" dirty="0" smtClean="0"/>
              <a:t>		</a:t>
            </a:r>
            <a:r>
              <a:rPr lang="en-AU" sz="2400" dirty="0" err="1" smtClean="0"/>
              <a:t>vachar</a:t>
            </a:r>
            <a:r>
              <a:rPr lang="en-AU" sz="2400" dirty="0" smtClean="0"/>
              <a:t>(max</a:t>
            </a:r>
            <a:r>
              <a:rPr lang="en-AU" sz="2400" dirty="0"/>
              <a:t>) </a:t>
            </a:r>
            <a:r>
              <a:rPr lang="en-AU" sz="2400" dirty="0" smtClean="0"/>
              <a:t/>
            </a:r>
            <a:br>
              <a:rPr lang="en-AU" sz="2400" dirty="0" smtClean="0"/>
            </a:br>
            <a:r>
              <a:rPr lang="en-AU" sz="2400" dirty="0" err="1" smtClean="0"/>
              <a:t>Brochure_Title</a:t>
            </a:r>
            <a:r>
              <a:rPr lang="en-AU" sz="2400" dirty="0" smtClean="0"/>
              <a:t>			</a:t>
            </a:r>
            <a:r>
              <a:rPr lang="en-AU" sz="2400" dirty="0" err="1" smtClean="0"/>
              <a:t>vachar</a:t>
            </a:r>
            <a:r>
              <a:rPr lang="en-AU" sz="2400" dirty="0" smtClean="0"/>
              <a:t>(max</a:t>
            </a:r>
            <a:r>
              <a:rPr lang="en-AU" sz="2400" dirty="0"/>
              <a:t>) </a:t>
            </a:r>
            <a:r>
              <a:rPr lang="en-AU" sz="2400" dirty="0" smtClean="0"/>
              <a:t/>
            </a:r>
            <a:br>
              <a:rPr lang="en-AU" sz="2400" dirty="0" smtClean="0"/>
            </a:br>
            <a:r>
              <a:rPr lang="en-AU" sz="2400" dirty="0" err="1" smtClean="0"/>
              <a:t>Brochure_Copy</a:t>
            </a:r>
            <a:r>
              <a:rPr lang="en-AU" sz="2400" dirty="0" smtClean="0"/>
              <a:t>		</a:t>
            </a:r>
            <a:r>
              <a:rPr lang="en-AU" sz="2400" dirty="0" err="1" smtClean="0"/>
              <a:t>vachar</a:t>
            </a:r>
            <a:r>
              <a:rPr lang="en-AU" sz="2400" dirty="0" smtClean="0"/>
              <a:t>(max</a:t>
            </a:r>
            <a:r>
              <a:rPr lang="en-AU" sz="2400" dirty="0"/>
              <a:t>) </a:t>
            </a:r>
            <a:r>
              <a:rPr lang="en-AU" sz="2400" dirty="0" smtClean="0"/>
              <a:t>	</a:t>
            </a:r>
            <a:br>
              <a:rPr lang="en-AU" sz="2400" dirty="0" smtClean="0"/>
            </a:br>
            <a:r>
              <a:rPr lang="en-AU" sz="2400" dirty="0" err="1" smtClean="0"/>
              <a:t>AdCopyMetro_Title</a:t>
            </a:r>
            <a:r>
              <a:rPr lang="en-AU" sz="2400" dirty="0"/>
              <a:t>		</a:t>
            </a:r>
            <a:r>
              <a:rPr lang="en-AU" sz="2400" dirty="0" err="1" smtClean="0"/>
              <a:t>vachar</a:t>
            </a:r>
            <a:r>
              <a:rPr lang="en-AU" sz="2400" dirty="0" smtClean="0"/>
              <a:t>(max</a:t>
            </a:r>
            <a:r>
              <a:rPr lang="en-AU" sz="2400" dirty="0"/>
              <a:t>)</a:t>
            </a:r>
            <a:br>
              <a:rPr lang="en-AU" sz="2400" dirty="0"/>
            </a:br>
            <a:r>
              <a:rPr lang="en-AU" sz="2400" dirty="0" err="1" smtClean="0"/>
              <a:t>AdCopy</a:t>
            </a:r>
            <a:r>
              <a:rPr lang="en-AU" sz="2400" dirty="0" err="1"/>
              <a:t>Metro</a:t>
            </a:r>
            <a:r>
              <a:rPr lang="en-AU" sz="2400" dirty="0" err="1" smtClean="0"/>
              <a:t>_Body</a:t>
            </a:r>
            <a:r>
              <a:rPr lang="en-AU" sz="2400" dirty="0"/>
              <a:t>		</a:t>
            </a:r>
            <a:r>
              <a:rPr lang="en-AU" sz="2400" dirty="0" err="1" smtClean="0"/>
              <a:t>vachar</a:t>
            </a:r>
            <a:r>
              <a:rPr lang="en-AU" sz="2400" dirty="0" smtClean="0"/>
              <a:t>(max</a:t>
            </a:r>
            <a:r>
              <a:rPr lang="en-AU" sz="2400" dirty="0"/>
              <a:t>)</a:t>
            </a:r>
            <a:r>
              <a:rPr lang="en-AU" sz="2400" dirty="0" smtClean="0"/>
              <a:t/>
            </a:r>
            <a:br>
              <a:rPr lang="en-AU" sz="2400" dirty="0" smtClean="0"/>
            </a:br>
            <a:r>
              <a:rPr lang="en-AU" sz="2400" dirty="0" err="1" smtClean="0"/>
              <a:t>Other_Title</a:t>
            </a:r>
            <a:r>
              <a:rPr lang="en-AU" sz="2400" dirty="0" smtClean="0"/>
              <a:t>			</a:t>
            </a:r>
            <a:r>
              <a:rPr lang="en-AU" sz="2400" dirty="0" err="1" smtClean="0"/>
              <a:t>vachar</a:t>
            </a:r>
            <a:r>
              <a:rPr lang="en-AU" sz="2400" dirty="0" smtClean="0"/>
              <a:t>(max)</a:t>
            </a:r>
            <a:br>
              <a:rPr lang="en-AU" sz="2400" dirty="0" smtClean="0"/>
            </a:br>
            <a:r>
              <a:rPr lang="en-AU" sz="2400" dirty="0" err="1" smtClean="0"/>
              <a:t>Other_Body</a:t>
            </a:r>
            <a:r>
              <a:rPr lang="en-AU" sz="2400" dirty="0" smtClean="0"/>
              <a:t>			</a:t>
            </a:r>
            <a:r>
              <a:rPr lang="en-AU" sz="2400" dirty="0" err="1" smtClean="0"/>
              <a:t>varchar</a:t>
            </a:r>
            <a:r>
              <a:rPr lang="en-AU" sz="2400" dirty="0" smtClean="0"/>
              <a:t>(max)</a:t>
            </a:r>
            <a:br>
              <a:rPr lang="en-AU" sz="2400" dirty="0" smtClean="0"/>
            </a:br>
            <a:r>
              <a:rPr lang="en-AU" sz="2400" dirty="0" smtClean="0"/>
              <a:t/>
            </a:r>
            <a:br>
              <a:rPr lang="en-AU" sz="2400" dirty="0" smtClean="0"/>
            </a:br>
            <a:r>
              <a:rPr lang="en-AU" sz="2400" dirty="0" smtClean="0"/>
              <a:t/>
            </a:r>
            <a:br>
              <a:rPr lang="en-AU" sz="2400" dirty="0" smtClean="0"/>
            </a:br>
            <a:r>
              <a:rPr lang="en-AU" sz="2400" dirty="0" smtClean="0"/>
              <a:t/>
            </a:r>
            <a:br>
              <a:rPr lang="en-AU" sz="2400" dirty="0" smtClean="0"/>
            </a:br>
            <a:endParaRPr lang="en-AU" sz="2400" dirty="0"/>
          </a:p>
        </p:txBody>
      </p:sp>
    </p:spTree>
    <p:extLst>
      <p:ext uri="{BB962C8B-B14F-4D97-AF65-F5344CB8AC3E}">
        <p14:creationId xmlns:p14="http://schemas.microsoft.com/office/powerpoint/2010/main" val="1277843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5103" y="3257022"/>
            <a:ext cx="8781565" cy="3314389"/>
          </a:xfrm>
          <a:prstGeom prst="rect">
            <a:avLst/>
          </a:prstGeom>
        </p:spPr>
      </p:pic>
      <p:pic>
        <p:nvPicPr>
          <p:cNvPr id="5" name="Picture 4"/>
          <p:cNvPicPr>
            <a:picLocks noChangeAspect="1"/>
          </p:cNvPicPr>
          <p:nvPr/>
        </p:nvPicPr>
        <p:blipFill>
          <a:blip r:embed="rId3"/>
          <a:stretch>
            <a:fillRect/>
          </a:stretch>
        </p:blipFill>
        <p:spPr>
          <a:xfrm>
            <a:off x="1335103" y="999597"/>
            <a:ext cx="8848725" cy="2257425"/>
          </a:xfrm>
          <a:prstGeom prst="rect">
            <a:avLst/>
          </a:prstGeom>
        </p:spPr>
      </p:pic>
      <p:sp>
        <p:nvSpPr>
          <p:cNvPr id="8" name="TextBox 7"/>
          <p:cNvSpPr txBox="1"/>
          <p:nvPr/>
        </p:nvSpPr>
        <p:spPr>
          <a:xfrm>
            <a:off x="1231267" y="2859011"/>
            <a:ext cx="3757247" cy="369332"/>
          </a:xfrm>
          <a:prstGeom prst="rect">
            <a:avLst/>
          </a:prstGeom>
          <a:noFill/>
        </p:spPr>
        <p:txBody>
          <a:bodyPr wrap="none" rtlCol="0">
            <a:spAutoFit/>
          </a:bodyPr>
          <a:lstStyle/>
          <a:p>
            <a:r>
              <a:rPr lang="en-AU" dirty="0" smtClean="0"/>
              <a:t>15 Finch Street Balaclava: Copywriting</a:t>
            </a:r>
            <a:endParaRPr lang="en-AU" dirty="0"/>
          </a:p>
        </p:txBody>
      </p:sp>
      <p:sp>
        <p:nvSpPr>
          <p:cNvPr id="9" name="TextBox 8"/>
          <p:cNvSpPr txBox="1"/>
          <p:nvPr/>
        </p:nvSpPr>
        <p:spPr>
          <a:xfrm>
            <a:off x="7340680" y="2810500"/>
            <a:ext cx="814518" cy="369332"/>
          </a:xfrm>
          <a:prstGeom prst="rect">
            <a:avLst/>
          </a:prstGeom>
          <a:noFill/>
        </p:spPr>
        <p:txBody>
          <a:bodyPr wrap="none" rtlCol="0">
            <a:spAutoFit/>
          </a:bodyPr>
          <a:lstStyle/>
          <a:p>
            <a:r>
              <a:rPr lang="en-AU" dirty="0" smtClean="0"/>
              <a:t>Status </a:t>
            </a:r>
            <a:endParaRPr lang="en-AU" dirty="0"/>
          </a:p>
        </p:txBody>
      </p:sp>
      <p:pic>
        <p:nvPicPr>
          <p:cNvPr id="10" name="Picture 9"/>
          <p:cNvPicPr>
            <a:picLocks noChangeAspect="1"/>
          </p:cNvPicPr>
          <p:nvPr/>
        </p:nvPicPr>
        <p:blipFill rotWithShape="1">
          <a:blip r:embed="rId4"/>
          <a:srcRect r="48795"/>
          <a:stretch/>
        </p:blipFill>
        <p:spPr>
          <a:xfrm>
            <a:off x="8417652" y="2742629"/>
            <a:ext cx="575451" cy="485714"/>
          </a:xfrm>
          <a:prstGeom prst="rect">
            <a:avLst/>
          </a:prstGeom>
        </p:spPr>
      </p:pic>
      <p:sp>
        <p:nvSpPr>
          <p:cNvPr id="11" name="TextBox 10"/>
          <p:cNvSpPr txBox="1"/>
          <p:nvPr/>
        </p:nvSpPr>
        <p:spPr>
          <a:xfrm>
            <a:off x="9023612" y="2804047"/>
            <a:ext cx="1093056" cy="369332"/>
          </a:xfrm>
          <a:prstGeom prst="rect">
            <a:avLst/>
          </a:prstGeom>
          <a:noFill/>
        </p:spPr>
        <p:txBody>
          <a:bodyPr wrap="none" rtlCol="0">
            <a:spAutoFit/>
          </a:bodyPr>
          <a:lstStyle/>
          <a:p>
            <a:r>
              <a:rPr lang="en-AU" dirty="0" smtClean="0"/>
              <a:t>Complete</a:t>
            </a:r>
            <a:endParaRPr lang="en-AU" dirty="0"/>
          </a:p>
        </p:txBody>
      </p:sp>
      <p:sp>
        <p:nvSpPr>
          <p:cNvPr id="13" name="TextBox 12"/>
          <p:cNvSpPr txBox="1"/>
          <p:nvPr/>
        </p:nvSpPr>
        <p:spPr>
          <a:xfrm>
            <a:off x="4988514" y="0"/>
            <a:ext cx="6177717" cy="923330"/>
          </a:xfrm>
          <a:prstGeom prst="rect">
            <a:avLst/>
          </a:prstGeom>
          <a:noFill/>
        </p:spPr>
        <p:txBody>
          <a:bodyPr wrap="none" rtlCol="0">
            <a:spAutoFit/>
          </a:bodyPr>
          <a:lstStyle/>
          <a:p>
            <a:r>
              <a:rPr lang="en-AU" dirty="0" smtClean="0"/>
              <a:t>When clicking on the icon for copywriting</a:t>
            </a:r>
          </a:p>
          <a:p>
            <a:r>
              <a:rPr lang="en-AU" dirty="0" smtClean="0"/>
              <a:t>It should allow the user to upload content and mark this activity</a:t>
            </a:r>
          </a:p>
          <a:p>
            <a:r>
              <a:rPr lang="en-AU" dirty="0" smtClean="0"/>
              <a:t>Off as complete.</a:t>
            </a:r>
          </a:p>
        </p:txBody>
      </p:sp>
      <p:cxnSp>
        <p:nvCxnSpPr>
          <p:cNvPr id="7" name="Straight Arrow Connector 6"/>
          <p:cNvCxnSpPr/>
          <p:nvPr/>
        </p:nvCxnSpPr>
        <p:spPr>
          <a:xfrm flipH="1">
            <a:off x="8387143" y="1536466"/>
            <a:ext cx="1325360" cy="2091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533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71537" y="2195512"/>
            <a:ext cx="10448925" cy="2466975"/>
          </a:xfrm>
          <a:prstGeom prst="rect">
            <a:avLst/>
          </a:prstGeom>
        </p:spPr>
      </p:pic>
      <p:sp>
        <p:nvSpPr>
          <p:cNvPr id="5" name="Rectangle 4"/>
          <p:cNvSpPr/>
          <p:nvPr/>
        </p:nvSpPr>
        <p:spPr>
          <a:xfrm>
            <a:off x="1472109" y="1756002"/>
            <a:ext cx="5453994" cy="369332"/>
          </a:xfrm>
          <a:prstGeom prst="rect">
            <a:avLst/>
          </a:prstGeom>
        </p:spPr>
        <p:txBody>
          <a:bodyPr wrap="none">
            <a:spAutoFit/>
          </a:bodyPr>
          <a:lstStyle/>
          <a:p>
            <a:r>
              <a:rPr lang="en-AU" dirty="0"/>
              <a:t>http://demos.telerik.com/kendo-ui/editor/inline-editing</a:t>
            </a:r>
          </a:p>
        </p:txBody>
      </p:sp>
      <p:sp>
        <p:nvSpPr>
          <p:cNvPr id="6" name="TextBox 5"/>
          <p:cNvSpPr txBox="1"/>
          <p:nvPr/>
        </p:nvSpPr>
        <p:spPr>
          <a:xfrm>
            <a:off x="1472109" y="992221"/>
            <a:ext cx="6501652" cy="369332"/>
          </a:xfrm>
          <a:prstGeom prst="rect">
            <a:avLst/>
          </a:prstGeom>
          <a:noFill/>
        </p:spPr>
        <p:txBody>
          <a:bodyPr wrap="none" rtlCol="0">
            <a:spAutoFit/>
          </a:bodyPr>
          <a:lstStyle/>
          <a:p>
            <a:r>
              <a:rPr lang="en-AU" dirty="0" smtClean="0"/>
              <a:t>We should use the telrik inline editor for each of the content boxes. </a:t>
            </a:r>
            <a:endParaRPr lang="en-AU" dirty="0"/>
          </a:p>
        </p:txBody>
      </p:sp>
    </p:spTree>
    <p:extLst>
      <p:ext uri="{BB962C8B-B14F-4D97-AF65-F5344CB8AC3E}">
        <p14:creationId xmlns:p14="http://schemas.microsoft.com/office/powerpoint/2010/main" val="69351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Revised Job Tracking</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3322940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800" dirty="0" smtClean="0"/>
              <a:t>I think we try and keep this as aligned as possible to this structure to speed the process with some changes to meet the clients original requirements.</a:t>
            </a:r>
            <a:endParaRPr lang="en-AU" sz="2800" dirty="0"/>
          </a:p>
        </p:txBody>
      </p:sp>
      <p:pic>
        <p:nvPicPr>
          <p:cNvPr id="4" name="Content Placeholder 3"/>
          <p:cNvPicPr>
            <a:picLocks noGrp="1" noChangeAspect="1"/>
          </p:cNvPicPr>
          <p:nvPr>
            <p:ph idx="1"/>
          </p:nvPr>
        </p:nvPicPr>
        <p:blipFill>
          <a:blip r:embed="rId2"/>
          <a:stretch>
            <a:fillRect/>
          </a:stretch>
        </p:blipFill>
        <p:spPr>
          <a:xfrm>
            <a:off x="848381" y="1877484"/>
            <a:ext cx="10495238" cy="4247619"/>
          </a:xfrm>
          <a:prstGeom prst="rect">
            <a:avLst/>
          </a:prstGeom>
        </p:spPr>
      </p:pic>
    </p:spTree>
    <p:extLst>
      <p:ext uri="{BB962C8B-B14F-4D97-AF65-F5344CB8AC3E}">
        <p14:creationId xmlns:p14="http://schemas.microsoft.com/office/powerpoint/2010/main" val="1042137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400" dirty="0" smtClean="0"/>
              <a:t>Search will search against title. </a:t>
            </a:r>
            <a:br>
              <a:rPr lang="en-AU" sz="2400" dirty="0" smtClean="0"/>
            </a:br>
            <a:r>
              <a:rPr lang="en-AU" sz="2400" dirty="0" smtClean="0"/>
              <a:t>If the user is external user, it will return only those associated to their company. </a:t>
            </a:r>
            <a:br>
              <a:rPr lang="en-AU" sz="2400" dirty="0" smtClean="0"/>
            </a:br>
            <a:r>
              <a:rPr lang="en-AU" sz="2400" dirty="0" smtClean="0"/>
              <a:t>If the user is internal user, it will be all related to their organisation. </a:t>
            </a:r>
            <a:endParaRPr lang="en-AU" sz="2400" dirty="0"/>
          </a:p>
        </p:txBody>
      </p:sp>
      <p:pic>
        <p:nvPicPr>
          <p:cNvPr id="4" name="Content Placeholder 3"/>
          <p:cNvPicPr>
            <a:picLocks noGrp="1" noChangeAspect="1"/>
          </p:cNvPicPr>
          <p:nvPr>
            <p:ph idx="1"/>
          </p:nvPr>
        </p:nvPicPr>
        <p:blipFill>
          <a:blip r:embed="rId2"/>
          <a:stretch>
            <a:fillRect/>
          </a:stretch>
        </p:blipFill>
        <p:spPr>
          <a:xfrm>
            <a:off x="2248381" y="3772722"/>
            <a:ext cx="7695238" cy="457143"/>
          </a:xfrm>
          <a:prstGeom prst="rect">
            <a:avLst/>
          </a:prstGeom>
        </p:spPr>
      </p:pic>
    </p:spTree>
    <p:extLst>
      <p:ext uri="{BB962C8B-B14F-4D97-AF65-F5344CB8AC3E}">
        <p14:creationId xmlns:p14="http://schemas.microsoft.com/office/powerpoint/2010/main" val="1069591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352" y="725733"/>
            <a:ext cx="10515600" cy="1325563"/>
          </a:xfrm>
        </p:spPr>
        <p:txBody>
          <a:bodyPr>
            <a:noAutofit/>
          </a:bodyPr>
          <a:lstStyle/>
          <a:p>
            <a:r>
              <a:rPr lang="en-AU" sz="2400" dirty="0" smtClean="0"/>
              <a:t>1. Replace the term “Project” with Job.</a:t>
            </a:r>
            <a:br>
              <a:rPr lang="en-AU" sz="2400" dirty="0" smtClean="0"/>
            </a:br>
            <a:r>
              <a:rPr lang="en-AU" sz="2400" dirty="0" smtClean="0"/>
              <a:t/>
            </a:r>
            <a:br>
              <a:rPr lang="en-AU" sz="2400" dirty="0" smtClean="0"/>
            </a:br>
            <a:r>
              <a:rPr lang="en-AU" sz="2400" dirty="0" smtClean="0"/>
              <a:t>2. Users will not need the ability to create a job, this will initially come via the CT e-mail process and New Order Process. </a:t>
            </a:r>
            <a:endParaRPr lang="en-AU" sz="2400" dirty="0"/>
          </a:p>
        </p:txBody>
      </p:sp>
      <p:pic>
        <p:nvPicPr>
          <p:cNvPr id="4" name="Content Placeholder 3"/>
          <p:cNvPicPr>
            <a:picLocks noGrp="1" noChangeAspect="1"/>
          </p:cNvPicPr>
          <p:nvPr>
            <p:ph idx="1"/>
          </p:nvPr>
        </p:nvPicPr>
        <p:blipFill>
          <a:blip r:embed="rId2"/>
          <a:stretch>
            <a:fillRect/>
          </a:stretch>
        </p:blipFill>
        <p:spPr>
          <a:xfrm>
            <a:off x="2129333" y="3310818"/>
            <a:ext cx="7933333" cy="1380952"/>
          </a:xfrm>
          <a:prstGeom prst="rect">
            <a:avLst/>
          </a:prstGeom>
        </p:spPr>
      </p:pic>
    </p:spTree>
    <p:extLst>
      <p:ext uri="{BB962C8B-B14F-4D97-AF65-F5344CB8AC3E}">
        <p14:creationId xmlns:p14="http://schemas.microsoft.com/office/powerpoint/2010/main" val="4018768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72721" y="3098800"/>
            <a:ext cx="10957718" cy="790620"/>
          </a:xfrm>
          <a:prstGeom prst="rect">
            <a:avLst/>
          </a:prstGeom>
        </p:spPr>
      </p:pic>
      <p:cxnSp>
        <p:nvCxnSpPr>
          <p:cNvPr id="6" name="Straight Connector 5"/>
          <p:cNvCxnSpPr/>
          <p:nvPr/>
        </p:nvCxnSpPr>
        <p:spPr>
          <a:xfrm flipH="1" flipV="1">
            <a:off x="1171978" y="3786389"/>
            <a:ext cx="64394" cy="631065"/>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99564" y="4790941"/>
            <a:ext cx="1136721" cy="369332"/>
          </a:xfrm>
          <a:prstGeom prst="rect">
            <a:avLst/>
          </a:prstGeom>
          <a:noFill/>
        </p:spPr>
        <p:txBody>
          <a:bodyPr wrap="none" rtlCol="0">
            <a:spAutoFit/>
          </a:bodyPr>
          <a:lstStyle/>
          <a:p>
            <a:r>
              <a:rPr lang="en-AU" dirty="0" err="1" smtClean="0"/>
              <a:t>Job.Status</a:t>
            </a:r>
            <a:endParaRPr lang="en-AU" dirty="0"/>
          </a:p>
        </p:txBody>
      </p:sp>
      <p:cxnSp>
        <p:nvCxnSpPr>
          <p:cNvPr id="9" name="Straight Arrow Connector 8"/>
          <p:cNvCxnSpPr/>
          <p:nvPr/>
        </p:nvCxnSpPr>
        <p:spPr>
          <a:xfrm flipH="1" flipV="1">
            <a:off x="2537139" y="3786389"/>
            <a:ext cx="425002" cy="631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71989" y="4790941"/>
            <a:ext cx="3899786" cy="646331"/>
          </a:xfrm>
          <a:prstGeom prst="rect">
            <a:avLst/>
          </a:prstGeom>
          <a:noFill/>
        </p:spPr>
        <p:txBody>
          <a:bodyPr wrap="none" rtlCol="0">
            <a:spAutoFit/>
          </a:bodyPr>
          <a:lstStyle/>
          <a:p>
            <a:r>
              <a:rPr lang="en-AU" dirty="0" smtClean="0"/>
              <a:t>Job.Required_date</a:t>
            </a:r>
          </a:p>
          <a:p>
            <a:r>
              <a:rPr lang="en-AU" dirty="0" smtClean="0"/>
              <a:t>Display as “Requested for: 12/12/2004”</a:t>
            </a:r>
            <a:endParaRPr lang="en-AU" dirty="0"/>
          </a:p>
        </p:txBody>
      </p:sp>
      <p:cxnSp>
        <p:nvCxnSpPr>
          <p:cNvPr id="12" name="Straight Arrow Connector 11"/>
          <p:cNvCxnSpPr/>
          <p:nvPr/>
        </p:nvCxnSpPr>
        <p:spPr>
          <a:xfrm flipH="1" flipV="1">
            <a:off x="8525815" y="3889421"/>
            <a:ext cx="553791" cy="618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918021" y="4652441"/>
            <a:ext cx="3106294" cy="1477328"/>
          </a:xfrm>
          <a:prstGeom prst="rect">
            <a:avLst/>
          </a:prstGeom>
          <a:noFill/>
        </p:spPr>
        <p:txBody>
          <a:bodyPr wrap="square" rtlCol="0">
            <a:spAutoFit/>
          </a:bodyPr>
          <a:lstStyle/>
          <a:p>
            <a:r>
              <a:rPr lang="en-AU" dirty="0" smtClean="0"/>
              <a:t>We re are going to keep</a:t>
            </a:r>
          </a:p>
          <a:p>
            <a:r>
              <a:rPr lang="en-AU" dirty="0"/>
              <a:t>t</a:t>
            </a:r>
            <a:r>
              <a:rPr lang="en-AU" dirty="0" smtClean="0"/>
              <a:t>hese icons but instead of images of users they will be tags representing the services</a:t>
            </a:r>
          </a:p>
          <a:p>
            <a:r>
              <a:rPr lang="en-AU" dirty="0" smtClean="0"/>
              <a:t>“Services” = “Product Group”</a:t>
            </a:r>
          </a:p>
        </p:txBody>
      </p:sp>
      <p:cxnSp>
        <p:nvCxnSpPr>
          <p:cNvPr id="16" name="Straight Arrow Connector 15"/>
          <p:cNvCxnSpPr/>
          <p:nvPr/>
        </p:nvCxnSpPr>
        <p:spPr>
          <a:xfrm>
            <a:off x="5859887" y="1759933"/>
            <a:ext cx="515155" cy="1558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821882" y="858006"/>
            <a:ext cx="4779770" cy="923330"/>
          </a:xfrm>
          <a:prstGeom prst="rect">
            <a:avLst/>
          </a:prstGeom>
          <a:noFill/>
        </p:spPr>
        <p:txBody>
          <a:bodyPr wrap="none" rtlCol="0">
            <a:spAutoFit/>
          </a:bodyPr>
          <a:lstStyle/>
          <a:p>
            <a:r>
              <a:rPr lang="en-AU" dirty="0" smtClean="0"/>
              <a:t>% will be calculated as % of total services which</a:t>
            </a:r>
          </a:p>
          <a:p>
            <a:r>
              <a:rPr lang="en-AU" dirty="0" smtClean="0"/>
              <a:t>Have been marked as complete.</a:t>
            </a:r>
          </a:p>
          <a:p>
            <a:r>
              <a:rPr lang="en-AU" dirty="0" smtClean="0"/>
              <a:t>So if there are 2 services and 1 is done, then 50%</a:t>
            </a:r>
            <a:endParaRPr lang="en-AU" dirty="0"/>
          </a:p>
        </p:txBody>
      </p:sp>
      <p:cxnSp>
        <p:nvCxnSpPr>
          <p:cNvPr id="19" name="Straight Arrow Connector 18"/>
          <p:cNvCxnSpPr/>
          <p:nvPr/>
        </p:nvCxnSpPr>
        <p:spPr>
          <a:xfrm flipH="1">
            <a:off x="2395470" y="1249251"/>
            <a:ext cx="1468192" cy="2069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87217" y="781524"/>
            <a:ext cx="952890" cy="369332"/>
          </a:xfrm>
          <a:prstGeom prst="rect">
            <a:avLst/>
          </a:prstGeom>
          <a:noFill/>
        </p:spPr>
        <p:txBody>
          <a:bodyPr wrap="none" rtlCol="0">
            <a:spAutoFit/>
          </a:bodyPr>
          <a:lstStyle/>
          <a:p>
            <a:r>
              <a:rPr lang="en-AU" dirty="0" smtClean="0"/>
              <a:t>Job.Title</a:t>
            </a:r>
          </a:p>
        </p:txBody>
      </p:sp>
      <p:sp>
        <p:nvSpPr>
          <p:cNvPr id="21" name="Rectangle 20"/>
          <p:cNvSpPr/>
          <p:nvPr/>
        </p:nvSpPr>
        <p:spPr>
          <a:xfrm>
            <a:off x="10006885" y="3318662"/>
            <a:ext cx="1623554" cy="467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Arrow Connector 22"/>
          <p:cNvCxnSpPr/>
          <p:nvPr/>
        </p:nvCxnSpPr>
        <p:spPr>
          <a:xfrm>
            <a:off x="10367493" y="2665621"/>
            <a:ext cx="321973" cy="623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404091" y="1912714"/>
            <a:ext cx="2367251" cy="923330"/>
          </a:xfrm>
          <a:prstGeom prst="rect">
            <a:avLst/>
          </a:prstGeom>
          <a:noFill/>
        </p:spPr>
        <p:txBody>
          <a:bodyPr wrap="none" rtlCol="0">
            <a:spAutoFit/>
          </a:bodyPr>
          <a:lstStyle/>
          <a:p>
            <a:r>
              <a:rPr lang="en-AU" dirty="0" smtClean="0"/>
              <a:t>External Users will</a:t>
            </a:r>
          </a:p>
          <a:p>
            <a:r>
              <a:rPr lang="en-AU" dirty="0" smtClean="0"/>
              <a:t>Not see these buttons, </a:t>
            </a:r>
          </a:p>
          <a:p>
            <a:r>
              <a:rPr lang="en-AU" dirty="0" smtClean="0"/>
              <a:t>Only internal users.</a:t>
            </a:r>
            <a:endParaRPr lang="en-AU" dirty="0"/>
          </a:p>
        </p:txBody>
      </p:sp>
      <p:pic>
        <p:nvPicPr>
          <p:cNvPr id="28" name="Picture 27"/>
          <p:cNvPicPr>
            <a:picLocks noChangeAspect="1"/>
          </p:cNvPicPr>
          <p:nvPr/>
        </p:nvPicPr>
        <p:blipFill>
          <a:blip r:embed="rId3"/>
          <a:stretch>
            <a:fillRect/>
          </a:stretch>
        </p:blipFill>
        <p:spPr>
          <a:xfrm>
            <a:off x="10922226" y="4430333"/>
            <a:ext cx="1114286" cy="2361905"/>
          </a:xfrm>
          <a:prstGeom prst="rect">
            <a:avLst/>
          </a:prstGeom>
        </p:spPr>
      </p:pic>
      <p:cxnSp>
        <p:nvCxnSpPr>
          <p:cNvPr id="30" name="Straight Arrow Connector 29"/>
          <p:cNvCxnSpPr/>
          <p:nvPr/>
        </p:nvCxnSpPr>
        <p:spPr>
          <a:xfrm>
            <a:off x="10367493" y="4975607"/>
            <a:ext cx="656822" cy="46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415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On mouse over each specific tag, display the specifics of the service.</a:t>
            </a:r>
            <a:endParaRPr lang="en-AU" dirty="0"/>
          </a:p>
        </p:txBody>
      </p:sp>
      <p:pic>
        <p:nvPicPr>
          <p:cNvPr id="4" name="Content Placeholder 3"/>
          <p:cNvPicPr>
            <a:picLocks noGrp="1" noChangeAspect="1"/>
          </p:cNvPicPr>
          <p:nvPr>
            <p:ph idx="1"/>
          </p:nvPr>
        </p:nvPicPr>
        <p:blipFill rotWithShape="1">
          <a:blip r:embed="rId2"/>
          <a:srcRect b="61502"/>
          <a:stretch/>
        </p:blipFill>
        <p:spPr>
          <a:xfrm>
            <a:off x="4786153" y="3348810"/>
            <a:ext cx="2800000" cy="1107280"/>
          </a:xfrm>
          <a:prstGeom prst="rect">
            <a:avLst/>
          </a:prstGeom>
        </p:spPr>
      </p:pic>
      <p:sp>
        <p:nvSpPr>
          <p:cNvPr id="5" name="Rounded Rectangle 4"/>
          <p:cNvSpPr/>
          <p:nvPr/>
        </p:nvSpPr>
        <p:spPr>
          <a:xfrm>
            <a:off x="5307088" y="1750898"/>
            <a:ext cx="2279065" cy="13310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t/>
            </a:r>
            <a:br>
              <a:rPr lang="en-AU" dirty="0" smtClean="0"/>
            </a:br>
            <a:r>
              <a:rPr lang="en-AU" dirty="0" smtClean="0"/>
              <a:t>Day Photography</a:t>
            </a:r>
          </a:p>
          <a:p>
            <a:r>
              <a:rPr lang="en-AU" dirty="0" smtClean="0"/>
              <a:t>Fri 21</a:t>
            </a:r>
            <a:r>
              <a:rPr lang="en-AU" baseline="30000" dirty="0" smtClean="0"/>
              <a:t>st</a:t>
            </a:r>
            <a:r>
              <a:rPr lang="en-AU" dirty="0" smtClean="0"/>
              <a:t> March, 2014</a:t>
            </a:r>
          </a:p>
          <a:p>
            <a:r>
              <a:rPr lang="en-AU" dirty="0" smtClean="0"/>
              <a:t>12:00 pm to 13:30pm </a:t>
            </a:r>
          </a:p>
          <a:p>
            <a:endParaRPr lang="en-AU" dirty="0"/>
          </a:p>
        </p:txBody>
      </p:sp>
      <p:sp>
        <p:nvSpPr>
          <p:cNvPr id="6" name="Rectangle 5"/>
          <p:cNvSpPr/>
          <p:nvPr/>
        </p:nvSpPr>
        <p:spPr>
          <a:xfrm>
            <a:off x="6581104" y="3245476"/>
            <a:ext cx="1339403" cy="7856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 name="Straight Arrow Connector 7"/>
          <p:cNvCxnSpPr/>
          <p:nvPr/>
        </p:nvCxnSpPr>
        <p:spPr>
          <a:xfrm flipH="1">
            <a:off x="5550794" y="3142445"/>
            <a:ext cx="545206" cy="592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581104" y="3734873"/>
            <a:ext cx="2047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stretch>
            <a:fillRect/>
          </a:stretch>
        </p:blipFill>
        <p:spPr>
          <a:xfrm>
            <a:off x="8760714" y="3438659"/>
            <a:ext cx="2133333" cy="561905"/>
          </a:xfrm>
          <a:prstGeom prst="rect">
            <a:avLst/>
          </a:prstGeom>
        </p:spPr>
      </p:pic>
      <p:pic>
        <p:nvPicPr>
          <p:cNvPr id="18" name="Picture 17"/>
          <p:cNvPicPr>
            <a:picLocks noChangeAspect="1"/>
          </p:cNvPicPr>
          <p:nvPr/>
        </p:nvPicPr>
        <p:blipFill>
          <a:blip r:embed="rId4"/>
          <a:stretch>
            <a:fillRect/>
          </a:stretch>
        </p:blipFill>
        <p:spPr>
          <a:xfrm>
            <a:off x="9779761" y="4218515"/>
            <a:ext cx="1114286" cy="2361905"/>
          </a:xfrm>
          <a:prstGeom prst="rect">
            <a:avLst/>
          </a:prstGeom>
        </p:spPr>
      </p:pic>
      <p:cxnSp>
        <p:nvCxnSpPr>
          <p:cNvPr id="20" name="Straight Arrow Connector 19"/>
          <p:cNvCxnSpPr/>
          <p:nvPr/>
        </p:nvCxnSpPr>
        <p:spPr>
          <a:xfrm>
            <a:off x="6581104" y="3902450"/>
            <a:ext cx="3464417" cy="1300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04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Clients original request.</a:t>
            </a:r>
            <a:endParaRPr lang="en-AU" dirty="0"/>
          </a:p>
        </p:txBody>
      </p:sp>
      <p:sp>
        <p:nvSpPr>
          <p:cNvPr id="4" name="Rectangle 2"/>
          <p:cNvSpPr>
            <a:spLocks noChangeArrowheads="1"/>
          </p:cNvSpPr>
          <p:nvPr/>
        </p:nvSpPr>
        <p:spPr bwMode="auto">
          <a:xfrm>
            <a:off x="944089" y="1875353"/>
            <a:ext cx="8826455" cy="183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the </a:t>
            </a:r>
            <a:r>
              <a:rPr kumimoji="0" lang="en-AU" altLang="en-US" sz="12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ct</a:t>
            </a:r>
            <a:r>
              <a:rPr kumimoji="0" lang="en-AU"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order will generate an entry listed as an address</a:t>
            </a:r>
            <a:endParaRPr kumimoji="0" lang="en-AU"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when the jobs are dragged from the staging calendar, the form will take the calendar entry date and time </a:t>
            </a:r>
            <a:endParaRPr kumimoji="0" lang="en-AU"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when the dpi staff responsible for the processing or editing, have completed the job, they will edit the form and update.</a:t>
            </a:r>
            <a:endParaRPr kumimoji="0" lang="en-AU"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 the form needs to update every 5 minutes or so </a:t>
            </a:r>
            <a:endParaRPr kumimoji="0" lang="en-AU"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 if the address does not have a product ordered , a red button appears  </a:t>
            </a:r>
            <a:r>
              <a:rPr kumimoji="0" lang="en-AU" altLang="en-US" sz="12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ie</a:t>
            </a:r>
            <a:r>
              <a:rPr kumimoji="0" lang="en-AU"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no video ordered mean a red button in place of the date and time  </a:t>
            </a:r>
            <a:endParaRPr kumimoji="0" lang="en-AU"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6. the list of address must be in chronological order</a:t>
            </a:r>
            <a:endParaRPr kumimoji="0" lang="en-AU"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7. there needs to be a search function available </a:t>
            </a:r>
            <a:endParaRPr kumimoji="0" lang="en-AU"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5" name="b7e72fd6-c498-4206-a08e-8e1427ffac5a" descr="cid:image001.jpg@01D0002C.C21DD380"/>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636294" y="4194476"/>
            <a:ext cx="7655783" cy="5108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345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JobStatus will come from JobStatus’s table and the colour of buttons will be derived from this table.</a:t>
            </a:r>
            <a:endParaRPr lang="en-AU" dirty="0"/>
          </a:p>
        </p:txBody>
      </p:sp>
      <p:pic>
        <p:nvPicPr>
          <p:cNvPr id="4" name="Content Placeholder 3"/>
          <p:cNvPicPr>
            <a:picLocks noGrp="1" noChangeAspect="1"/>
          </p:cNvPicPr>
          <p:nvPr>
            <p:ph idx="1"/>
          </p:nvPr>
        </p:nvPicPr>
        <p:blipFill>
          <a:blip r:embed="rId2"/>
          <a:stretch>
            <a:fillRect/>
          </a:stretch>
        </p:blipFill>
        <p:spPr>
          <a:xfrm>
            <a:off x="2315047" y="3148913"/>
            <a:ext cx="7561905" cy="1704762"/>
          </a:xfrm>
          <a:prstGeom prst="rect">
            <a:avLst/>
          </a:prstGeom>
        </p:spPr>
      </p:pic>
      <p:cxnSp>
        <p:nvCxnSpPr>
          <p:cNvPr id="6" name="Straight Arrow Connector 5"/>
          <p:cNvCxnSpPr/>
          <p:nvPr/>
        </p:nvCxnSpPr>
        <p:spPr>
          <a:xfrm>
            <a:off x="1094704" y="2266682"/>
            <a:ext cx="1519707" cy="882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853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If a user clicks a Job, the grid will expand and display the specific times, and status for each Job.</a:t>
            </a:r>
            <a:br>
              <a:rPr lang="en-AU" dirty="0" smtClean="0"/>
            </a:br>
            <a:r>
              <a:rPr lang="en-AU" dirty="0" smtClean="0"/>
              <a:t>It contract if the use clicks again.</a:t>
            </a:r>
            <a:endParaRPr lang="en-AU" dirty="0"/>
          </a:p>
        </p:txBody>
      </p:sp>
      <p:pic>
        <p:nvPicPr>
          <p:cNvPr id="6" name="Picture 5"/>
          <p:cNvPicPr>
            <a:picLocks noChangeAspect="1"/>
          </p:cNvPicPr>
          <p:nvPr/>
        </p:nvPicPr>
        <p:blipFill rotWithShape="1">
          <a:blip r:embed="rId2"/>
          <a:srcRect b="54131"/>
          <a:stretch/>
        </p:blipFill>
        <p:spPr>
          <a:xfrm>
            <a:off x="838199" y="2046964"/>
            <a:ext cx="10623997" cy="1893972"/>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837178259"/>
              </p:ext>
            </p:extLst>
          </p:nvPr>
        </p:nvGraphicFramePr>
        <p:xfrm>
          <a:off x="1013418" y="3940936"/>
          <a:ext cx="10216959" cy="1828800"/>
        </p:xfrm>
        <a:graphic>
          <a:graphicData uri="http://schemas.openxmlformats.org/drawingml/2006/table">
            <a:tbl>
              <a:tblPr firstRow="1" bandRow="1">
                <a:tableStyleId>{5C22544A-7EE6-4342-B048-85BDC9FD1C3A}</a:tableStyleId>
              </a:tblPr>
              <a:tblGrid>
                <a:gridCol w="3405653"/>
                <a:gridCol w="3405653"/>
                <a:gridCol w="3405653"/>
              </a:tblGrid>
              <a:tr h="136516">
                <a:tc>
                  <a:txBody>
                    <a:bodyPr/>
                    <a:lstStyle/>
                    <a:p>
                      <a:pPr algn="ctr"/>
                      <a:r>
                        <a:rPr lang="en-AU" dirty="0" smtClean="0"/>
                        <a:t>Service</a:t>
                      </a:r>
                      <a:endParaRPr lang="en-AU" dirty="0"/>
                    </a:p>
                  </a:txBody>
                  <a:tcPr/>
                </a:tc>
                <a:tc>
                  <a:txBody>
                    <a:bodyPr/>
                    <a:lstStyle/>
                    <a:p>
                      <a:pPr algn="ctr"/>
                      <a:r>
                        <a:rPr lang="en-AU" dirty="0" smtClean="0"/>
                        <a:t>Booking</a:t>
                      </a:r>
                      <a:endParaRPr lang="en-AU" dirty="0"/>
                    </a:p>
                  </a:txBody>
                  <a:tcPr/>
                </a:tc>
                <a:tc>
                  <a:txBody>
                    <a:bodyPr/>
                    <a:lstStyle/>
                    <a:p>
                      <a:pPr algn="ctr"/>
                      <a:r>
                        <a:rPr lang="en-AU" dirty="0" smtClean="0"/>
                        <a:t>Status</a:t>
                      </a:r>
                      <a:endParaRPr lang="en-AU" dirty="0"/>
                    </a:p>
                  </a:txBody>
                  <a:tcPr/>
                </a:tc>
              </a:tr>
              <a:tr h="136516">
                <a:tc>
                  <a:txBody>
                    <a:bodyPr/>
                    <a:lstStyle/>
                    <a:p>
                      <a:pPr algn="ctr"/>
                      <a:r>
                        <a:rPr lang="en-AU" dirty="0" smtClean="0"/>
                        <a:t>Day Photography</a:t>
                      </a:r>
                      <a:endParaRPr lang="en-AU" dirty="0"/>
                    </a:p>
                  </a:txBody>
                  <a:tcPr/>
                </a:tc>
                <a:tc>
                  <a:txBody>
                    <a:bodyPr/>
                    <a:lstStyle/>
                    <a:p>
                      <a:pPr algn="ctr"/>
                      <a:r>
                        <a:rPr lang="en-AU" dirty="0" smtClean="0"/>
                        <a:t>12/12/2015</a:t>
                      </a:r>
                      <a:r>
                        <a:rPr lang="en-AU" baseline="0" dirty="0" smtClean="0"/>
                        <a:t>  14:50</a:t>
                      </a:r>
                      <a:endParaRPr lang="en-AU" dirty="0"/>
                    </a:p>
                  </a:txBody>
                  <a:tcPr/>
                </a:tc>
                <a:tc>
                  <a:txBody>
                    <a:bodyPr/>
                    <a:lstStyle/>
                    <a:p>
                      <a:pPr algn="ctr"/>
                      <a:r>
                        <a:rPr lang="en-AU" dirty="0" smtClean="0"/>
                        <a:t>Complete</a:t>
                      </a:r>
                      <a:endParaRPr lang="en-AU" dirty="0"/>
                    </a:p>
                  </a:txBody>
                  <a:tcPr/>
                </a:tc>
              </a:tr>
              <a:tr h="136516">
                <a:tc>
                  <a:txBody>
                    <a:bodyPr/>
                    <a:lstStyle/>
                    <a:p>
                      <a:pPr algn="ctr"/>
                      <a:r>
                        <a:rPr lang="en-AU" dirty="0" smtClean="0"/>
                        <a:t>Dusk Photography</a:t>
                      </a:r>
                    </a:p>
                  </a:txBody>
                  <a:tcPr/>
                </a:tc>
                <a:tc>
                  <a:txBody>
                    <a:bodyPr/>
                    <a:lstStyle/>
                    <a:p>
                      <a:pPr algn="ctr"/>
                      <a:r>
                        <a:rPr lang="en-AU" dirty="0" smtClean="0"/>
                        <a:t>12/12/2015</a:t>
                      </a:r>
                      <a:r>
                        <a:rPr lang="en-AU" baseline="0" dirty="0" smtClean="0"/>
                        <a:t>  14:50</a:t>
                      </a:r>
                      <a:endParaRPr lang="en-AU" dirty="0"/>
                    </a:p>
                  </a:txBody>
                  <a:tcPr/>
                </a:tc>
                <a:tc>
                  <a:txBody>
                    <a:bodyPr/>
                    <a:lstStyle/>
                    <a:p>
                      <a:pPr algn="ctr"/>
                      <a:r>
                        <a:rPr lang="en-AU" dirty="0" smtClean="0"/>
                        <a:t>Confirmed</a:t>
                      </a:r>
                      <a:endParaRPr lang="en-AU" dirty="0"/>
                    </a:p>
                  </a:txBody>
                  <a:tcPr/>
                </a:tc>
              </a:tr>
              <a:tr h="136516">
                <a:tc>
                  <a:txBody>
                    <a:bodyPr/>
                    <a:lstStyle/>
                    <a:p>
                      <a:pPr algn="ctr"/>
                      <a:r>
                        <a:rPr lang="en-AU" dirty="0" smtClean="0"/>
                        <a:t>Video</a:t>
                      </a:r>
                      <a:endParaRPr lang="en-AU" dirty="0"/>
                    </a:p>
                  </a:txBody>
                  <a:tcPr/>
                </a:tc>
                <a:tc>
                  <a:txBody>
                    <a:bodyPr/>
                    <a:lstStyle/>
                    <a:p>
                      <a:pPr algn="ctr"/>
                      <a:r>
                        <a:rPr lang="en-AU" dirty="0" smtClean="0"/>
                        <a:t>12/12/2015</a:t>
                      </a:r>
                      <a:r>
                        <a:rPr lang="en-AU" baseline="0" dirty="0" smtClean="0"/>
                        <a:t>  14:50</a:t>
                      </a:r>
                      <a:endParaRPr lang="en-AU" dirty="0"/>
                    </a:p>
                  </a:txBody>
                  <a:tcPr/>
                </a:tc>
                <a:tc>
                  <a:txBody>
                    <a:bodyPr/>
                    <a:lstStyle/>
                    <a:p>
                      <a:pPr algn="ctr"/>
                      <a:r>
                        <a:rPr lang="en-AU" dirty="0" smtClean="0"/>
                        <a:t>Confirmed</a:t>
                      </a:r>
                      <a:endParaRPr lang="en-AU" dirty="0"/>
                    </a:p>
                  </a:txBody>
                  <a:tcPr/>
                </a:tc>
              </a:tr>
              <a:tr h="136516">
                <a:tc>
                  <a:txBody>
                    <a:bodyPr/>
                    <a:lstStyle/>
                    <a:p>
                      <a:pPr algn="ctr"/>
                      <a:r>
                        <a:rPr lang="en-AU" dirty="0" smtClean="0"/>
                        <a:t>Floor plan</a:t>
                      </a:r>
                      <a:endParaRPr lang="en-AU" dirty="0"/>
                    </a:p>
                  </a:txBody>
                  <a:tcPr/>
                </a:tc>
                <a:tc>
                  <a:txBody>
                    <a:bodyPr/>
                    <a:lstStyle/>
                    <a:p>
                      <a:pPr algn="ctr"/>
                      <a:r>
                        <a:rPr lang="en-AU" dirty="0" smtClean="0"/>
                        <a:t>12/12/2015</a:t>
                      </a:r>
                      <a:r>
                        <a:rPr lang="en-AU" baseline="0" dirty="0" smtClean="0"/>
                        <a:t>  14:50</a:t>
                      </a:r>
                      <a:endParaRPr lang="en-AU" dirty="0"/>
                    </a:p>
                  </a:txBody>
                  <a:tcPr/>
                </a:tc>
                <a:tc>
                  <a:txBody>
                    <a:bodyPr/>
                    <a:lstStyle/>
                    <a:p>
                      <a:pPr algn="ctr"/>
                      <a:r>
                        <a:rPr lang="en-AU" dirty="0" smtClean="0"/>
                        <a:t>Confirmed</a:t>
                      </a:r>
                      <a:endParaRPr lang="en-AU" dirty="0"/>
                    </a:p>
                  </a:txBody>
                  <a:tcPr/>
                </a:tc>
              </a:tr>
            </a:tbl>
          </a:graphicData>
        </a:graphic>
      </p:graphicFrame>
      <p:pic>
        <p:nvPicPr>
          <p:cNvPr id="9" name="Picture 8"/>
          <p:cNvPicPr>
            <a:picLocks noChangeAspect="1"/>
          </p:cNvPicPr>
          <p:nvPr/>
        </p:nvPicPr>
        <p:blipFill>
          <a:blip r:embed="rId3"/>
          <a:stretch>
            <a:fillRect/>
          </a:stretch>
        </p:blipFill>
        <p:spPr>
          <a:xfrm>
            <a:off x="1013416" y="5760511"/>
            <a:ext cx="10216961" cy="685362"/>
          </a:xfrm>
          <a:prstGeom prst="rect">
            <a:avLst/>
          </a:prstGeom>
        </p:spPr>
      </p:pic>
    </p:spTree>
    <p:extLst>
      <p:ext uri="{BB962C8B-B14F-4D97-AF65-F5344CB8AC3E}">
        <p14:creationId xmlns:p14="http://schemas.microsoft.com/office/powerpoint/2010/main" val="2315592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Job Detail form. </a:t>
            </a:r>
            <a:endParaRPr lang="en-AU" dirty="0"/>
          </a:p>
        </p:txBody>
      </p:sp>
      <p:sp>
        <p:nvSpPr>
          <p:cNvPr id="5" name="Text Placeholder 4"/>
          <p:cNvSpPr>
            <a:spLocks noGrp="1"/>
          </p:cNvSpPr>
          <p:nvPr>
            <p:ph type="body" idx="1"/>
          </p:nvPr>
        </p:nvSpPr>
        <p:spPr/>
        <p:txBody>
          <a:bodyPr/>
          <a:lstStyle/>
          <a:p>
            <a:r>
              <a:rPr lang="en-AU" dirty="0" smtClean="0"/>
              <a:t>This will only be available to Internal Users and Administrators.</a:t>
            </a:r>
            <a:endParaRPr lang="en-AU" dirty="0"/>
          </a:p>
        </p:txBody>
      </p:sp>
    </p:spTree>
    <p:extLst>
      <p:ext uri="{BB962C8B-B14F-4D97-AF65-F5344CB8AC3E}">
        <p14:creationId xmlns:p14="http://schemas.microsoft.com/office/powerpoint/2010/main" val="322028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p:cNvPicPr>
            <a:picLocks noChangeAspect="1"/>
          </p:cNvPicPr>
          <p:nvPr/>
        </p:nvPicPr>
        <p:blipFill>
          <a:blip r:embed="rId2"/>
          <a:stretch>
            <a:fillRect/>
          </a:stretch>
        </p:blipFill>
        <p:spPr>
          <a:xfrm>
            <a:off x="2071616" y="1088988"/>
            <a:ext cx="8154209" cy="5092870"/>
          </a:xfrm>
          <a:prstGeom prst="rect">
            <a:avLst/>
          </a:prstGeom>
        </p:spPr>
      </p:pic>
      <p:sp>
        <p:nvSpPr>
          <p:cNvPr id="6" name="Rectangle 5"/>
          <p:cNvSpPr/>
          <p:nvPr/>
        </p:nvSpPr>
        <p:spPr>
          <a:xfrm>
            <a:off x="4159876" y="3206838"/>
            <a:ext cx="1558344" cy="25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Gallery</a:t>
            </a:r>
            <a:endParaRPr lang="en-AU" dirty="0"/>
          </a:p>
        </p:txBody>
      </p:sp>
      <p:sp>
        <p:nvSpPr>
          <p:cNvPr id="7" name="Rectangle 6"/>
          <p:cNvSpPr/>
          <p:nvPr/>
        </p:nvSpPr>
        <p:spPr>
          <a:xfrm>
            <a:off x="5821251" y="3206838"/>
            <a:ext cx="1390918" cy="270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Copywriting</a:t>
            </a:r>
            <a:endParaRPr lang="en-AU" dirty="0"/>
          </a:p>
        </p:txBody>
      </p:sp>
      <p:sp>
        <p:nvSpPr>
          <p:cNvPr id="8" name="Rectangle 7"/>
          <p:cNvSpPr/>
          <p:nvPr/>
        </p:nvSpPr>
        <p:spPr>
          <a:xfrm>
            <a:off x="2426727" y="3219718"/>
            <a:ext cx="1630118" cy="244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Events</a:t>
            </a:r>
            <a:endParaRPr lang="en-AU" dirty="0"/>
          </a:p>
        </p:txBody>
      </p:sp>
      <p:sp>
        <p:nvSpPr>
          <p:cNvPr id="9" name="TextBox 8"/>
          <p:cNvSpPr txBox="1"/>
          <p:nvPr/>
        </p:nvSpPr>
        <p:spPr>
          <a:xfrm>
            <a:off x="399245" y="399245"/>
            <a:ext cx="5998693" cy="369332"/>
          </a:xfrm>
          <a:prstGeom prst="rect">
            <a:avLst/>
          </a:prstGeom>
          <a:noFill/>
        </p:spPr>
        <p:txBody>
          <a:bodyPr wrap="none" rtlCol="0">
            <a:spAutoFit/>
          </a:bodyPr>
          <a:lstStyle/>
          <a:p>
            <a:r>
              <a:rPr lang="en-AU" dirty="0" smtClean="0"/>
              <a:t>Internal users and, administrators will have access to this view.</a:t>
            </a:r>
            <a:endParaRPr lang="en-AU" dirty="0"/>
          </a:p>
        </p:txBody>
      </p:sp>
    </p:spTree>
    <p:extLst>
      <p:ext uri="{BB962C8B-B14F-4D97-AF65-F5344CB8AC3E}">
        <p14:creationId xmlns:p14="http://schemas.microsoft.com/office/powerpoint/2010/main" val="2162632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57896" y="2182461"/>
            <a:ext cx="10757870" cy="2595602"/>
          </a:xfrm>
          <a:prstGeom prst="rect">
            <a:avLst/>
          </a:prstGeom>
        </p:spPr>
      </p:pic>
      <p:cxnSp>
        <p:nvCxnSpPr>
          <p:cNvPr id="8" name="Straight Arrow Connector 7"/>
          <p:cNvCxnSpPr/>
          <p:nvPr/>
        </p:nvCxnSpPr>
        <p:spPr>
          <a:xfrm>
            <a:off x="1300766" y="850006"/>
            <a:ext cx="283335" cy="1712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27279" y="399245"/>
            <a:ext cx="595035" cy="369332"/>
          </a:xfrm>
          <a:prstGeom prst="rect">
            <a:avLst/>
          </a:prstGeom>
          <a:noFill/>
        </p:spPr>
        <p:txBody>
          <a:bodyPr wrap="none" rtlCol="0">
            <a:spAutoFit/>
          </a:bodyPr>
          <a:lstStyle/>
          <a:p>
            <a:r>
              <a:rPr lang="en-AU" dirty="0" smtClean="0"/>
              <a:t>Title</a:t>
            </a:r>
            <a:endParaRPr lang="en-AU" dirty="0"/>
          </a:p>
        </p:txBody>
      </p:sp>
      <p:cxnSp>
        <p:nvCxnSpPr>
          <p:cNvPr id="11" name="Straight Arrow Connector 10"/>
          <p:cNvCxnSpPr/>
          <p:nvPr/>
        </p:nvCxnSpPr>
        <p:spPr>
          <a:xfrm flipV="1">
            <a:off x="1107583" y="3992451"/>
            <a:ext cx="978794" cy="1056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24796" y="5318975"/>
            <a:ext cx="2438616" cy="369332"/>
          </a:xfrm>
          <a:prstGeom prst="rect">
            <a:avLst/>
          </a:prstGeom>
          <a:noFill/>
        </p:spPr>
        <p:txBody>
          <a:bodyPr wrap="none" rtlCol="0">
            <a:spAutoFit/>
          </a:bodyPr>
          <a:lstStyle/>
          <a:p>
            <a:r>
              <a:rPr lang="en-AU" dirty="0" smtClean="0"/>
              <a:t>We don’t need Version. </a:t>
            </a:r>
            <a:endParaRPr lang="en-AU" dirty="0"/>
          </a:p>
        </p:txBody>
      </p:sp>
      <p:cxnSp>
        <p:nvCxnSpPr>
          <p:cNvPr id="14" name="Straight Arrow Connector 13"/>
          <p:cNvCxnSpPr/>
          <p:nvPr/>
        </p:nvCxnSpPr>
        <p:spPr>
          <a:xfrm flipH="1">
            <a:off x="2459865" y="1429555"/>
            <a:ext cx="1828800" cy="1558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86032" y="1060223"/>
            <a:ext cx="761619" cy="369332"/>
          </a:xfrm>
          <a:prstGeom prst="rect">
            <a:avLst/>
          </a:prstGeom>
          <a:noFill/>
        </p:spPr>
        <p:txBody>
          <a:bodyPr wrap="none" rtlCol="0">
            <a:spAutoFit/>
          </a:bodyPr>
          <a:lstStyle/>
          <a:p>
            <a:r>
              <a:rPr lang="en-AU" dirty="0" smtClean="0"/>
              <a:t>Status</a:t>
            </a:r>
            <a:endParaRPr lang="en-AU" dirty="0"/>
          </a:p>
        </p:txBody>
      </p:sp>
      <p:pic>
        <p:nvPicPr>
          <p:cNvPr id="16" name="Picture 15"/>
          <p:cNvPicPr>
            <a:picLocks noChangeAspect="1"/>
          </p:cNvPicPr>
          <p:nvPr/>
        </p:nvPicPr>
        <p:blipFill>
          <a:blip r:embed="rId3"/>
          <a:stretch>
            <a:fillRect/>
          </a:stretch>
        </p:blipFill>
        <p:spPr>
          <a:xfrm>
            <a:off x="7523542" y="1148602"/>
            <a:ext cx="2133333" cy="561905"/>
          </a:xfrm>
          <a:prstGeom prst="rect">
            <a:avLst/>
          </a:prstGeom>
        </p:spPr>
      </p:pic>
      <p:cxnSp>
        <p:nvCxnSpPr>
          <p:cNvPr id="18" name="Straight Arrow Connector 17"/>
          <p:cNvCxnSpPr/>
          <p:nvPr/>
        </p:nvCxnSpPr>
        <p:spPr>
          <a:xfrm flipV="1">
            <a:off x="6785549" y="1912006"/>
            <a:ext cx="1057685" cy="1964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23542" y="493252"/>
            <a:ext cx="1649234" cy="369332"/>
          </a:xfrm>
          <a:prstGeom prst="rect">
            <a:avLst/>
          </a:prstGeom>
          <a:noFill/>
        </p:spPr>
        <p:txBody>
          <a:bodyPr wrap="none" rtlCol="0">
            <a:spAutoFit/>
          </a:bodyPr>
          <a:lstStyle/>
          <a:p>
            <a:r>
              <a:rPr lang="en-AU" dirty="0" smtClean="0"/>
              <a:t>Product Groups</a:t>
            </a:r>
            <a:endParaRPr lang="en-AU" dirty="0"/>
          </a:p>
        </p:txBody>
      </p:sp>
      <p:cxnSp>
        <p:nvCxnSpPr>
          <p:cNvPr id="21" name="Straight Arrow Connector 20"/>
          <p:cNvCxnSpPr/>
          <p:nvPr/>
        </p:nvCxnSpPr>
        <p:spPr>
          <a:xfrm flipH="1">
            <a:off x="2459865" y="1912006"/>
            <a:ext cx="2150772" cy="1668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652619" y="1706451"/>
            <a:ext cx="1063625" cy="369332"/>
          </a:xfrm>
          <a:prstGeom prst="rect">
            <a:avLst/>
          </a:prstGeom>
          <a:noFill/>
        </p:spPr>
        <p:txBody>
          <a:bodyPr wrap="none" rtlCol="0">
            <a:spAutoFit/>
          </a:bodyPr>
          <a:lstStyle/>
          <a:p>
            <a:r>
              <a:rPr lang="en-AU" dirty="0" smtClean="0"/>
              <a:t>Services: </a:t>
            </a:r>
            <a:endParaRPr lang="en-AU" dirty="0"/>
          </a:p>
        </p:txBody>
      </p:sp>
      <p:cxnSp>
        <p:nvCxnSpPr>
          <p:cNvPr id="24" name="Straight Arrow Connector 23"/>
          <p:cNvCxnSpPr/>
          <p:nvPr/>
        </p:nvCxnSpPr>
        <p:spPr>
          <a:xfrm flipH="1" flipV="1">
            <a:off x="4636298" y="4365938"/>
            <a:ext cx="906820" cy="682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885645" y="5318975"/>
            <a:ext cx="5185009" cy="369332"/>
          </a:xfrm>
          <a:prstGeom prst="rect">
            <a:avLst/>
          </a:prstGeom>
          <a:noFill/>
        </p:spPr>
        <p:txBody>
          <a:bodyPr wrap="none" rtlCol="0">
            <a:spAutoFit/>
          </a:bodyPr>
          <a:lstStyle/>
          <a:p>
            <a:r>
              <a:rPr lang="en-AU" dirty="0" smtClean="0"/>
              <a:t>We don’t need this to be so big, this completed form.</a:t>
            </a:r>
            <a:endParaRPr lang="en-AU" dirty="0"/>
          </a:p>
        </p:txBody>
      </p:sp>
    </p:spTree>
    <p:extLst>
      <p:ext uri="{BB962C8B-B14F-4D97-AF65-F5344CB8AC3E}">
        <p14:creationId xmlns:p14="http://schemas.microsoft.com/office/powerpoint/2010/main" val="1323256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following procedure has been created to return the Jobs list. </a:t>
            </a:r>
            <a:endParaRPr lang="en-AU" dirty="0"/>
          </a:p>
        </p:txBody>
      </p:sp>
      <p:sp>
        <p:nvSpPr>
          <p:cNvPr id="3" name="Content Placeholder 2"/>
          <p:cNvSpPr>
            <a:spLocks noGrp="1"/>
          </p:cNvSpPr>
          <p:nvPr>
            <p:ph idx="1"/>
          </p:nvPr>
        </p:nvSpPr>
        <p:spPr/>
        <p:txBody>
          <a:bodyPr>
            <a:normAutofit/>
          </a:bodyPr>
          <a:lstStyle/>
          <a:p>
            <a:pPr marL="0" indent="0">
              <a:buNone/>
            </a:pPr>
            <a:endParaRPr lang="en-AU" dirty="0" smtClean="0"/>
          </a:p>
          <a:p>
            <a:pPr marL="0" indent="0">
              <a:buNone/>
            </a:pPr>
            <a:r>
              <a:rPr lang="en-AU" dirty="0"/>
              <a:t>Alter Procedure [</a:t>
            </a:r>
            <a:r>
              <a:rPr lang="en-AU" dirty="0" err="1"/>
              <a:t>SelectJobs</a:t>
            </a:r>
            <a:r>
              <a:rPr lang="en-AU" dirty="0"/>
              <a:t>]</a:t>
            </a:r>
          </a:p>
          <a:p>
            <a:pPr marL="0" indent="0">
              <a:buNone/>
            </a:pPr>
            <a:r>
              <a:rPr lang="en-AU" dirty="0" smtClean="0"/>
              <a:t>(@</a:t>
            </a:r>
            <a:r>
              <a:rPr lang="en-AU" dirty="0"/>
              <a:t>ORG_ID </a:t>
            </a:r>
            <a:r>
              <a:rPr lang="en-AU" dirty="0" err="1"/>
              <a:t>int</a:t>
            </a:r>
            <a:r>
              <a:rPr lang="en-AU" dirty="0"/>
              <a:t>, @USER_ID </a:t>
            </a:r>
            <a:r>
              <a:rPr lang="en-AU" dirty="0" err="1"/>
              <a:t>int</a:t>
            </a:r>
            <a:r>
              <a:rPr lang="en-AU" dirty="0"/>
              <a:t>, @USER_TYPE VARCHAR(100), @USER_COMPANY_ID INT, @</a:t>
            </a:r>
            <a:r>
              <a:rPr lang="en-AU" dirty="0" err="1"/>
              <a:t>SearchValue</a:t>
            </a:r>
            <a:r>
              <a:rPr lang="en-AU" dirty="0"/>
              <a:t> </a:t>
            </a:r>
            <a:r>
              <a:rPr lang="en-AU" dirty="0" err="1"/>
              <a:t>Varchar</a:t>
            </a:r>
            <a:r>
              <a:rPr lang="en-AU" dirty="0"/>
              <a:t>(1000))</a:t>
            </a:r>
          </a:p>
          <a:p>
            <a:pPr marL="0" indent="0">
              <a:buNone/>
            </a:pPr>
            <a:endParaRPr lang="en-AU" dirty="0"/>
          </a:p>
          <a:p>
            <a:pPr marL="0" indent="0">
              <a:buNone/>
            </a:pPr>
            <a:endParaRPr lang="en-AU" dirty="0" smtClean="0"/>
          </a:p>
          <a:p>
            <a:pPr marL="0" indent="0">
              <a:buNone/>
            </a:pPr>
            <a:r>
              <a:rPr lang="en-AU" dirty="0" smtClean="0"/>
              <a:t>exec </a:t>
            </a:r>
            <a:r>
              <a:rPr lang="en-AU" dirty="0"/>
              <a:t>[</a:t>
            </a:r>
            <a:r>
              <a:rPr lang="en-AU" dirty="0" err="1" smtClean="0"/>
              <a:t>SelectJobs</a:t>
            </a:r>
            <a:r>
              <a:rPr lang="en-AU" dirty="0" smtClean="0"/>
              <a:t>] 825</a:t>
            </a:r>
            <a:r>
              <a:rPr lang="en-AU" dirty="0"/>
              <a:t>, 1, 'Client', 14026, </a:t>
            </a:r>
            <a:r>
              <a:rPr lang="en-AU" dirty="0" smtClean="0"/>
              <a:t>‘101 Seaford’</a:t>
            </a:r>
          </a:p>
          <a:p>
            <a:pPr marL="0" indent="0">
              <a:buNone/>
            </a:pPr>
            <a:r>
              <a:rPr lang="en-AU" dirty="0"/>
              <a:t>exec [</a:t>
            </a:r>
            <a:r>
              <a:rPr lang="en-AU" dirty="0" err="1" smtClean="0"/>
              <a:t>SelectJobs</a:t>
            </a:r>
            <a:r>
              <a:rPr lang="en-AU" dirty="0" smtClean="0"/>
              <a:t>] 825</a:t>
            </a:r>
            <a:r>
              <a:rPr lang="en-AU" dirty="0"/>
              <a:t>, 1, 'Staff', 14026, 'East'</a:t>
            </a:r>
          </a:p>
          <a:p>
            <a:pPr marL="0" indent="0">
              <a:buNone/>
            </a:pPr>
            <a:endParaRPr lang="en-AU" dirty="0" smtClean="0"/>
          </a:p>
          <a:p>
            <a:pPr marL="0" indent="0">
              <a:buNone/>
            </a:pPr>
            <a:endParaRPr lang="en-AU" dirty="0"/>
          </a:p>
        </p:txBody>
      </p:sp>
    </p:spTree>
    <p:extLst>
      <p:ext uri="{BB962C8B-B14F-4D97-AF65-F5344CB8AC3E}">
        <p14:creationId xmlns:p14="http://schemas.microsoft.com/office/powerpoint/2010/main" val="1176610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Job Detail</a:t>
            </a:r>
            <a:endParaRPr lang="en-AU" dirty="0"/>
          </a:p>
        </p:txBody>
      </p:sp>
      <p:sp>
        <p:nvSpPr>
          <p:cNvPr id="5" name="Text Placeholder 4"/>
          <p:cNvSpPr>
            <a:spLocks noGrp="1"/>
          </p:cNvSpPr>
          <p:nvPr>
            <p:ph type="body" idx="1"/>
          </p:nvPr>
        </p:nvSpPr>
        <p:spPr/>
        <p:txBody>
          <a:bodyPr/>
          <a:lstStyle/>
          <a:p>
            <a:r>
              <a:rPr lang="en-AU" dirty="0" smtClean="0"/>
              <a:t>Gallery</a:t>
            </a:r>
            <a:endParaRPr lang="en-AU" dirty="0"/>
          </a:p>
        </p:txBody>
      </p:sp>
    </p:spTree>
    <p:extLst>
      <p:ext uri="{BB962C8B-B14F-4D97-AF65-F5344CB8AC3E}">
        <p14:creationId xmlns:p14="http://schemas.microsoft.com/office/powerpoint/2010/main" val="3070790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000" dirty="0" smtClean="0"/>
              <a:t>This tab will be called Events and come from JobEvents table. </a:t>
            </a:r>
            <a:br>
              <a:rPr lang="en-AU" sz="2000" dirty="0" smtClean="0"/>
            </a:br>
            <a:r>
              <a:rPr lang="en-AU" sz="2000" dirty="0" smtClean="0"/>
              <a:t>1. We will include 2 additional fields. Product Group, and User. </a:t>
            </a:r>
            <a:br>
              <a:rPr lang="en-AU" sz="2000" dirty="0" smtClean="0"/>
            </a:br>
            <a:r>
              <a:rPr lang="en-AU" sz="2000" dirty="0" smtClean="0"/>
              <a:t>2. The user will be able to update the status to say this has been completed</a:t>
            </a:r>
            <a:r>
              <a:rPr lang="en-AU" sz="2000" dirty="0" smtClean="0"/>
              <a:t>.</a:t>
            </a:r>
            <a:br>
              <a:rPr lang="en-AU" sz="2000" dirty="0" smtClean="0"/>
            </a:br>
            <a:r>
              <a:rPr lang="en-AU" sz="2000" dirty="0" smtClean="0"/>
              <a:t>This data is available from the </a:t>
            </a:r>
            <a:r>
              <a:rPr lang="en-AU" sz="2000" b="1" dirty="0" err="1" smtClean="0"/>
              <a:t>SelectJobs</a:t>
            </a:r>
            <a:r>
              <a:rPr lang="en-AU" sz="2000" dirty="0" smtClean="0"/>
              <a:t> procedure. </a:t>
            </a:r>
            <a:endParaRPr lang="en-AU" sz="2000" dirty="0"/>
          </a:p>
        </p:txBody>
      </p:sp>
      <p:pic>
        <p:nvPicPr>
          <p:cNvPr id="4" name="Content Placeholder 3"/>
          <p:cNvPicPr>
            <a:picLocks noGrp="1" noChangeAspect="1"/>
          </p:cNvPicPr>
          <p:nvPr>
            <p:ph idx="1"/>
          </p:nvPr>
        </p:nvPicPr>
        <p:blipFill>
          <a:blip r:embed="rId2"/>
          <a:stretch>
            <a:fillRect/>
          </a:stretch>
        </p:blipFill>
        <p:spPr>
          <a:xfrm>
            <a:off x="422190" y="3136760"/>
            <a:ext cx="8226954" cy="3460545"/>
          </a:xfrm>
          <a:prstGeom prst="rect">
            <a:avLst/>
          </a:prstGeom>
        </p:spPr>
      </p:pic>
      <p:sp>
        <p:nvSpPr>
          <p:cNvPr id="7" name="Rectangle 6"/>
          <p:cNvSpPr/>
          <p:nvPr/>
        </p:nvSpPr>
        <p:spPr>
          <a:xfrm>
            <a:off x="2155339" y="3271671"/>
            <a:ext cx="1558344" cy="25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Gallery</a:t>
            </a:r>
            <a:endParaRPr lang="en-AU" dirty="0"/>
          </a:p>
        </p:txBody>
      </p:sp>
      <p:sp>
        <p:nvSpPr>
          <p:cNvPr id="8" name="Rectangle 7"/>
          <p:cNvSpPr/>
          <p:nvPr/>
        </p:nvSpPr>
        <p:spPr>
          <a:xfrm>
            <a:off x="3816714" y="3271671"/>
            <a:ext cx="1390918" cy="270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Copywriting</a:t>
            </a:r>
            <a:endParaRPr lang="en-AU" dirty="0"/>
          </a:p>
        </p:txBody>
      </p:sp>
      <p:sp>
        <p:nvSpPr>
          <p:cNvPr id="9" name="Rectangle 8"/>
          <p:cNvSpPr/>
          <p:nvPr/>
        </p:nvSpPr>
        <p:spPr>
          <a:xfrm>
            <a:off x="422190" y="3284551"/>
            <a:ext cx="1630118" cy="244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Events</a:t>
            </a:r>
            <a:endParaRPr lang="en-AU" dirty="0"/>
          </a:p>
        </p:txBody>
      </p:sp>
      <p:pic>
        <p:nvPicPr>
          <p:cNvPr id="10" name="Picture 9"/>
          <p:cNvPicPr>
            <a:picLocks noChangeAspect="1"/>
          </p:cNvPicPr>
          <p:nvPr/>
        </p:nvPicPr>
        <p:blipFill>
          <a:blip r:embed="rId3"/>
          <a:stretch>
            <a:fillRect/>
          </a:stretch>
        </p:blipFill>
        <p:spPr>
          <a:xfrm>
            <a:off x="4535667" y="1876031"/>
            <a:ext cx="7129242" cy="1193274"/>
          </a:xfrm>
          <a:prstGeom prst="rect">
            <a:avLst/>
          </a:prstGeom>
        </p:spPr>
      </p:pic>
      <p:cxnSp>
        <p:nvCxnSpPr>
          <p:cNvPr id="6" name="Straight Arrow Connector 5"/>
          <p:cNvCxnSpPr/>
          <p:nvPr/>
        </p:nvCxnSpPr>
        <p:spPr>
          <a:xfrm flipH="1">
            <a:off x="2155339" y="2743200"/>
            <a:ext cx="3803009" cy="1785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011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738" y="281211"/>
            <a:ext cx="10515600" cy="1325563"/>
          </a:xfrm>
        </p:spPr>
        <p:txBody>
          <a:bodyPr>
            <a:noAutofit/>
          </a:bodyPr>
          <a:lstStyle/>
          <a:p>
            <a:r>
              <a:rPr lang="en-AU" sz="3200" dirty="0" smtClean="0"/>
              <a:t>The Internal users must be able to upload attachments for the photography services for Day &amp; Dusk, Areal</a:t>
            </a:r>
            <a:r>
              <a:rPr lang="en-AU" sz="3200" dirty="0"/>
              <a:t> </a:t>
            </a:r>
            <a:r>
              <a:rPr lang="en-AU" sz="3200" dirty="0" smtClean="0"/>
              <a:t>and Floorplan in a gallery section.</a:t>
            </a:r>
            <a:endParaRPr lang="en-AU" sz="3200" dirty="0"/>
          </a:p>
        </p:txBody>
      </p:sp>
      <p:pic>
        <p:nvPicPr>
          <p:cNvPr id="6" name="Content Placeholder 5"/>
          <p:cNvPicPr>
            <a:picLocks noGrp="1" noChangeAspect="1"/>
          </p:cNvPicPr>
          <p:nvPr>
            <p:ph idx="1"/>
          </p:nvPr>
        </p:nvPicPr>
        <p:blipFill>
          <a:blip r:embed="rId2"/>
          <a:stretch>
            <a:fillRect/>
          </a:stretch>
        </p:blipFill>
        <p:spPr>
          <a:xfrm>
            <a:off x="2612530" y="1825625"/>
            <a:ext cx="6966940" cy="4351338"/>
          </a:xfrm>
          <a:prstGeom prst="rect">
            <a:avLst/>
          </a:prstGeom>
        </p:spPr>
      </p:pic>
      <p:sp>
        <p:nvSpPr>
          <p:cNvPr id="7" name="Rectangle 6"/>
          <p:cNvSpPr/>
          <p:nvPr/>
        </p:nvSpPr>
        <p:spPr>
          <a:xfrm>
            <a:off x="4623515" y="3618962"/>
            <a:ext cx="1558344" cy="25757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Gallery</a:t>
            </a:r>
            <a:endParaRPr lang="en-AU" dirty="0"/>
          </a:p>
        </p:txBody>
      </p:sp>
      <p:pic>
        <p:nvPicPr>
          <p:cNvPr id="9" name="Picture 8"/>
          <p:cNvPicPr>
            <a:picLocks noChangeAspect="1"/>
          </p:cNvPicPr>
          <p:nvPr/>
        </p:nvPicPr>
        <p:blipFill>
          <a:blip r:embed="rId3"/>
          <a:stretch>
            <a:fillRect/>
          </a:stretch>
        </p:blipFill>
        <p:spPr>
          <a:xfrm>
            <a:off x="2819534" y="3889420"/>
            <a:ext cx="6666822" cy="2300421"/>
          </a:xfrm>
          <a:prstGeom prst="rect">
            <a:avLst/>
          </a:prstGeom>
        </p:spPr>
      </p:pic>
      <p:sp>
        <p:nvSpPr>
          <p:cNvPr id="10" name="Rectangle 9"/>
          <p:cNvSpPr/>
          <p:nvPr/>
        </p:nvSpPr>
        <p:spPr>
          <a:xfrm>
            <a:off x="6284890" y="3618962"/>
            <a:ext cx="1390918" cy="270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Copywriting</a:t>
            </a:r>
            <a:endParaRPr lang="en-AU" dirty="0"/>
          </a:p>
        </p:txBody>
      </p:sp>
      <p:sp>
        <p:nvSpPr>
          <p:cNvPr id="11" name="Rectangle 10"/>
          <p:cNvSpPr/>
          <p:nvPr/>
        </p:nvSpPr>
        <p:spPr>
          <a:xfrm>
            <a:off x="2864608" y="3631842"/>
            <a:ext cx="1630118" cy="24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Events</a:t>
            </a:r>
            <a:endParaRPr lang="en-AU" dirty="0"/>
          </a:p>
        </p:txBody>
      </p:sp>
    </p:spTree>
    <p:extLst>
      <p:ext uri="{BB962C8B-B14F-4D97-AF65-F5344CB8AC3E}">
        <p14:creationId xmlns:p14="http://schemas.microsoft.com/office/powerpoint/2010/main" val="349126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24" y="184821"/>
            <a:ext cx="10515600" cy="1325563"/>
          </a:xfrm>
        </p:spPr>
        <p:txBody>
          <a:bodyPr>
            <a:noAutofit/>
          </a:bodyPr>
          <a:lstStyle/>
          <a:p>
            <a:r>
              <a:rPr lang="en-AU" sz="2000" dirty="0" smtClean="0"/>
              <a:t>1. The image need to be able to be uploaded and downloaded.</a:t>
            </a:r>
            <a:br>
              <a:rPr lang="en-AU" sz="2000" dirty="0" smtClean="0"/>
            </a:br>
            <a:r>
              <a:rPr lang="en-AU" sz="2000" dirty="0" smtClean="0"/>
              <a:t>2. The images need to be able to be put in folders according to whether they are Day, Dusk, Aeral or Floor </a:t>
            </a:r>
            <a:r>
              <a:rPr lang="en-AU" sz="2000" dirty="0" smtClean="0"/>
              <a:t>plans, etc. I have provided an SP to return these folders. on the next slide.  </a:t>
            </a:r>
            <a:r>
              <a:rPr lang="en-AU" sz="2000" dirty="0"/>
              <a:t/>
            </a:r>
            <a:br>
              <a:rPr lang="en-AU" sz="2000" dirty="0"/>
            </a:br>
            <a:r>
              <a:rPr lang="en-AU" sz="2000" dirty="0" smtClean="0"/>
              <a:t>3</a:t>
            </a:r>
            <a:r>
              <a:rPr lang="en-AU" sz="2000" dirty="0" smtClean="0"/>
              <a:t>. Ideally we should have put these images in amazon s3 rather than the db. </a:t>
            </a:r>
            <a:endParaRPr lang="en-AU" sz="2000" dirty="0"/>
          </a:p>
        </p:txBody>
      </p:sp>
      <p:pic>
        <p:nvPicPr>
          <p:cNvPr id="4" name="Content Placeholder 3"/>
          <p:cNvPicPr>
            <a:picLocks noGrp="1" noChangeAspect="1"/>
          </p:cNvPicPr>
          <p:nvPr>
            <p:ph idx="1"/>
          </p:nvPr>
        </p:nvPicPr>
        <p:blipFill>
          <a:blip r:embed="rId2"/>
          <a:stretch>
            <a:fillRect/>
          </a:stretch>
        </p:blipFill>
        <p:spPr>
          <a:xfrm>
            <a:off x="722290" y="2645353"/>
            <a:ext cx="10515600" cy="3896737"/>
          </a:xfrm>
          <a:prstGeom prst="rect">
            <a:avLst/>
          </a:prstGeom>
        </p:spPr>
      </p:pic>
    </p:spTree>
    <p:extLst>
      <p:ext uri="{BB962C8B-B14F-4D97-AF65-F5344CB8AC3E}">
        <p14:creationId xmlns:p14="http://schemas.microsoft.com/office/powerpoint/2010/main" val="4282874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4272"/>
          </a:xfrm>
        </p:spPr>
        <p:txBody>
          <a:bodyPr>
            <a:normAutofit fontScale="90000"/>
          </a:bodyPr>
          <a:lstStyle/>
          <a:p>
            <a:r>
              <a:rPr lang="en-AU" dirty="0" smtClean="0"/>
              <a:t>Explanation</a:t>
            </a:r>
            <a:endParaRPr lang="en-AU" dirty="0"/>
          </a:p>
        </p:txBody>
      </p:sp>
      <p:sp>
        <p:nvSpPr>
          <p:cNvPr id="3" name="Content Placeholder 2"/>
          <p:cNvSpPr>
            <a:spLocks noGrp="1"/>
          </p:cNvSpPr>
          <p:nvPr>
            <p:ph idx="1"/>
          </p:nvPr>
        </p:nvSpPr>
        <p:spPr>
          <a:xfrm>
            <a:off x="838200" y="923101"/>
            <a:ext cx="10515600" cy="4351338"/>
          </a:xfrm>
        </p:spPr>
        <p:txBody>
          <a:bodyPr>
            <a:normAutofit/>
          </a:bodyPr>
          <a:lstStyle/>
          <a:p>
            <a:r>
              <a:rPr lang="en-AU" sz="1800" dirty="0" smtClean="0"/>
              <a:t>Order is received by CT-DPI email, and Events are created in the staging calendar. These are ‘Jobs’, which will have inside the description field an OrderId, and ProductGroupID and Name.</a:t>
            </a:r>
          </a:p>
          <a:p>
            <a:r>
              <a:rPr lang="en-AU" sz="1800" dirty="0" smtClean="0"/>
              <a:t>During the email receive process, we will create a new step to Create the record in Job table.</a:t>
            </a:r>
          </a:p>
          <a:p>
            <a:r>
              <a:rPr lang="en-AU" sz="1800" dirty="0"/>
              <a:t>The scheduler (user) will move these </a:t>
            </a:r>
            <a:r>
              <a:rPr lang="en-AU" sz="1800" dirty="0" smtClean="0"/>
              <a:t>events using OMS </a:t>
            </a:r>
            <a:r>
              <a:rPr lang="en-AU" sz="1800" dirty="0"/>
              <a:t>to </a:t>
            </a:r>
            <a:r>
              <a:rPr lang="en-AU" sz="1800" dirty="0" smtClean="0"/>
              <a:t>individual calendars.</a:t>
            </a:r>
          </a:p>
          <a:p>
            <a:r>
              <a:rPr lang="en-AU" sz="1800" dirty="0" smtClean="0"/>
              <a:t>I will write a SQL routine which runs every 5 mins to query the Events table for OrderId and ProductID and I will insert these into the JobEvents table.</a:t>
            </a:r>
          </a:p>
          <a:p>
            <a:r>
              <a:rPr lang="en-AU" sz="1800" dirty="0" smtClean="0"/>
              <a:t>This Job tracking from will read off the Job and Job events table, to display which ProductGroup has been ordered and what time the Event is scheduled for, for a specific address. I will write this SP. </a:t>
            </a:r>
          </a:p>
          <a:p>
            <a:r>
              <a:rPr lang="en-AU" sz="1800" dirty="0" smtClean="0"/>
              <a:t>The internal users have the ability to upload Photos, or words (copywriting) once the job has been done and mark as completed.</a:t>
            </a:r>
          </a:p>
          <a:p>
            <a:pPr lvl="1"/>
            <a:r>
              <a:rPr lang="en-AU" sz="1400" dirty="0" smtClean="0"/>
              <a:t>Photos will go into Job Attachments</a:t>
            </a:r>
          </a:p>
          <a:p>
            <a:pPr lvl="1"/>
            <a:r>
              <a:rPr lang="en-AU" sz="1400" dirty="0" smtClean="0"/>
              <a:t>Copy will go into JobCopy</a:t>
            </a:r>
          </a:p>
          <a:p>
            <a:pPr lvl="1"/>
            <a:endParaRPr lang="en-AU" sz="1400" dirty="0" smtClean="0"/>
          </a:p>
          <a:p>
            <a:endParaRPr lang="en-AU" sz="1800" dirty="0" smtClean="0"/>
          </a:p>
          <a:p>
            <a:endParaRPr lang="en-AU" sz="1800" dirty="0" smtClean="0"/>
          </a:p>
          <a:p>
            <a:endParaRPr lang="en-AU" sz="1800" dirty="0" smtClean="0"/>
          </a:p>
          <a:p>
            <a:endParaRPr lang="en-AU" sz="1800" dirty="0"/>
          </a:p>
        </p:txBody>
      </p:sp>
      <p:pic>
        <p:nvPicPr>
          <p:cNvPr id="4" name="b7e72fd6-c498-4206-a08e-8e1427ffac5a" descr="cid:image001.jpg@01D0002C.C21DD380"/>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212247" y="5007936"/>
            <a:ext cx="7655783" cy="5108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48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196" y="511690"/>
            <a:ext cx="10515600" cy="1325563"/>
          </a:xfrm>
        </p:spPr>
        <p:txBody>
          <a:bodyPr>
            <a:noAutofit/>
          </a:bodyPr>
          <a:lstStyle/>
          <a:p>
            <a:r>
              <a:rPr lang="en-AU" sz="2800" dirty="0" smtClean="0"/>
              <a:t>I have included an SP which will return you the folders to be included within the gallery. The SP returns hierarchical folders, including any tags that might be available to apply to the attachments.  </a:t>
            </a:r>
            <a:endParaRPr lang="en-AU" sz="2800" dirty="0"/>
          </a:p>
        </p:txBody>
      </p:sp>
      <p:sp>
        <p:nvSpPr>
          <p:cNvPr id="3" name="Content Placeholder 2"/>
          <p:cNvSpPr>
            <a:spLocks noGrp="1"/>
          </p:cNvSpPr>
          <p:nvPr>
            <p:ph idx="1"/>
          </p:nvPr>
        </p:nvSpPr>
        <p:spPr>
          <a:xfrm>
            <a:off x="773806" y="2163649"/>
            <a:ext cx="10515600" cy="3781493"/>
          </a:xfrm>
        </p:spPr>
        <p:txBody>
          <a:bodyPr/>
          <a:lstStyle/>
          <a:p>
            <a:r>
              <a:rPr lang="en-AU" dirty="0" err="1"/>
              <a:t>SelectJobAttachmentFolders</a:t>
            </a:r>
            <a:r>
              <a:rPr lang="en-AU" dirty="0"/>
              <a:t> (@ORG_ID </a:t>
            </a:r>
            <a:r>
              <a:rPr lang="en-AU" dirty="0" err="1"/>
              <a:t>int</a:t>
            </a:r>
            <a:r>
              <a:rPr lang="en-AU" dirty="0"/>
              <a:t>, @USER_ID </a:t>
            </a:r>
            <a:r>
              <a:rPr lang="en-AU" dirty="0" err="1"/>
              <a:t>int</a:t>
            </a:r>
            <a:r>
              <a:rPr lang="en-AU" dirty="0"/>
              <a:t>, @USER_TYPE VARCHAR(100), @USER_COMPANY_ID INT)</a:t>
            </a:r>
          </a:p>
          <a:p>
            <a:endParaRPr lang="en-AU" dirty="0"/>
          </a:p>
        </p:txBody>
      </p:sp>
      <p:pic>
        <p:nvPicPr>
          <p:cNvPr id="4" name="Picture 3"/>
          <p:cNvPicPr>
            <a:picLocks noChangeAspect="1"/>
          </p:cNvPicPr>
          <p:nvPr/>
        </p:nvPicPr>
        <p:blipFill>
          <a:blip r:embed="rId2"/>
          <a:stretch>
            <a:fillRect/>
          </a:stretch>
        </p:blipFill>
        <p:spPr>
          <a:xfrm>
            <a:off x="1071428" y="3511900"/>
            <a:ext cx="8580952" cy="2800000"/>
          </a:xfrm>
          <a:prstGeom prst="rect">
            <a:avLst/>
          </a:prstGeom>
        </p:spPr>
      </p:pic>
    </p:spTree>
    <p:extLst>
      <p:ext uri="{BB962C8B-B14F-4D97-AF65-F5344CB8AC3E}">
        <p14:creationId xmlns:p14="http://schemas.microsoft.com/office/powerpoint/2010/main" val="1344816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 have included the following SP’s</a:t>
            </a:r>
            <a:endParaRPr lang="en-AU" dirty="0"/>
          </a:p>
        </p:txBody>
      </p:sp>
      <p:sp>
        <p:nvSpPr>
          <p:cNvPr id="3" name="Content Placeholder 2"/>
          <p:cNvSpPr>
            <a:spLocks noGrp="1"/>
          </p:cNvSpPr>
          <p:nvPr>
            <p:ph idx="1"/>
          </p:nvPr>
        </p:nvSpPr>
        <p:spPr/>
        <p:txBody>
          <a:bodyPr>
            <a:normAutofit fontScale="92500" lnSpcReduction="10000"/>
          </a:bodyPr>
          <a:lstStyle/>
          <a:p>
            <a:r>
              <a:rPr lang="en-AU" dirty="0"/>
              <a:t> </a:t>
            </a:r>
            <a:r>
              <a:rPr lang="en-AU" dirty="0" err="1"/>
              <a:t>InsertJobAttachment</a:t>
            </a:r>
            <a:r>
              <a:rPr lang="en-AU" dirty="0"/>
              <a:t> (@ORG_ID </a:t>
            </a:r>
            <a:r>
              <a:rPr lang="en-AU" dirty="0" err="1"/>
              <a:t>int</a:t>
            </a:r>
            <a:r>
              <a:rPr lang="en-AU" dirty="0"/>
              <a:t>, @USER_ID </a:t>
            </a:r>
            <a:r>
              <a:rPr lang="en-AU" dirty="0" err="1"/>
              <a:t>int</a:t>
            </a:r>
            <a:r>
              <a:rPr lang="en-AU" dirty="0"/>
              <a:t>, @USER_TYPE VARCHAR(100), @USER_COMPANY_ID INT, @</a:t>
            </a:r>
            <a:r>
              <a:rPr lang="en-AU" dirty="0" err="1"/>
              <a:t>Job_Id</a:t>
            </a:r>
            <a:r>
              <a:rPr lang="en-AU" dirty="0"/>
              <a:t> </a:t>
            </a:r>
            <a:r>
              <a:rPr lang="en-AU" dirty="0" err="1"/>
              <a:t>int</a:t>
            </a:r>
            <a:r>
              <a:rPr lang="en-AU" dirty="0"/>
              <a:t>, @</a:t>
            </a:r>
            <a:r>
              <a:rPr lang="en-AU" dirty="0" err="1"/>
              <a:t>FileName</a:t>
            </a:r>
            <a:r>
              <a:rPr lang="en-AU" dirty="0"/>
              <a:t> </a:t>
            </a:r>
            <a:r>
              <a:rPr lang="en-AU" dirty="0" err="1"/>
              <a:t>Varchar</a:t>
            </a:r>
            <a:r>
              <a:rPr lang="en-AU" dirty="0"/>
              <a:t>(100), @</a:t>
            </a:r>
            <a:r>
              <a:rPr lang="en-AU" dirty="0" err="1"/>
              <a:t>FileExtension</a:t>
            </a:r>
            <a:r>
              <a:rPr lang="en-AU" dirty="0"/>
              <a:t> </a:t>
            </a:r>
            <a:r>
              <a:rPr lang="en-AU" dirty="0" err="1"/>
              <a:t>Varchar</a:t>
            </a:r>
            <a:r>
              <a:rPr lang="en-AU" dirty="0"/>
              <a:t>(100), @</a:t>
            </a:r>
            <a:r>
              <a:rPr lang="en-AU" dirty="0" err="1"/>
              <a:t>FileSize</a:t>
            </a:r>
            <a:r>
              <a:rPr lang="en-AU" dirty="0"/>
              <a:t> </a:t>
            </a:r>
            <a:r>
              <a:rPr lang="en-AU" dirty="0" err="1"/>
              <a:t>int</a:t>
            </a:r>
            <a:r>
              <a:rPr lang="en-AU" dirty="0"/>
              <a:t>, @File </a:t>
            </a:r>
            <a:r>
              <a:rPr lang="en-AU" dirty="0" err="1"/>
              <a:t>varbinary</a:t>
            </a:r>
            <a:r>
              <a:rPr lang="en-AU" dirty="0"/>
              <a:t>(max), @</a:t>
            </a:r>
            <a:r>
              <a:rPr lang="en-AU" dirty="0" err="1"/>
              <a:t>GroupType</a:t>
            </a:r>
            <a:r>
              <a:rPr lang="en-AU" dirty="0"/>
              <a:t> </a:t>
            </a:r>
            <a:r>
              <a:rPr lang="en-AU" dirty="0" err="1"/>
              <a:t>varchar</a:t>
            </a:r>
            <a:r>
              <a:rPr lang="en-AU" dirty="0"/>
              <a:t>(100), @Tags </a:t>
            </a:r>
            <a:r>
              <a:rPr lang="en-AU" dirty="0" err="1"/>
              <a:t>varchar</a:t>
            </a:r>
            <a:r>
              <a:rPr lang="en-AU" dirty="0"/>
              <a:t>(max), @Folder </a:t>
            </a:r>
            <a:r>
              <a:rPr lang="en-AU" dirty="0" err="1"/>
              <a:t>varchar</a:t>
            </a:r>
            <a:r>
              <a:rPr lang="en-AU" dirty="0"/>
              <a:t>(100</a:t>
            </a:r>
            <a:r>
              <a:rPr lang="en-AU" dirty="0" smtClean="0"/>
              <a:t>))</a:t>
            </a:r>
          </a:p>
          <a:p>
            <a:r>
              <a:rPr lang="en-AU" dirty="0" err="1"/>
              <a:t>UpdateJobAttachment</a:t>
            </a:r>
            <a:r>
              <a:rPr lang="en-AU" dirty="0"/>
              <a:t>  (@ORG_ID </a:t>
            </a:r>
            <a:r>
              <a:rPr lang="en-AU" dirty="0" err="1"/>
              <a:t>int</a:t>
            </a:r>
            <a:r>
              <a:rPr lang="en-AU" dirty="0"/>
              <a:t>, @USER_ID </a:t>
            </a:r>
            <a:r>
              <a:rPr lang="en-AU" dirty="0" err="1"/>
              <a:t>int</a:t>
            </a:r>
            <a:r>
              <a:rPr lang="en-AU" dirty="0"/>
              <a:t>, @USER_TYPE VARCHAR(100), @USER_COMPANY_ID INT, @</a:t>
            </a:r>
            <a:r>
              <a:rPr lang="en-AU" dirty="0" err="1"/>
              <a:t>JobAttachmentId</a:t>
            </a:r>
            <a:r>
              <a:rPr lang="en-AU" dirty="0"/>
              <a:t> </a:t>
            </a:r>
            <a:r>
              <a:rPr lang="en-AU" dirty="0" err="1"/>
              <a:t>int</a:t>
            </a:r>
            <a:r>
              <a:rPr lang="en-AU" dirty="0"/>
              <a:t>, @</a:t>
            </a:r>
            <a:r>
              <a:rPr lang="en-AU" dirty="0" err="1"/>
              <a:t>FileName</a:t>
            </a:r>
            <a:r>
              <a:rPr lang="en-AU" dirty="0"/>
              <a:t> </a:t>
            </a:r>
            <a:r>
              <a:rPr lang="en-AU" dirty="0" err="1"/>
              <a:t>Varchar</a:t>
            </a:r>
            <a:r>
              <a:rPr lang="en-AU" dirty="0"/>
              <a:t>(100), @</a:t>
            </a:r>
            <a:r>
              <a:rPr lang="en-AU" dirty="0" err="1"/>
              <a:t>FileExtension</a:t>
            </a:r>
            <a:r>
              <a:rPr lang="en-AU" dirty="0"/>
              <a:t> </a:t>
            </a:r>
            <a:r>
              <a:rPr lang="en-AU" dirty="0" err="1"/>
              <a:t>Varchar</a:t>
            </a:r>
            <a:r>
              <a:rPr lang="en-AU" dirty="0"/>
              <a:t>(100), @</a:t>
            </a:r>
            <a:r>
              <a:rPr lang="en-AU" dirty="0" err="1"/>
              <a:t>FileSize</a:t>
            </a:r>
            <a:r>
              <a:rPr lang="en-AU" dirty="0"/>
              <a:t> </a:t>
            </a:r>
            <a:r>
              <a:rPr lang="en-AU" dirty="0" err="1"/>
              <a:t>int</a:t>
            </a:r>
            <a:r>
              <a:rPr lang="en-AU" dirty="0"/>
              <a:t>, @File </a:t>
            </a:r>
            <a:r>
              <a:rPr lang="en-AU" dirty="0" err="1"/>
              <a:t>varbinary</a:t>
            </a:r>
            <a:r>
              <a:rPr lang="en-AU" dirty="0"/>
              <a:t>(max), @</a:t>
            </a:r>
            <a:r>
              <a:rPr lang="en-AU" dirty="0" err="1"/>
              <a:t>GroupType</a:t>
            </a:r>
            <a:r>
              <a:rPr lang="en-AU" dirty="0"/>
              <a:t> </a:t>
            </a:r>
            <a:r>
              <a:rPr lang="en-AU" dirty="0" err="1"/>
              <a:t>varchar</a:t>
            </a:r>
            <a:r>
              <a:rPr lang="en-AU" dirty="0"/>
              <a:t>(100), @Tags </a:t>
            </a:r>
            <a:r>
              <a:rPr lang="en-AU" dirty="0" err="1"/>
              <a:t>varchar</a:t>
            </a:r>
            <a:r>
              <a:rPr lang="en-AU" dirty="0"/>
              <a:t>(max), @Folder </a:t>
            </a:r>
            <a:r>
              <a:rPr lang="en-AU" dirty="0" err="1"/>
              <a:t>varchar</a:t>
            </a:r>
            <a:r>
              <a:rPr lang="en-AU" dirty="0"/>
              <a:t>(100), @Selected bit</a:t>
            </a:r>
            <a:r>
              <a:rPr lang="en-AU" dirty="0" smtClean="0"/>
              <a:t>)</a:t>
            </a:r>
          </a:p>
          <a:p>
            <a:r>
              <a:rPr lang="en-AU" dirty="0" err="1"/>
              <a:t>DeleteJobAttachment</a:t>
            </a:r>
            <a:r>
              <a:rPr lang="en-AU" dirty="0"/>
              <a:t>  (@ORG_ID </a:t>
            </a:r>
            <a:r>
              <a:rPr lang="en-AU" dirty="0" err="1"/>
              <a:t>int</a:t>
            </a:r>
            <a:r>
              <a:rPr lang="en-AU" dirty="0"/>
              <a:t>, @USER_ID </a:t>
            </a:r>
            <a:r>
              <a:rPr lang="en-AU" dirty="0" err="1"/>
              <a:t>int</a:t>
            </a:r>
            <a:r>
              <a:rPr lang="en-AU" dirty="0"/>
              <a:t>, @USER_TYPE VARCHAR(100), @USER_COMPANY_ID INT, @</a:t>
            </a:r>
            <a:r>
              <a:rPr lang="en-AU" dirty="0" err="1"/>
              <a:t>JobAttachmentId</a:t>
            </a:r>
            <a:r>
              <a:rPr lang="en-AU" dirty="0"/>
              <a:t> </a:t>
            </a:r>
            <a:r>
              <a:rPr lang="en-AU" dirty="0" err="1"/>
              <a:t>int</a:t>
            </a:r>
            <a:r>
              <a:rPr lang="en-AU" dirty="0"/>
              <a:t>)</a:t>
            </a:r>
          </a:p>
          <a:p>
            <a:endParaRPr lang="en-AU" dirty="0"/>
          </a:p>
          <a:p>
            <a:endParaRPr lang="en-AU" dirty="0"/>
          </a:p>
          <a:p>
            <a:endParaRPr lang="en-AU" dirty="0"/>
          </a:p>
          <a:p>
            <a:endParaRPr lang="en-AU" dirty="0"/>
          </a:p>
        </p:txBody>
      </p:sp>
    </p:spTree>
    <p:extLst>
      <p:ext uri="{BB962C8B-B14F-4D97-AF65-F5344CB8AC3E}">
        <p14:creationId xmlns:p14="http://schemas.microsoft.com/office/powerpoint/2010/main" val="1977412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The framework has a drag and drop function, and Kendo UI also has an </a:t>
            </a:r>
            <a:r>
              <a:rPr lang="en-AU" dirty="0" err="1" smtClean="0"/>
              <a:t>async</a:t>
            </a:r>
            <a:r>
              <a:rPr lang="en-AU" dirty="0" smtClean="0"/>
              <a:t> upload function included in the Kendo UI framework.</a:t>
            </a:r>
            <a:endParaRPr lang="en-AU" dirty="0"/>
          </a:p>
        </p:txBody>
      </p:sp>
      <p:pic>
        <p:nvPicPr>
          <p:cNvPr id="4" name="Content Placeholder 3"/>
          <p:cNvPicPr>
            <a:picLocks noGrp="1" noChangeAspect="1"/>
          </p:cNvPicPr>
          <p:nvPr>
            <p:ph idx="1"/>
          </p:nvPr>
        </p:nvPicPr>
        <p:blipFill>
          <a:blip r:embed="rId2"/>
          <a:stretch>
            <a:fillRect/>
          </a:stretch>
        </p:blipFill>
        <p:spPr>
          <a:xfrm>
            <a:off x="838200" y="2214004"/>
            <a:ext cx="10515600" cy="3574580"/>
          </a:xfrm>
          <a:prstGeom prst="rect">
            <a:avLst/>
          </a:prstGeom>
        </p:spPr>
      </p:pic>
    </p:spTree>
    <p:extLst>
      <p:ext uri="{BB962C8B-B14F-4D97-AF65-F5344CB8AC3E}">
        <p14:creationId xmlns:p14="http://schemas.microsoft.com/office/powerpoint/2010/main" val="2312939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Job Detail</a:t>
            </a:r>
            <a:endParaRPr lang="en-AU" dirty="0"/>
          </a:p>
        </p:txBody>
      </p:sp>
      <p:sp>
        <p:nvSpPr>
          <p:cNvPr id="5" name="Text Placeholder 4"/>
          <p:cNvSpPr>
            <a:spLocks noGrp="1"/>
          </p:cNvSpPr>
          <p:nvPr>
            <p:ph type="body" idx="1"/>
          </p:nvPr>
        </p:nvSpPr>
        <p:spPr/>
        <p:txBody>
          <a:bodyPr/>
          <a:lstStyle/>
          <a:p>
            <a:r>
              <a:rPr lang="en-AU" dirty="0" smtClean="0"/>
              <a:t>Copywriting.</a:t>
            </a:r>
            <a:endParaRPr lang="en-AU" dirty="0"/>
          </a:p>
        </p:txBody>
      </p:sp>
    </p:spTree>
    <p:extLst>
      <p:ext uri="{BB962C8B-B14F-4D97-AF65-F5344CB8AC3E}">
        <p14:creationId xmlns:p14="http://schemas.microsoft.com/office/powerpoint/2010/main" val="111283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3600" dirty="0" smtClean="0"/>
              <a:t>1. Use the FAQ section in the bootstrap </a:t>
            </a:r>
            <a:r>
              <a:rPr lang="en-AU" sz="3600" dirty="0" smtClean="0"/>
              <a:t>framework</a:t>
            </a:r>
            <a:r>
              <a:rPr lang="en-AU" sz="3600" dirty="0"/>
              <a:t> </a:t>
            </a:r>
            <a:r>
              <a:rPr lang="en-AU" sz="3600" dirty="0" smtClean="0"/>
              <a:t>as the initial design.</a:t>
            </a:r>
            <a:r>
              <a:rPr lang="en-AU" sz="3600" dirty="0" smtClean="0"/>
              <a:t/>
            </a:r>
            <a:br>
              <a:rPr lang="en-AU" sz="3600" dirty="0" smtClean="0"/>
            </a:br>
            <a:r>
              <a:rPr lang="en-AU" sz="3600" dirty="0" smtClean="0"/>
              <a:t>2. It should allow the user to enter new, edit, delete.</a:t>
            </a:r>
            <a:endParaRPr lang="en-AU" sz="3600" dirty="0"/>
          </a:p>
        </p:txBody>
      </p:sp>
      <p:pic>
        <p:nvPicPr>
          <p:cNvPr id="4" name="Content Placeholder 5"/>
          <p:cNvPicPr>
            <a:picLocks noChangeAspect="1"/>
          </p:cNvPicPr>
          <p:nvPr/>
        </p:nvPicPr>
        <p:blipFill>
          <a:blip r:embed="rId2"/>
          <a:stretch>
            <a:fillRect/>
          </a:stretch>
        </p:blipFill>
        <p:spPr>
          <a:xfrm>
            <a:off x="2865814" y="2224870"/>
            <a:ext cx="6966940" cy="4351338"/>
          </a:xfrm>
          <a:prstGeom prst="rect">
            <a:avLst/>
          </a:prstGeom>
        </p:spPr>
      </p:pic>
      <p:sp>
        <p:nvSpPr>
          <p:cNvPr id="5" name="Rectangle 4"/>
          <p:cNvSpPr/>
          <p:nvPr/>
        </p:nvSpPr>
        <p:spPr>
          <a:xfrm>
            <a:off x="4790940" y="4018207"/>
            <a:ext cx="1558344" cy="25757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Gallery</a:t>
            </a:r>
            <a:endParaRPr lang="en-AU" dirty="0"/>
          </a:p>
        </p:txBody>
      </p:sp>
      <p:sp>
        <p:nvSpPr>
          <p:cNvPr id="7" name="Rectangle 6"/>
          <p:cNvSpPr/>
          <p:nvPr/>
        </p:nvSpPr>
        <p:spPr>
          <a:xfrm>
            <a:off x="6452315" y="4018207"/>
            <a:ext cx="1390918" cy="27045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Copywriting</a:t>
            </a:r>
            <a:endParaRPr lang="en-AU" dirty="0"/>
          </a:p>
        </p:txBody>
      </p:sp>
      <p:sp>
        <p:nvSpPr>
          <p:cNvPr id="8" name="Rectangle 7"/>
          <p:cNvSpPr/>
          <p:nvPr/>
        </p:nvSpPr>
        <p:spPr>
          <a:xfrm>
            <a:off x="3032033" y="4031087"/>
            <a:ext cx="1630118" cy="24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Events</a:t>
            </a:r>
            <a:endParaRPr lang="en-AU" dirty="0"/>
          </a:p>
        </p:txBody>
      </p:sp>
      <p:sp>
        <p:nvSpPr>
          <p:cNvPr id="9" name="Rectangle 8"/>
          <p:cNvSpPr/>
          <p:nvPr/>
        </p:nvSpPr>
        <p:spPr>
          <a:xfrm>
            <a:off x="3032033" y="4404575"/>
            <a:ext cx="6511212" cy="21716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a:t>Voice api</a:t>
            </a:r>
          </a:p>
        </p:txBody>
      </p:sp>
      <p:pic>
        <p:nvPicPr>
          <p:cNvPr id="14" name="Picture 13"/>
          <p:cNvPicPr>
            <a:picLocks noChangeAspect="1"/>
          </p:cNvPicPr>
          <p:nvPr/>
        </p:nvPicPr>
        <p:blipFill>
          <a:blip r:embed="rId3"/>
          <a:stretch>
            <a:fillRect/>
          </a:stretch>
        </p:blipFill>
        <p:spPr>
          <a:xfrm>
            <a:off x="2865814" y="4288665"/>
            <a:ext cx="6870614" cy="2287543"/>
          </a:xfrm>
          <a:prstGeom prst="rect">
            <a:avLst/>
          </a:prstGeom>
        </p:spPr>
      </p:pic>
    </p:spTree>
    <p:extLst>
      <p:ext uri="{BB962C8B-B14F-4D97-AF65-F5344CB8AC3E}">
        <p14:creationId xmlns:p14="http://schemas.microsoft.com/office/powerpoint/2010/main" val="3590934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787" y="613779"/>
            <a:ext cx="10515600" cy="1325563"/>
          </a:xfrm>
        </p:spPr>
        <p:txBody>
          <a:bodyPr>
            <a:noAutofit/>
          </a:bodyPr>
          <a:lstStyle/>
          <a:p>
            <a:r>
              <a:rPr lang="en-AU" sz="2000" dirty="0" smtClean="0"/>
              <a:t>For new/edit, allow creation /edit. using template editor. </a:t>
            </a:r>
            <a:r>
              <a:rPr lang="en-AU" sz="2000" dirty="0" smtClean="0"/>
              <a:t/>
            </a:r>
            <a:br>
              <a:rPr lang="en-AU" sz="2000" dirty="0" smtClean="0"/>
            </a:br>
            <a:r>
              <a:rPr lang="en-AU" sz="2000" dirty="0" smtClean="0"/>
              <a:t/>
            </a:r>
            <a:br>
              <a:rPr lang="en-AU" sz="2000" dirty="0" smtClean="0"/>
            </a:br>
            <a:r>
              <a:rPr lang="en-AU" sz="2000" dirty="0" smtClean="0"/>
              <a:t>1. Use the following SP to get the Types </a:t>
            </a:r>
            <a:br>
              <a:rPr lang="en-AU" sz="2000" dirty="0" smtClean="0"/>
            </a:br>
            <a:r>
              <a:rPr lang="en-AU" sz="2000" dirty="0" smtClean="0"/>
              <a:t/>
            </a:r>
            <a:br>
              <a:rPr lang="en-AU" sz="2000" dirty="0" smtClean="0"/>
            </a:br>
            <a:r>
              <a:rPr lang="en-AU" sz="1800" dirty="0"/>
              <a:t>[</a:t>
            </a:r>
            <a:r>
              <a:rPr lang="en-AU" sz="1800" dirty="0" err="1"/>
              <a:t>SelectJobCopyTypes</a:t>
            </a:r>
            <a:r>
              <a:rPr lang="en-AU" sz="1800" dirty="0"/>
              <a:t>] (@ORG_ID </a:t>
            </a:r>
            <a:r>
              <a:rPr lang="en-AU" sz="1800" dirty="0" err="1"/>
              <a:t>int</a:t>
            </a:r>
            <a:r>
              <a:rPr lang="en-AU" sz="1800" dirty="0"/>
              <a:t>, @USER_ID </a:t>
            </a:r>
            <a:r>
              <a:rPr lang="en-AU" sz="1800" dirty="0" err="1"/>
              <a:t>int</a:t>
            </a:r>
            <a:r>
              <a:rPr lang="en-AU" sz="1800" dirty="0"/>
              <a:t>, @USER_TYPE VARCHAR(100), @USER_COMPANY_ID INT)</a:t>
            </a:r>
            <a:br>
              <a:rPr lang="en-AU" sz="1800" dirty="0"/>
            </a:br>
            <a:r>
              <a:rPr lang="en-AU" sz="2000" dirty="0" smtClean="0"/>
              <a:t> </a:t>
            </a:r>
            <a:br>
              <a:rPr lang="en-AU" sz="2000" dirty="0" smtClean="0"/>
            </a:br>
            <a:r>
              <a:rPr lang="en-AU" sz="2000" dirty="0" err="1" smtClean="0"/>
              <a:t>eg</a:t>
            </a:r>
            <a:r>
              <a:rPr lang="en-AU" sz="2000" dirty="0" smtClean="0"/>
              <a:t>. exec </a:t>
            </a:r>
            <a:r>
              <a:rPr lang="en-AU" sz="2000" dirty="0" err="1"/>
              <a:t>SelectJobCopyTypes</a:t>
            </a:r>
            <a:r>
              <a:rPr lang="en-AU" sz="2000" dirty="0"/>
              <a:t> </a:t>
            </a:r>
            <a:r>
              <a:rPr lang="en-AU" sz="2000" dirty="0" smtClean="0"/>
              <a:t>825</a:t>
            </a:r>
            <a:r>
              <a:rPr lang="en-AU" sz="2000" dirty="0"/>
              <a:t>, 1, </a:t>
            </a:r>
            <a:r>
              <a:rPr lang="en-AU" sz="2000" dirty="0" smtClean="0"/>
              <a:t>‘Staff', </a:t>
            </a:r>
            <a:r>
              <a:rPr lang="en-AU" sz="2000" dirty="0"/>
              <a:t>14026</a:t>
            </a:r>
            <a:endParaRPr lang="en-AU" sz="2000" dirty="0"/>
          </a:p>
        </p:txBody>
      </p:sp>
      <p:pic>
        <p:nvPicPr>
          <p:cNvPr id="8" name="Picture 7"/>
          <p:cNvPicPr>
            <a:picLocks noChangeAspect="1"/>
          </p:cNvPicPr>
          <p:nvPr/>
        </p:nvPicPr>
        <p:blipFill>
          <a:blip r:embed="rId2"/>
          <a:stretch>
            <a:fillRect/>
          </a:stretch>
        </p:blipFill>
        <p:spPr>
          <a:xfrm>
            <a:off x="3613110" y="3031501"/>
            <a:ext cx="8314286" cy="3678393"/>
          </a:xfrm>
          <a:prstGeom prst="rect">
            <a:avLst/>
          </a:prstGeom>
        </p:spPr>
      </p:pic>
      <p:sp>
        <p:nvSpPr>
          <p:cNvPr id="9" name="Rectangle 8"/>
          <p:cNvSpPr/>
          <p:nvPr/>
        </p:nvSpPr>
        <p:spPr>
          <a:xfrm>
            <a:off x="4340180" y="3837905"/>
            <a:ext cx="7456867" cy="5924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4518339" y="3149390"/>
            <a:ext cx="800636" cy="4404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Down Arrow 11"/>
          <p:cNvSpPr/>
          <p:nvPr/>
        </p:nvSpPr>
        <p:spPr>
          <a:xfrm>
            <a:off x="8635285" y="3271234"/>
            <a:ext cx="296214" cy="2575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p:cNvSpPr/>
          <p:nvPr/>
        </p:nvSpPr>
        <p:spPr>
          <a:xfrm>
            <a:off x="5164428" y="3258355"/>
            <a:ext cx="3773510" cy="283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p:cNvSpPr/>
          <p:nvPr/>
        </p:nvSpPr>
        <p:spPr>
          <a:xfrm>
            <a:off x="5164427" y="3750298"/>
            <a:ext cx="6529589" cy="680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p:cNvSpPr txBox="1"/>
          <p:nvPr/>
        </p:nvSpPr>
        <p:spPr>
          <a:xfrm>
            <a:off x="4518339" y="3172358"/>
            <a:ext cx="627864" cy="369332"/>
          </a:xfrm>
          <a:prstGeom prst="rect">
            <a:avLst/>
          </a:prstGeom>
          <a:noFill/>
        </p:spPr>
        <p:txBody>
          <a:bodyPr wrap="none" rtlCol="0">
            <a:spAutoFit/>
          </a:bodyPr>
          <a:lstStyle/>
          <a:p>
            <a:r>
              <a:rPr lang="en-AU" dirty="0" smtClean="0"/>
              <a:t>Type</a:t>
            </a:r>
            <a:endParaRPr lang="en-AU" dirty="0"/>
          </a:p>
        </p:txBody>
      </p:sp>
      <p:sp>
        <p:nvSpPr>
          <p:cNvPr id="17" name="TextBox 16"/>
          <p:cNvSpPr txBox="1"/>
          <p:nvPr/>
        </p:nvSpPr>
        <p:spPr>
          <a:xfrm>
            <a:off x="4534753" y="3664301"/>
            <a:ext cx="595035" cy="369332"/>
          </a:xfrm>
          <a:prstGeom prst="rect">
            <a:avLst/>
          </a:prstGeom>
          <a:noFill/>
        </p:spPr>
        <p:txBody>
          <a:bodyPr wrap="none" rtlCol="0">
            <a:spAutoFit/>
          </a:bodyPr>
          <a:lstStyle/>
          <a:p>
            <a:r>
              <a:rPr lang="en-AU" dirty="0" smtClean="0"/>
              <a:t>Title</a:t>
            </a:r>
            <a:endParaRPr lang="en-AU" dirty="0"/>
          </a:p>
        </p:txBody>
      </p:sp>
      <p:pic>
        <p:nvPicPr>
          <p:cNvPr id="3" name="Picture 2"/>
          <p:cNvPicPr>
            <a:picLocks noChangeAspect="1"/>
          </p:cNvPicPr>
          <p:nvPr/>
        </p:nvPicPr>
        <p:blipFill>
          <a:blip r:embed="rId3"/>
          <a:stretch>
            <a:fillRect/>
          </a:stretch>
        </p:blipFill>
        <p:spPr>
          <a:xfrm>
            <a:off x="550787" y="2785954"/>
            <a:ext cx="2219048" cy="1485714"/>
          </a:xfrm>
          <a:prstGeom prst="rect">
            <a:avLst/>
          </a:prstGeom>
        </p:spPr>
      </p:pic>
      <p:cxnSp>
        <p:nvCxnSpPr>
          <p:cNvPr id="5" name="Straight Arrow Connector 4"/>
          <p:cNvCxnSpPr>
            <a:endCxn id="13" idx="1"/>
          </p:cNvCxnSpPr>
          <p:nvPr/>
        </p:nvCxnSpPr>
        <p:spPr>
          <a:xfrm>
            <a:off x="2266682" y="2601532"/>
            <a:ext cx="2897746" cy="798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792829" y="6246254"/>
            <a:ext cx="2884123" cy="261610"/>
          </a:xfrm>
          <a:prstGeom prst="rect">
            <a:avLst/>
          </a:prstGeom>
          <a:noFill/>
        </p:spPr>
        <p:txBody>
          <a:bodyPr wrap="none" rtlCol="0">
            <a:spAutoFit/>
          </a:bodyPr>
          <a:lstStyle/>
          <a:p>
            <a:r>
              <a:rPr lang="en-AU" sz="1100" dirty="0" smtClean="0"/>
              <a:t>Title Word Count: 99    Body Word Count: 1000</a:t>
            </a:r>
            <a:endParaRPr lang="en-AU" sz="1100" dirty="0"/>
          </a:p>
        </p:txBody>
      </p:sp>
    </p:spTree>
    <p:extLst>
      <p:ext uri="{BB962C8B-B14F-4D97-AF65-F5344CB8AC3E}">
        <p14:creationId xmlns:p14="http://schemas.microsoft.com/office/powerpoint/2010/main" val="911419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a:bodyPr>
          <a:lstStyle/>
          <a:p>
            <a:r>
              <a:rPr lang="en-AU" sz="3200" dirty="0" smtClean="0"/>
              <a:t>The following SP’s have been created for Job Copy.</a:t>
            </a:r>
            <a:endParaRPr lang="en-AU" sz="3200" dirty="0"/>
          </a:p>
        </p:txBody>
      </p:sp>
      <p:sp>
        <p:nvSpPr>
          <p:cNvPr id="3" name="Content Placeholder 2"/>
          <p:cNvSpPr>
            <a:spLocks noGrp="1"/>
          </p:cNvSpPr>
          <p:nvPr>
            <p:ph idx="1"/>
          </p:nvPr>
        </p:nvSpPr>
        <p:spPr>
          <a:xfrm>
            <a:off x="838200" y="1825625"/>
            <a:ext cx="10515600" cy="4163051"/>
          </a:xfrm>
        </p:spPr>
        <p:txBody>
          <a:bodyPr>
            <a:noAutofit/>
          </a:bodyPr>
          <a:lstStyle/>
          <a:p>
            <a:r>
              <a:rPr lang="en-AU" sz="1400" dirty="0" err="1"/>
              <a:t>SelectJobCopy</a:t>
            </a:r>
            <a:r>
              <a:rPr lang="en-AU" sz="1400" dirty="0"/>
              <a:t> (@ORG_ID </a:t>
            </a:r>
            <a:r>
              <a:rPr lang="en-AU" sz="1400" dirty="0" err="1"/>
              <a:t>int</a:t>
            </a:r>
            <a:r>
              <a:rPr lang="en-AU" sz="1400" dirty="0"/>
              <a:t>, @USER_ID </a:t>
            </a:r>
            <a:r>
              <a:rPr lang="en-AU" sz="1400" dirty="0" err="1"/>
              <a:t>int</a:t>
            </a:r>
            <a:r>
              <a:rPr lang="en-AU" sz="1400" dirty="0"/>
              <a:t>, @USER_TYPE VARCHAR(100), @USER_COMPANY_ID INT, @JOB_ID INT)</a:t>
            </a:r>
          </a:p>
          <a:p>
            <a:pPr marL="0" indent="0">
              <a:buNone/>
            </a:pPr>
            <a:endParaRPr lang="en-AU" sz="1400" dirty="0"/>
          </a:p>
          <a:p>
            <a:r>
              <a:rPr lang="en-AU" sz="1400" dirty="0" err="1" smtClean="0"/>
              <a:t>InsertJobCopy</a:t>
            </a:r>
            <a:r>
              <a:rPr lang="en-AU" sz="1400" dirty="0" smtClean="0"/>
              <a:t> </a:t>
            </a:r>
            <a:r>
              <a:rPr lang="en-AU" sz="1400" dirty="0"/>
              <a:t>(@ORG_ID </a:t>
            </a:r>
            <a:r>
              <a:rPr lang="en-AU" sz="1400" dirty="0" err="1"/>
              <a:t>int</a:t>
            </a:r>
            <a:r>
              <a:rPr lang="en-AU" sz="1400" dirty="0"/>
              <a:t>, @USER_ID </a:t>
            </a:r>
            <a:r>
              <a:rPr lang="en-AU" sz="1400" dirty="0" err="1"/>
              <a:t>int</a:t>
            </a:r>
            <a:r>
              <a:rPr lang="en-AU" sz="1400" dirty="0"/>
              <a:t>, @USER_TYPE VARCHAR(100), @USER_COMPANY_ID INT, @</a:t>
            </a:r>
            <a:r>
              <a:rPr lang="en-AU" sz="1400" dirty="0" err="1"/>
              <a:t>Job_Id</a:t>
            </a:r>
            <a:r>
              <a:rPr lang="en-AU" sz="1400" dirty="0"/>
              <a:t> </a:t>
            </a:r>
            <a:r>
              <a:rPr lang="en-AU" sz="1400" dirty="0" err="1"/>
              <a:t>int</a:t>
            </a:r>
            <a:r>
              <a:rPr lang="en-AU" sz="1400" dirty="0"/>
              <a:t>, @</a:t>
            </a:r>
            <a:r>
              <a:rPr lang="en-AU" sz="1400" dirty="0" err="1"/>
              <a:t>Type_Id</a:t>
            </a:r>
            <a:r>
              <a:rPr lang="en-AU" sz="1400" dirty="0"/>
              <a:t> </a:t>
            </a:r>
            <a:r>
              <a:rPr lang="en-AU" sz="1400" dirty="0" err="1"/>
              <a:t>int</a:t>
            </a:r>
            <a:r>
              <a:rPr lang="en-AU" sz="1400" dirty="0"/>
              <a:t>, @Title </a:t>
            </a:r>
            <a:r>
              <a:rPr lang="en-AU" sz="1400" dirty="0" err="1"/>
              <a:t>varchar</a:t>
            </a:r>
            <a:r>
              <a:rPr lang="en-AU" sz="1400" dirty="0"/>
              <a:t>(max), @</a:t>
            </a:r>
            <a:r>
              <a:rPr lang="en-AU" sz="1400" dirty="0" err="1"/>
              <a:t>TitleWordCount</a:t>
            </a:r>
            <a:r>
              <a:rPr lang="en-AU" sz="1400" dirty="0"/>
              <a:t> </a:t>
            </a:r>
            <a:r>
              <a:rPr lang="en-AU" sz="1400" dirty="0" err="1"/>
              <a:t>int</a:t>
            </a:r>
            <a:r>
              <a:rPr lang="en-AU" sz="1400" dirty="0"/>
              <a:t>, @Body </a:t>
            </a:r>
            <a:r>
              <a:rPr lang="en-AU" sz="1400" dirty="0" err="1"/>
              <a:t>varchar</a:t>
            </a:r>
            <a:r>
              <a:rPr lang="en-AU" sz="1400" dirty="0"/>
              <a:t>(max), @</a:t>
            </a:r>
            <a:r>
              <a:rPr lang="en-AU" sz="1400" dirty="0" err="1"/>
              <a:t>BodyWordCount</a:t>
            </a:r>
            <a:r>
              <a:rPr lang="en-AU" sz="1400" dirty="0"/>
              <a:t> </a:t>
            </a:r>
            <a:r>
              <a:rPr lang="en-AU" sz="1400" dirty="0" err="1"/>
              <a:t>int</a:t>
            </a:r>
            <a:r>
              <a:rPr lang="en-AU" sz="1400" dirty="0"/>
              <a:t>,  @Status </a:t>
            </a:r>
            <a:r>
              <a:rPr lang="en-AU" sz="1400" dirty="0" err="1"/>
              <a:t>varchar</a:t>
            </a:r>
            <a:r>
              <a:rPr lang="en-AU" sz="1400" dirty="0"/>
              <a:t>(100</a:t>
            </a:r>
            <a:r>
              <a:rPr lang="en-AU" sz="1400" dirty="0" smtClean="0"/>
              <a:t>))</a:t>
            </a:r>
          </a:p>
          <a:p>
            <a:endParaRPr lang="en-AU" sz="1400" dirty="0" smtClean="0"/>
          </a:p>
          <a:p>
            <a:r>
              <a:rPr lang="en-AU" sz="1400" dirty="0" err="1" smtClean="0"/>
              <a:t>UpdateJobCopy</a:t>
            </a:r>
            <a:r>
              <a:rPr lang="en-AU" sz="1400" dirty="0" smtClean="0"/>
              <a:t> </a:t>
            </a:r>
            <a:r>
              <a:rPr lang="en-AU" sz="1400" dirty="0"/>
              <a:t>(@ORG_ID </a:t>
            </a:r>
            <a:r>
              <a:rPr lang="en-AU" sz="1400" dirty="0" err="1"/>
              <a:t>int</a:t>
            </a:r>
            <a:r>
              <a:rPr lang="en-AU" sz="1400" dirty="0"/>
              <a:t>, @USER_ID </a:t>
            </a:r>
            <a:r>
              <a:rPr lang="en-AU" sz="1400" dirty="0" err="1"/>
              <a:t>int</a:t>
            </a:r>
            <a:r>
              <a:rPr lang="en-AU" sz="1400" dirty="0"/>
              <a:t>, @USER_TYPE VARCHAR(100), @USER_COMPANY_ID INT, @JOB_COPY_ID </a:t>
            </a:r>
            <a:r>
              <a:rPr lang="en-AU" sz="1400" dirty="0" err="1"/>
              <a:t>int</a:t>
            </a:r>
            <a:r>
              <a:rPr lang="en-AU" sz="1400" dirty="0"/>
              <a:t>, @TYPE_ID </a:t>
            </a:r>
            <a:r>
              <a:rPr lang="en-AU" sz="1400" dirty="0" err="1"/>
              <a:t>int</a:t>
            </a:r>
            <a:r>
              <a:rPr lang="en-AU" sz="1400" dirty="0"/>
              <a:t>, @Title </a:t>
            </a:r>
            <a:r>
              <a:rPr lang="en-AU" sz="1400" dirty="0" err="1"/>
              <a:t>varchar</a:t>
            </a:r>
            <a:r>
              <a:rPr lang="en-AU" sz="1400" dirty="0"/>
              <a:t>(max), @</a:t>
            </a:r>
            <a:r>
              <a:rPr lang="en-AU" sz="1400" dirty="0" err="1"/>
              <a:t>TitleWordCount</a:t>
            </a:r>
            <a:r>
              <a:rPr lang="en-AU" sz="1400" dirty="0"/>
              <a:t> </a:t>
            </a:r>
            <a:r>
              <a:rPr lang="en-AU" sz="1400" dirty="0" err="1"/>
              <a:t>int</a:t>
            </a:r>
            <a:r>
              <a:rPr lang="en-AU" sz="1400" dirty="0"/>
              <a:t>, @Body </a:t>
            </a:r>
            <a:r>
              <a:rPr lang="en-AU" sz="1400" dirty="0" err="1"/>
              <a:t>varchar</a:t>
            </a:r>
            <a:r>
              <a:rPr lang="en-AU" sz="1400" dirty="0"/>
              <a:t>(max), @</a:t>
            </a:r>
            <a:r>
              <a:rPr lang="en-AU" sz="1400" dirty="0" err="1"/>
              <a:t>BodyWordCount</a:t>
            </a:r>
            <a:r>
              <a:rPr lang="en-AU" sz="1400" dirty="0"/>
              <a:t> </a:t>
            </a:r>
            <a:r>
              <a:rPr lang="en-AU" sz="1400" dirty="0" err="1"/>
              <a:t>int</a:t>
            </a:r>
            <a:r>
              <a:rPr lang="en-AU" sz="1400" dirty="0"/>
              <a:t>,  @Status </a:t>
            </a:r>
            <a:r>
              <a:rPr lang="en-AU" sz="1400" dirty="0" err="1"/>
              <a:t>varchar</a:t>
            </a:r>
            <a:r>
              <a:rPr lang="en-AU" sz="1400" dirty="0"/>
              <a:t>(100), @</a:t>
            </a:r>
            <a:r>
              <a:rPr lang="en-AU" sz="1400" dirty="0" err="1"/>
              <a:t>isDeleted</a:t>
            </a:r>
            <a:r>
              <a:rPr lang="en-AU" sz="1400" dirty="0"/>
              <a:t> bit</a:t>
            </a:r>
            <a:r>
              <a:rPr lang="en-AU" sz="1400" dirty="0" smtClean="0"/>
              <a:t>)</a:t>
            </a:r>
          </a:p>
          <a:p>
            <a:endParaRPr lang="en-AU" sz="1400" dirty="0"/>
          </a:p>
          <a:p>
            <a:r>
              <a:rPr lang="en-AU" sz="1400" dirty="0" smtClean="0"/>
              <a:t>[</a:t>
            </a:r>
            <a:r>
              <a:rPr lang="en-AU" sz="1400" dirty="0" err="1"/>
              <a:t>DeleteJobCopy</a:t>
            </a:r>
            <a:r>
              <a:rPr lang="en-AU" sz="1400" dirty="0"/>
              <a:t>] (@ORG_ID </a:t>
            </a:r>
            <a:r>
              <a:rPr lang="en-AU" sz="1400" dirty="0" err="1"/>
              <a:t>int</a:t>
            </a:r>
            <a:r>
              <a:rPr lang="en-AU" sz="1400" dirty="0"/>
              <a:t>, @USER_ID </a:t>
            </a:r>
            <a:r>
              <a:rPr lang="en-AU" sz="1400" dirty="0" err="1"/>
              <a:t>int</a:t>
            </a:r>
            <a:r>
              <a:rPr lang="en-AU" sz="1400" dirty="0"/>
              <a:t>, @USER_TYPE VARCHAR(100), @USER_COMPANY_ID INT, @JOB_COPY_ID </a:t>
            </a:r>
            <a:r>
              <a:rPr lang="en-AU" sz="1400" dirty="0" err="1"/>
              <a:t>int</a:t>
            </a:r>
            <a:r>
              <a:rPr lang="en-AU" sz="1400" dirty="0"/>
              <a:t>)</a:t>
            </a:r>
          </a:p>
          <a:p>
            <a:pPr marL="0" indent="0">
              <a:buNone/>
            </a:pPr>
            <a:endParaRPr lang="en-AU" sz="1400" dirty="0" smtClean="0"/>
          </a:p>
          <a:p>
            <a:endParaRPr lang="en-AU" sz="1400" dirty="0" smtClean="0"/>
          </a:p>
          <a:p>
            <a:endParaRPr lang="en-AU" sz="1400" dirty="0"/>
          </a:p>
        </p:txBody>
      </p:sp>
    </p:spTree>
    <p:extLst>
      <p:ext uri="{BB962C8B-B14F-4D97-AF65-F5344CB8AC3E}">
        <p14:creationId xmlns:p14="http://schemas.microsoft.com/office/powerpoint/2010/main" val="3420578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Eg</a:t>
            </a:r>
            <a:r>
              <a:rPr lang="en-AU" dirty="0" smtClean="0"/>
              <a:t>. </a:t>
            </a:r>
            <a:endParaRPr lang="en-AU" dirty="0"/>
          </a:p>
        </p:txBody>
      </p:sp>
      <p:sp>
        <p:nvSpPr>
          <p:cNvPr id="3" name="Content Placeholder 2"/>
          <p:cNvSpPr>
            <a:spLocks noGrp="1"/>
          </p:cNvSpPr>
          <p:nvPr>
            <p:ph idx="1"/>
          </p:nvPr>
        </p:nvSpPr>
        <p:spPr/>
        <p:txBody>
          <a:bodyPr/>
          <a:lstStyle/>
          <a:p>
            <a:endParaRPr lang="en-AU"/>
          </a:p>
        </p:txBody>
      </p:sp>
      <p:sp>
        <p:nvSpPr>
          <p:cNvPr id="4" name="Rectangle 3"/>
          <p:cNvSpPr/>
          <p:nvPr/>
        </p:nvSpPr>
        <p:spPr>
          <a:xfrm>
            <a:off x="3048000" y="2274838"/>
            <a:ext cx="6096000" cy="2308324"/>
          </a:xfrm>
          <a:prstGeom prst="rect">
            <a:avLst/>
          </a:prstGeom>
        </p:spPr>
        <p:txBody>
          <a:bodyPr>
            <a:spAutoFit/>
          </a:bodyPr>
          <a:lstStyle/>
          <a:p>
            <a:r>
              <a:rPr lang="en-AU" dirty="0">
                <a:latin typeface="Consolas" panose="020B0609020204030204" pitchFamily="49" charset="0"/>
              </a:rPr>
              <a:t> </a:t>
            </a:r>
            <a:r>
              <a:rPr lang="en-AU" dirty="0">
                <a:solidFill>
                  <a:srgbClr val="0000FF"/>
                </a:solidFill>
                <a:latin typeface="Consolas" panose="020B0609020204030204" pitchFamily="49" charset="0"/>
              </a:rPr>
              <a:t>Select</a:t>
            </a:r>
            <a:r>
              <a:rPr lang="en-AU" dirty="0">
                <a:solidFill>
                  <a:prstClr val="black"/>
                </a:solidFill>
                <a:latin typeface="Consolas" panose="020B0609020204030204" pitchFamily="49" charset="0"/>
              </a:rPr>
              <a:t> </a:t>
            </a:r>
            <a:r>
              <a:rPr lang="en-AU" dirty="0" err="1">
                <a:solidFill>
                  <a:srgbClr val="008080"/>
                </a:solidFill>
                <a:latin typeface="Consolas" panose="020B0609020204030204" pitchFamily="49" charset="0"/>
              </a:rPr>
              <a:t>PG</a:t>
            </a:r>
            <a:r>
              <a:rPr lang="en-AU" dirty="0" err="1">
                <a:solidFill>
                  <a:srgbClr val="808080"/>
                </a:solidFill>
                <a:latin typeface="Consolas" panose="020B0609020204030204" pitchFamily="49" charset="0"/>
              </a:rPr>
              <a:t>.</a:t>
            </a:r>
            <a:r>
              <a:rPr lang="en-AU" dirty="0" err="1">
                <a:solidFill>
                  <a:srgbClr val="008080"/>
                </a:solidFill>
                <a:latin typeface="Consolas" panose="020B0609020204030204" pitchFamily="49" charset="0"/>
              </a:rPr>
              <a:t>Name</a:t>
            </a:r>
            <a:r>
              <a:rPr lang="en-AU" dirty="0">
                <a:solidFill>
                  <a:prstClr val="black"/>
                </a:solidFill>
                <a:latin typeface="Consolas" panose="020B0609020204030204" pitchFamily="49" charset="0"/>
              </a:rPr>
              <a:t> </a:t>
            </a:r>
            <a:r>
              <a:rPr lang="en-AU" dirty="0">
                <a:solidFill>
                  <a:srgbClr val="0000FF"/>
                </a:solidFill>
                <a:latin typeface="Consolas" panose="020B0609020204030204" pitchFamily="49" charset="0"/>
              </a:rPr>
              <a:t>as</a:t>
            </a:r>
            <a:r>
              <a:rPr lang="en-AU" dirty="0">
                <a:solidFill>
                  <a:prstClr val="black"/>
                </a:solidFill>
                <a:latin typeface="Consolas" panose="020B0609020204030204" pitchFamily="49" charset="0"/>
              </a:rPr>
              <a:t> </a:t>
            </a:r>
            <a:r>
              <a:rPr lang="en-AU" dirty="0">
                <a:solidFill>
                  <a:srgbClr val="0000FF"/>
                </a:solidFill>
                <a:latin typeface="Consolas" panose="020B0609020204030204" pitchFamily="49" charset="0"/>
              </a:rPr>
              <a:t>Service</a:t>
            </a:r>
            <a:r>
              <a:rPr lang="en-AU" dirty="0">
                <a:solidFill>
                  <a:srgbClr val="808080"/>
                </a:solidFill>
                <a:latin typeface="Consolas" panose="020B0609020204030204" pitchFamily="49" charset="0"/>
              </a:rPr>
              <a:t>,</a:t>
            </a:r>
            <a:r>
              <a:rPr lang="en-AU" dirty="0">
                <a:solidFill>
                  <a:prstClr val="black"/>
                </a:solidFill>
                <a:latin typeface="Consolas" panose="020B0609020204030204" pitchFamily="49" charset="0"/>
              </a:rPr>
              <a:t> </a:t>
            </a:r>
          </a:p>
          <a:p>
            <a:r>
              <a:rPr lang="en-AU" dirty="0">
                <a:solidFill>
                  <a:prstClr val="black"/>
                </a:solidFill>
                <a:latin typeface="Consolas" panose="020B0609020204030204" pitchFamily="49" charset="0"/>
              </a:rPr>
              <a:t>  </a:t>
            </a:r>
            <a:r>
              <a:rPr lang="en-AU" dirty="0" err="1">
                <a:solidFill>
                  <a:srgbClr val="008080"/>
                </a:solidFill>
                <a:latin typeface="Consolas" panose="020B0609020204030204" pitchFamily="49" charset="0"/>
              </a:rPr>
              <a:t>J</a:t>
            </a:r>
            <a:r>
              <a:rPr lang="en-AU" dirty="0" err="1">
                <a:solidFill>
                  <a:srgbClr val="808080"/>
                </a:solidFill>
                <a:latin typeface="Consolas" panose="020B0609020204030204" pitchFamily="49" charset="0"/>
              </a:rPr>
              <a:t>.</a:t>
            </a:r>
            <a:r>
              <a:rPr lang="en-AU" dirty="0" err="1">
                <a:solidFill>
                  <a:srgbClr val="008080"/>
                </a:solidFill>
                <a:latin typeface="Consolas" panose="020B0609020204030204" pitchFamily="49" charset="0"/>
              </a:rPr>
              <a:t>Title</a:t>
            </a:r>
            <a:r>
              <a:rPr lang="en-AU" dirty="0">
                <a:solidFill>
                  <a:srgbClr val="808080"/>
                </a:solidFill>
                <a:latin typeface="Consolas" panose="020B0609020204030204" pitchFamily="49" charset="0"/>
              </a:rPr>
              <a:t>,</a:t>
            </a:r>
            <a:r>
              <a:rPr lang="en-AU" dirty="0">
                <a:solidFill>
                  <a:prstClr val="black"/>
                </a:solidFill>
                <a:latin typeface="Consolas" panose="020B0609020204030204" pitchFamily="49" charset="0"/>
              </a:rPr>
              <a:t> </a:t>
            </a:r>
          </a:p>
          <a:p>
            <a:r>
              <a:rPr lang="en-AU" dirty="0">
                <a:solidFill>
                  <a:prstClr val="black"/>
                </a:solidFill>
                <a:latin typeface="Consolas" panose="020B0609020204030204" pitchFamily="49" charset="0"/>
              </a:rPr>
              <a:t>  </a:t>
            </a:r>
            <a:r>
              <a:rPr lang="en-AU" dirty="0">
                <a:solidFill>
                  <a:srgbClr val="FF00FF"/>
                </a:solidFill>
                <a:latin typeface="Consolas" panose="020B0609020204030204" pitchFamily="49" charset="0"/>
              </a:rPr>
              <a:t>LTRIM</a:t>
            </a:r>
            <a:r>
              <a:rPr lang="en-AU" dirty="0">
                <a:solidFill>
                  <a:srgbClr val="808080"/>
                </a:solidFill>
                <a:latin typeface="Consolas" panose="020B0609020204030204" pitchFamily="49" charset="0"/>
              </a:rPr>
              <a:t>(RIGHT(</a:t>
            </a:r>
            <a:r>
              <a:rPr lang="en-AU" dirty="0">
                <a:solidFill>
                  <a:srgbClr val="FF00FF"/>
                </a:solidFill>
                <a:latin typeface="Consolas" panose="020B0609020204030204" pitchFamily="49" charset="0"/>
              </a:rPr>
              <a:t>CONVERT</a:t>
            </a:r>
            <a:r>
              <a:rPr lang="en-AU" dirty="0">
                <a:solidFill>
                  <a:srgbClr val="808080"/>
                </a:solidFill>
                <a:latin typeface="Consolas" panose="020B0609020204030204" pitchFamily="49" charset="0"/>
              </a:rPr>
              <a:t>(</a:t>
            </a:r>
            <a:r>
              <a:rPr lang="en-AU" dirty="0">
                <a:solidFill>
                  <a:srgbClr val="0000FF"/>
                </a:solidFill>
                <a:latin typeface="Consolas" panose="020B0609020204030204" pitchFamily="49" charset="0"/>
              </a:rPr>
              <a:t>VARCHAR</a:t>
            </a:r>
            <a:r>
              <a:rPr lang="en-AU" dirty="0">
                <a:solidFill>
                  <a:srgbClr val="808080"/>
                </a:solidFill>
                <a:latin typeface="Consolas" panose="020B0609020204030204" pitchFamily="49" charset="0"/>
              </a:rPr>
              <a:t>(</a:t>
            </a:r>
            <a:r>
              <a:rPr lang="en-AU" dirty="0">
                <a:solidFill>
                  <a:prstClr val="black"/>
                </a:solidFill>
                <a:latin typeface="Consolas" panose="020B0609020204030204" pitchFamily="49" charset="0"/>
              </a:rPr>
              <a:t>19</a:t>
            </a:r>
            <a:r>
              <a:rPr lang="en-AU" dirty="0">
                <a:solidFill>
                  <a:srgbClr val="808080"/>
                </a:solidFill>
                <a:latin typeface="Consolas" panose="020B0609020204030204" pitchFamily="49" charset="0"/>
              </a:rPr>
              <a:t>),</a:t>
            </a:r>
            <a:r>
              <a:rPr lang="en-AU" dirty="0">
                <a:solidFill>
                  <a:srgbClr val="008080"/>
                </a:solidFill>
                <a:latin typeface="Consolas" panose="020B0609020204030204" pitchFamily="49" charset="0"/>
              </a:rPr>
              <a:t>JE</a:t>
            </a:r>
            <a:r>
              <a:rPr lang="en-AU" dirty="0">
                <a:solidFill>
                  <a:srgbClr val="808080"/>
                </a:solidFill>
                <a:latin typeface="Consolas" panose="020B0609020204030204" pitchFamily="49" charset="0"/>
              </a:rPr>
              <a:t>.</a:t>
            </a:r>
            <a:r>
              <a:rPr lang="en-AU" dirty="0">
                <a:solidFill>
                  <a:srgbClr val="008080"/>
                </a:solidFill>
                <a:latin typeface="Consolas" panose="020B0609020204030204" pitchFamily="49" charset="0"/>
              </a:rPr>
              <a:t>STARTDATE</a:t>
            </a:r>
            <a:r>
              <a:rPr lang="en-AU" dirty="0">
                <a:solidFill>
                  <a:srgbClr val="808080"/>
                </a:solidFill>
                <a:latin typeface="Consolas" panose="020B0609020204030204" pitchFamily="49" charset="0"/>
              </a:rPr>
              <a:t>),</a:t>
            </a:r>
            <a:r>
              <a:rPr lang="en-AU" dirty="0">
                <a:solidFill>
                  <a:prstClr val="black"/>
                </a:solidFill>
                <a:latin typeface="Consolas" panose="020B0609020204030204" pitchFamily="49" charset="0"/>
              </a:rPr>
              <a:t>8</a:t>
            </a:r>
            <a:r>
              <a:rPr lang="en-AU" dirty="0">
                <a:solidFill>
                  <a:srgbClr val="808080"/>
                </a:solidFill>
                <a:latin typeface="Consolas" panose="020B0609020204030204" pitchFamily="49" charset="0"/>
              </a:rPr>
              <a:t>))</a:t>
            </a:r>
            <a:endParaRPr lang="en-AU" dirty="0">
              <a:solidFill>
                <a:prstClr val="black"/>
              </a:solidFill>
              <a:latin typeface="Consolas" panose="020B0609020204030204" pitchFamily="49" charset="0"/>
            </a:endParaRPr>
          </a:p>
          <a:p>
            <a:r>
              <a:rPr lang="en-AU" dirty="0">
                <a:solidFill>
                  <a:prstClr val="black"/>
                </a:solidFill>
                <a:latin typeface="Consolas" panose="020B0609020204030204" pitchFamily="49" charset="0"/>
              </a:rPr>
              <a:t>  </a:t>
            </a:r>
            <a:r>
              <a:rPr lang="en-AU" dirty="0">
                <a:solidFill>
                  <a:srgbClr val="0000FF"/>
                </a:solidFill>
                <a:latin typeface="Consolas" panose="020B0609020204030204" pitchFamily="49" charset="0"/>
              </a:rPr>
              <a:t>from</a:t>
            </a:r>
            <a:r>
              <a:rPr lang="en-AU" dirty="0">
                <a:solidFill>
                  <a:prstClr val="black"/>
                </a:solidFill>
                <a:latin typeface="Consolas" panose="020B0609020204030204" pitchFamily="49" charset="0"/>
              </a:rPr>
              <a:t> </a:t>
            </a:r>
            <a:r>
              <a:rPr lang="en-AU" dirty="0">
                <a:solidFill>
                  <a:srgbClr val="008080"/>
                </a:solidFill>
                <a:latin typeface="Consolas" panose="020B0609020204030204" pitchFamily="49" charset="0"/>
              </a:rPr>
              <a:t>Job</a:t>
            </a:r>
            <a:r>
              <a:rPr lang="en-AU" dirty="0">
                <a:solidFill>
                  <a:prstClr val="black"/>
                </a:solidFill>
                <a:latin typeface="Consolas" panose="020B0609020204030204" pitchFamily="49" charset="0"/>
              </a:rPr>
              <a:t> </a:t>
            </a:r>
            <a:r>
              <a:rPr lang="en-AU" dirty="0">
                <a:solidFill>
                  <a:srgbClr val="008080"/>
                </a:solidFill>
                <a:latin typeface="Consolas" panose="020B0609020204030204" pitchFamily="49" charset="0"/>
              </a:rPr>
              <a:t>J</a:t>
            </a:r>
            <a:r>
              <a:rPr lang="en-AU" dirty="0">
                <a:solidFill>
                  <a:prstClr val="black"/>
                </a:solidFill>
                <a:latin typeface="Consolas" panose="020B0609020204030204" pitchFamily="49" charset="0"/>
              </a:rPr>
              <a:t> </a:t>
            </a:r>
            <a:r>
              <a:rPr lang="en-AU" dirty="0">
                <a:solidFill>
                  <a:srgbClr val="808080"/>
                </a:solidFill>
                <a:latin typeface="Consolas" panose="020B0609020204030204" pitchFamily="49" charset="0"/>
              </a:rPr>
              <a:t>inner</a:t>
            </a:r>
            <a:r>
              <a:rPr lang="en-AU" dirty="0">
                <a:solidFill>
                  <a:prstClr val="black"/>
                </a:solidFill>
                <a:latin typeface="Consolas" panose="020B0609020204030204" pitchFamily="49" charset="0"/>
              </a:rPr>
              <a:t> </a:t>
            </a:r>
            <a:r>
              <a:rPr lang="en-AU" dirty="0">
                <a:solidFill>
                  <a:srgbClr val="808080"/>
                </a:solidFill>
                <a:latin typeface="Consolas" panose="020B0609020204030204" pitchFamily="49" charset="0"/>
              </a:rPr>
              <a:t>join</a:t>
            </a:r>
            <a:r>
              <a:rPr lang="en-AU" dirty="0">
                <a:solidFill>
                  <a:prstClr val="black"/>
                </a:solidFill>
                <a:latin typeface="Consolas" panose="020B0609020204030204" pitchFamily="49" charset="0"/>
              </a:rPr>
              <a:t> </a:t>
            </a:r>
            <a:r>
              <a:rPr lang="en-AU" dirty="0">
                <a:solidFill>
                  <a:srgbClr val="008080"/>
                </a:solidFill>
                <a:latin typeface="Consolas" panose="020B0609020204030204" pitchFamily="49" charset="0"/>
              </a:rPr>
              <a:t>[</a:t>
            </a:r>
            <a:r>
              <a:rPr lang="en-AU" dirty="0" err="1">
                <a:solidFill>
                  <a:srgbClr val="008080"/>
                </a:solidFill>
                <a:latin typeface="Consolas" panose="020B0609020204030204" pitchFamily="49" charset="0"/>
              </a:rPr>
              <a:t>dbo</a:t>
            </a:r>
            <a:r>
              <a:rPr lang="en-AU" dirty="0">
                <a:solidFill>
                  <a:srgbClr val="008080"/>
                </a:solidFill>
                <a:latin typeface="Consolas" panose="020B0609020204030204" pitchFamily="49" charset="0"/>
              </a:rPr>
              <a:t>]</a:t>
            </a:r>
            <a:r>
              <a:rPr lang="en-AU" dirty="0">
                <a:solidFill>
                  <a:srgbClr val="808080"/>
                </a:solidFill>
                <a:latin typeface="Consolas" panose="020B0609020204030204" pitchFamily="49" charset="0"/>
              </a:rPr>
              <a:t>.</a:t>
            </a:r>
            <a:r>
              <a:rPr lang="en-AU" dirty="0">
                <a:solidFill>
                  <a:srgbClr val="008080"/>
                </a:solidFill>
                <a:latin typeface="Consolas" panose="020B0609020204030204" pitchFamily="49" charset="0"/>
              </a:rPr>
              <a:t>[JobEvents]</a:t>
            </a:r>
            <a:r>
              <a:rPr lang="en-AU" dirty="0">
                <a:solidFill>
                  <a:prstClr val="black"/>
                </a:solidFill>
                <a:latin typeface="Consolas" panose="020B0609020204030204" pitchFamily="49" charset="0"/>
              </a:rPr>
              <a:t> </a:t>
            </a:r>
            <a:r>
              <a:rPr lang="en-AU" dirty="0">
                <a:solidFill>
                  <a:srgbClr val="008080"/>
                </a:solidFill>
                <a:latin typeface="Consolas" panose="020B0609020204030204" pitchFamily="49" charset="0"/>
              </a:rPr>
              <a:t>JE</a:t>
            </a:r>
            <a:r>
              <a:rPr lang="en-AU" dirty="0">
                <a:solidFill>
                  <a:prstClr val="black"/>
                </a:solidFill>
                <a:latin typeface="Consolas" panose="020B0609020204030204" pitchFamily="49" charset="0"/>
              </a:rPr>
              <a:t> </a:t>
            </a:r>
            <a:r>
              <a:rPr lang="en-AU" dirty="0">
                <a:solidFill>
                  <a:srgbClr val="0000FF"/>
                </a:solidFill>
                <a:latin typeface="Consolas" panose="020B0609020204030204" pitchFamily="49" charset="0"/>
              </a:rPr>
              <a:t>on</a:t>
            </a:r>
            <a:r>
              <a:rPr lang="en-AU" dirty="0">
                <a:solidFill>
                  <a:prstClr val="black"/>
                </a:solidFill>
                <a:latin typeface="Consolas" panose="020B0609020204030204" pitchFamily="49" charset="0"/>
              </a:rPr>
              <a:t> </a:t>
            </a:r>
            <a:r>
              <a:rPr lang="en-AU" dirty="0" err="1">
                <a:solidFill>
                  <a:srgbClr val="008080"/>
                </a:solidFill>
                <a:latin typeface="Consolas" panose="020B0609020204030204" pitchFamily="49" charset="0"/>
              </a:rPr>
              <a:t>J</a:t>
            </a:r>
            <a:r>
              <a:rPr lang="en-AU" dirty="0" err="1">
                <a:solidFill>
                  <a:srgbClr val="808080"/>
                </a:solidFill>
                <a:latin typeface="Consolas" panose="020B0609020204030204" pitchFamily="49" charset="0"/>
              </a:rPr>
              <a:t>.</a:t>
            </a:r>
            <a:r>
              <a:rPr lang="en-AU" dirty="0" err="1">
                <a:solidFill>
                  <a:srgbClr val="008080"/>
                </a:solidFill>
                <a:latin typeface="Consolas" panose="020B0609020204030204" pitchFamily="49" charset="0"/>
              </a:rPr>
              <a:t>row_Id</a:t>
            </a:r>
            <a:r>
              <a:rPr lang="en-AU" dirty="0">
                <a:solidFill>
                  <a:prstClr val="black"/>
                </a:solidFill>
                <a:latin typeface="Consolas" panose="020B0609020204030204" pitchFamily="49" charset="0"/>
              </a:rPr>
              <a:t> </a:t>
            </a:r>
            <a:r>
              <a:rPr lang="en-AU" dirty="0">
                <a:solidFill>
                  <a:srgbClr val="808080"/>
                </a:solidFill>
                <a:latin typeface="Consolas" panose="020B0609020204030204" pitchFamily="49" charset="0"/>
              </a:rPr>
              <a:t>=</a:t>
            </a:r>
            <a:r>
              <a:rPr lang="en-AU" dirty="0">
                <a:solidFill>
                  <a:prstClr val="black"/>
                </a:solidFill>
                <a:latin typeface="Consolas" panose="020B0609020204030204" pitchFamily="49" charset="0"/>
              </a:rPr>
              <a:t> </a:t>
            </a:r>
            <a:r>
              <a:rPr lang="en-AU" dirty="0" err="1">
                <a:solidFill>
                  <a:srgbClr val="008080"/>
                </a:solidFill>
                <a:latin typeface="Consolas" panose="020B0609020204030204" pitchFamily="49" charset="0"/>
              </a:rPr>
              <a:t>JE</a:t>
            </a:r>
            <a:r>
              <a:rPr lang="en-AU" dirty="0" err="1">
                <a:solidFill>
                  <a:srgbClr val="808080"/>
                </a:solidFill>
                <a:latin typeface="Consolas" panose="020B0609020204030204" pitchFamily="49" charset="0"/>
              </a:rPr>
              <a:t>.</a:t>
            </a:r>
            <a:r>
              <a:rPr lang="en-AU" dirty="0" err="1">
                <a:solidFill>
                  <a:srgbClr val="008080"/>
                </a:solidFill>
                <a:latin typeface="Consolas" panose="020B0609020204030204" pitchFamily="49" charset="0"/>
              </a:rPr>
              <a:t>Job_Id</a:t>
            </a:r>
            <a:r>
              <a:rPr lang="en-AU" dirty="0">
                <a:solidFill>
                  <a:prstClr val="black"/>
                </a:solidFill>
                <a:latin typeface="Consolas" panose="020B0609020204030204" pitchFamily="49" charset="0"/>
              </a:rPr>
              <a:t> </a:t>
            </a:r>
            <a:r>
              <a:rPr lang="en-AU" dirty="0">
                <a:solidFill>
                  <a:srgbClr val="808080"/>
                </a:solidFill>
                <a:latin typeface="Consolas" panose="020B0609020204030204" pitchFamily="49" charset="0"/>
              </a:rPr>
              <a:t>inner</a:t>
            </a:r>
            <a:r>
              <a:rPr lang="en-AU" dirty="0">
                <a:solidFill>
                  <a:prstClr val="black"/>
                </a:solidFill>
                <a:latin typeface="Consolas" panose="020B0609020204030204" pitchFamily="49" charset="0"/>
              </a:rPr>
              <a:t> </a:t>
            </a:r>
            <a:r>
              <a:rPr lang="en-AU" dirty="0">
                <a:solidFill>
                  <a:srgbClr val="808080"/>
                </a:solidFill>
                <a:latin typeface="Consolas" panose="020B0609020204030204" pitchFamily="49" charset="0"/>
              </a:rPr>
              <a:t>join</a:t>
            </a:r>
            <a:r>
              <a:rPr lang="en-AU" dirty="0">
                <a:solidFill>
                  <a:prstClr val="black"/>
                </a:solidFill>
                <a:latin typeface="Consolas" panose="020B0609020204030204" pitchFamily="49" charset="0"/>
              </a:rPr>
              <a:t> </a:t>
            </a:r>
            <a:r>
              <a:rPr lang="en-AU" dirty="0" err="1">
                <a:solidFill>
                  <a:srgbClr val="008080"/>
                </a:solidFill>
                <a:latin typeface="Consolas" panose="020B0609020204030204" pitchFamily="49" charset="0"/>
              </a:rPr>
              <a:t>ProductGroups</a:t>
            </a:r>
            <a:r>
              <a:rPr lang="en-AU" dirty="0">
                <a:solidFill>
                  <a:prstClr val="black"/>
                </a:solidFill>
                <a:latin typeface="Consolas" panose="020B0609020204030204" pitchFamily="49" charset="0"/>
              </a:rPr>
              <a:t> </a:t>
            </a:r>
            <a:r>
              <a:rPr lang="en-AU" dirty="0">
                <a:solidFill>
                  <a:srgbClr val="008080"/>
                </a:solidFill>
                <a:latin typeface="Consolas" panose="020B0609020204030204" pitchFamily="49" charset="0"/>
              </a:rPr>
              <a:t>PG</a:t>
            </a:r>
            <a:r>
              <a:rPr lang="en-AU" dirty="0">
                <a:solidFill>
                  <a:prstClr val="black"/>
                </a:solidFill>
                <a:latin typeface="Consolas" panose="020B0609020204030204" pitchFamily="49" charset="0"/>
              </a:rPr>
              <a:t> </a:t>
            </a:r>
            <a:r>
              <a:rPr lang="en-AU" dirty="0">
                <a:solidFill>
                  <a:srgbClr val="0000FF"/>
                </a:solidFill>
                <a:latin typeface="Consolas" panose="020B0609020204030204" pitchFamily="49" charset="0"/>
              </a:rPr>
              <a:t>on</a:t>
            </a:r>
            <a:r>
              <a:rPr lang="en-AU" dirty="0">
                <a:solidFill>
                  <a:prstClr val="black"/>
                </a:solidFill>
                <a:latin typeface="Consolas" panose="020B0609020204030204" pitchFamily="49" charset="0"/>
              </a:rPr>
              <a:t> </a:t>
            </a:r>
            <a:r>
              <a:rPr lang="en-AU" dirty="0" err="1">
                <a:solidFill>
                  <a:srgbClr val="008080"/>
                </a:solidFill>
                <a:latin typeface="Consolas" panose="020B0609020204030204" pitchFamily="49" charset="0"/>
              </a:rPr>
              <a:t>JE</a:t>
            </a:r>
            <a:r>
              <a:rPr lang="en-AU" dirty="0" err="1">
                <a:solidFill>
                  <a:srgbClr val="808080"/>
                </a:solidFill>
                <a:latin typeface="Consolas" panose="020B0609020204030204" pitchFamily="49" charset="0"/>
              </a:rPr>
              <a:t>.</a:t>
            </a:r>
            <a:r>
              <a:rPr lang="en-AU" dirty="0" err="1">
                <a:solidFill>
                  <a:srgbClr val="008080"/>
                </a:solidFill>
                <a:latin typeface="Consolas" panose="020B0609020204030204" pitchFamily="49" charset="0"/>
              </a:rPr>
              <a:t>ProductGroupId</a:t>
            </a:r>
            <a:r>
              <a:rPr lang="en-AU" dirty="0">
                <a:solidFill>
                  <a:prstClr val="black"/>
                </a:solidFill>
                <a:latin typeface="Consolas" panose="020B0609020204030204" pitchFamily="49" charset="0"/>
              </a:rPr>
              <a:t> </a:t>
            </a:r>
            <a:r>
              <a:rPr lang="en-AU" dirty="0">
                <a:solidFill>
                  <a:srgbClr val="808080"/>
                </a:solidFill>
                <a:latin typeface="Consolas" panose="020B0609020204030204" pitchFamily="49" charset="0"/>
              </a:rPr>
              <a:t>=</a:t>
            </a:r>
            <a:r>
              <a:rPr lang="en-AU" dirty="0">
                <a:solidFill>
                  <a:prstClr val="black"/>
                </a:solidFill>
                <a:latin typeface="Consolas" panose="020B0609020204030204" pitchFamily="49" charset="0"/>
              </a:rPr>
              <a:t> </a:t>
            </a:r>
            <a:r>
              <a:rPr lang="en-AU" dirty="0" err="1">
                <a:solidFill>
                  <a:srgbClr val="008080"/>
                </a:solidFill>
                <a:latin typeface="Consolas" panose="020B0609020204030204" pitchFamily="49" charset="0"/>
              </a:rPr>
              <a:t>PG</a:t>
            </a:r>
            <a:r>
              <a:rPr lang="en-AU" dirty="0" err="1">
                <a:solidFill>
                  <a:srgbClr val="808080"/>
                </a:solidFill>
                <a:latin typeface="Consolas" panose="020B0609020204030204" pitchFamily="49" charset="0"/>
              </a:rPr>
              <a:t>.</a:t>
            </a:r>
            <a:r>
              <a:rPr lang="en-AU" dirty="0" err="1">
                <a:solidFill>
                  <a:srgbClr val="008080"/>
                </a:solidFill>
                <a:latin typeface="Consolas" panose="020B0609020204030204" pitchFamily="49" charset="0"/>
              </a:rPr>
              <a:t>Row_Id</a:t>
            </a:r>
            <a:endParaRPr lang="en-AU" dirty="0"/>
          </a:p>
        </p:txBody>
      </p:sp>
    </p:spTree>
    <p:extLst>
      <p:ext uri="{BB962C8B-B14F-4D97-AF65-F5344CB8AC3E}">
        <p14:creationId xmlns:p14="http://schemas.microsoft.com/office/powerpoint/2010/main" val="2114776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 have created some tables.</a:t>
            </a:r>
            <a:endParaRPr lang="en-AU" dirty="0"/>
          </a:p>
        </p:txBody>
      </p:sp>
      <p:sp>
        <p:nvSpPr>
          <p:cNvPr id="3" name="Content Placeholder 2"/>
          <p:cNvSpPr>
            <a:spLocks noGrp="1"/>
          </p:cNvSpPr>
          <p:nvPr>
            <p:ph idx="1"/>
          </p:nvPr>
        </p:nvSpPr>
        <p:spPr/>
        <p:txBody>
          <a:bodyPr/>
          <a:lstStyle/>
          <a:p>
            <a:r>
              <a:rPr lang="en-AU" dirty="0" smtClean="0"/>
              <a:t>Job			-- Where we would store the Jobs</a:t>
            </a:r>
            <a:endParaRPr lang="en-AU" dirty="0"/>
          </a:p>
          <a:p>
            <a:r>
              <a:rPr lang="en-AU" dirty="0" err="1" smtClean="0"/>
              <a:t>JobAttachments</a:t>
            </a:r>
            <a:r>
              <a:rPr lang="en-AU" dirty="0" smtClean="0"/>
              <a:t>	-- Where the uploads will go for Jobs</a:t>
            </a:r>
            <a:endParaRPr lang="en-AU" dirty="0"/>
          </a:p>
          <a:p>
            <a:r>
              <a:rPr lang="en-AU" dirty="0" smtClean="0"/>
              <a:t>JobCopy		-- Where the copywriting uploads will go</a:t>
            </a:r>
            <a:endParaRPr lang="en-AU" dirty="0"/>
          </a:p>
          <a:p>
            <a:r>
              <a:rPr lang="en-AU" dirty="0" err="1" smtClean="0"/>
              <a:t>JobCopyType</a:t>
            </a:r>
            <a:r>
              <a:rPr lang="en-AU" dirty="0" smtClean="0"/>
              <a:t>	-- The type field for Copywriting uploads. </a:t>
            </a:r>
            <a:endParaRPr lang="en-AU" dirty="0"/>
          </a:p>
          <a:p>
            <a:r>
              <a:rPr lang="en-AU" dirty="0" smtClean="0"/>
              <a:t>JobEvents		-- The allocated Events of the Jobs</a:t>
            </a:r>
            <a:endParaRPr lang="en-AU" dirty="0"/>
          </a:p>
          <a:p>
            <a:r>
              <a:rPr lang="en-AU" dirty="0" smtClean="0"/>
              <a:t>JobStatus		-- The status of the Job and storing changes to the Status.</a:t>
            </a:r>
            <a:endParaRPr lang="en-AU" dirty="0"/>
          </a:p>
        </p:txBody>
      </p:sp>
    </p:spTree>
    <p:extLst>
      <p:ext uri="{BB962C8B-B14F-4D97-AF65-F5344CB8AC3E}">
        <p14:creationId xmlns:p14="http://schemas.microsoft.com/office/powerpoint/2010/main" val="99774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Job Tracking</a:t>
            </a:r>
            <a:endParaRPr lang="en-AU" dirty="0"/>
          </a:p>
        </p:txBody>
      </p:sp>
      <p:sp>
        <p:nvSpPr>
          <p:cNvPr id="5" name="Text Placeholder 4"/>
          <p:cNvSpPr>
            <a:spLocks noGrp="1"/>
          </p:cNvSpPr>
          <p:nvPr>
            <p:ph type="body" idx="1"/>
          </p:nvPr>
        </p:nvSpPr>
        <p:spPr/>
        <p:txBody>
          <a:bodyPr>
            <a:normAutofit fontScale="92500" lnSpcReduction="20000"/>
          </a:bodyPr>
          <a:lstStyle/>
          <a:p>
            <a:r>
              <a:rPr lang="en-AU" dirty="0" smtClean="0"/>
              <a:t>The Job tracking form is primarily for External Users (Clients) to see the status of their Orders. External Users will not have any edit functions, just read only of the status’ in the list and constrained to the orders that they have sent. </a:t>
            </a:r>
          </a:p>
          <a:p>
            <a:r>
              <a:rPr lang="en-AU" dirty="0" smtClean="0"/>
              <a:t>Internal Users, have the ability to interact with the list, update status’ and also upload the digital assets that have been produced as a result of the job.</a:t>
            </a:r>
            <a:endParaRPr lang="en-AU" dirty="0"/>
          </a:p>
        </p:txBody>
      </p:sp>
    </p:spTree>
    <p:extLst>
      <p:ext uri="{BB962C8B-B14F-4D97-AF65-F5344CB8AC3E}">
        <p14:creationId xmlns:p14="http://schemas.microsoft.com/office/powerpoint/2010/main" val="118265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0456" y="397432"/>
            <a:ext cx="1584102" cy="573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270456" y="693645"/>
            <a:ext cx="1584102" cy="2279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p>
          <a:p>
            <a:pPr algn="ctr"/>
            <a:r>
              <a:rPr lang="en-AU" dirty="0" smtClean="0"/>
              <a:t>Companies</a:t>
            </a:r>
          </a:p>
          <a:p>
            <a:pPr algn="ctr"/>
            <a:r>
              <a:rPr lang="en-AU" dirty="0" smtClean="0"/>
              <a:t>Products</a:t>
            </a:r>
          </a:p>
          <a:p>
            <a:pPr algn="ctr"/>
            <a:r>
              <a:rPr lang="en-AU" dirty="0" smtClean="0"/>
              <a:t>Contacts</a:t>
            </a:r>
          </a:p>
          <a:p>
            <a:pPr algn="ctr"/>
            <a:r>
              <a:rPr lang="en-AU" dirty="0" smtClean="0"/>
              <a:t>Orders</a:t>
            </a:r>
          </a:p>
          <a:p>
            <a:pPr algn="ctr"/>
            <a:r>
              <a:rPr lang="en-AU" dirty="0" smtClean="0"/>
              <a:t>Scheduler</a:t>
            </a:r>
          </a:p>
          <a:p>
            <a:pPr algn="ctr"/>
            <a:r>
              <a:rPr lang="en-AU" dirty="0" smtClean="0"/>
              <a:t>Job Tracking</a:t>
            </a:r>
          </a:p>
          <a:p>
            <a:pPr algn="ctr"/>
            <a:endParaRPr lang="en-AU" dirty="0"/>
          </a:p>
        </p:txBody>
      </p:sp>
      <p:sp>
        <p:nvSpPr>
          <p:cNvPr id="7" name="Rectangle 6"/>
          <p:cNvSpPr/>
          <p:nvPr/>
        </p:nvSpPr>
        <p:spPr>
          <a:xfrm>
            <a:off x="270456" y="2374338"/>
            <a:ext cx="1584102" cy="36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2382590" y="296214"/>
            <a:ext cx="7070501" cy="6439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Contacts</a:t>
            </a:r>
            <a:endParaRPr lang="en-AU" dirty="0"/>
          </a:p>
        </p:txBody>
      </p:sp>
      <p:sp>
        <p:nvSpPr>
          <p:cNvPr id="9" name="Rectangle 8"/>
          <p:cNvSpPr/>
          <p:nvPr/>
        </p:nvSpPr>
        <p:spPr>
          <a:xfrm>
            <a:off x="9272789" y="940157"/>
            <a:ext cx="953036" cy="734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p:cNvPicPr>
            <a:picLocks noChangeAspect="1"/>
          </p:cNvPicPr>
          <p:nvPr/>
        </p:nvPicPr>
        <p:blipFill>
          <a:blip r:embed="rId2"/>
          <a:stretch>
            <a:fillRect/>
          </a:stretch>
        </p:blipFill>
        <p:spPr>
          <a:xfrm>
            <a:off x="2227788" y="1113684"/>
            <a:ext cx="8848725" cy="2257425"/>
          </a:xfrm>
          <a:prstGeom prst="rect">
            <a:avLst/>
          </a:prstGeom>
        </p:spPr>
      </p:pic>
      <p:sp>
        <p:nvSpPr>
          <p:cNvPr id="3" name="TextBox 2"/>
          <p:cNvSpPr txBox="1"/>
          <p:nvPr/>
        </p:nvSpPr>
        <p:spPr>
          <a:xfrm>
            <a:off x="9607893" y="335617"/>
            <a:ext cx="1324593" cy="369332"/>
          </a:xfrm>
          <a:prstGeom prst="rect">
            <a:avLst/>
          </a:prstGeom>
          <a:noFill/>
        </p:spPr>
        <p:txBody>
          <a:bodyPr wrap="none" rtlCol="0">
            <a:spAutoFit/>
          </a:bodyPr>
          <a:lstStyle/>
          <a:p>
            <a:r>
              <a:rPr lang="en-AU" dirty="0" smtClean="0"/>
              <a:t>Job Tracking</a:t>
            </a:r>
            <a:endParaRPr lang="en-AU" dirty="0"/>
          </a:p>
        </p:txBody>
      </p:sp>
      <p:pic>
        <p:nvPicPr>
          <p:cNvPr id="10" name="Picture 9"/>
          <p:cNvPicPr>
            <a:picLocks noChangeAspect="1"/>
          </p:cNvPicPr>
          <p:nvPr/>
        </p:nvPicPr>
        <p:blipFill>
          <a:blip r:embed="rId3"/>
          <a:stretch>
            <a:fillRect/>
          </a:stretch>
        </p:blipFill>
        <p:spPr>
          <a:xfrm>
            <a:off x="2227788" y="397432"/>
            <a:ext cx="2971800" cy="485775"/>
          </a:xfrm>
          <a:prstGeom prst="rect">
            <a:avLst/>
          </a:prstGeom>
        </p:spPr>
      </p:pic>
      <p:sp>
        <p:nvSpPr>
          <p:cNvPr id="15" name="Rounded Rectangle 14"/>
          <p:cNvSpPr/>
          <p:nvPr/>
        </p:nvSpPr>
        <p:spPr>
          <a:xfrm>
            <a:off x="9894575" y="704949"/>
            <a:ext cx="1181938" cy="334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My Jobs</a:t>
            </a:r>
            <a:endParaRPr lang="en-AU" dirty="0"/>
          </a:p>
        </p:txBody>
      </p:sp>
      <p:sp>
        <p:nvSpPr>
          <p:cNvPr id="16" name="Rounded Rectangle 15"/>
          <p:cNvSpPr/>
          <p:nvPr/>
        </p:nvSpPr>
        <p:spPr>
          <a:xfrm>
            <a:off x="8644383" y="704949"/>
            <a:ext cx="1181938" cy="334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All Jobs</a:t>
            </a:r>
            <a:endParaRPr lang="en-AU" dirty="0"/>
          </a:p>
        </p:txBody>
      </p:sp>
    </p:spTree>
    <p:extLst>
      <p:ext uri="{BB962C8B-B14F-4D97-AF65-F5344CB8AC3E}">
        <p14:creationId xmlns:p14="http://schemas.microsoft.com/office/powerpoint/2010/main" val="239806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61628" y="3854043"/>
            <a:ext cx="8878198" cy="2271547"/>
          </a:xfrm>
          <a:prstGeom prst="rect">
            <a:avLst/>
          </a:prstGeom>
        </p:spPr>
      </p:pic>
      <p:pic>
        <p:nvPicPr>
          <p:cNvPr id="5" name="Picture 4"/>
          <p:cNvPicPr>
            <a:picLocks noChangeAspect="1"/>
          </p:cNvPicPr>
          <p:nvPr/>
        </p:nvPicPr>
        <p:blipFill>
          <a:blip r:embed="rId3"/>
          <a:stretch>
            <a:fillRect/>
          </a:stretch>
        </p:blipFill>
        <p:spPr>
          <a:xfrm>
            <a:off x="1091197" y="1331185"/>
            <a:ext cx="8999996" cy="2257425"/>
          </a:xfrm>
          <a:prstGeom prst="rect">
            <a:avLst/>
          </a:prstGeom>
        </p:spPr>
      </p:pic>
      <p:pic>
        <p:nvPicPr>
          <p:cNvPr id="6" name="Picture 5"/>
          <p:cNvPicPr>
            <a:picLocks noChangeAspect="1"/>
          </p:cNvPicPr>
          <p:nvPr/>
        </p:nvPicPr>
        <p:blipFill>
          <a:blip r:embed="rId4"/>
          <a:stretch>
            <a:fillRect/>
          </a:stretch>
        </p:blipFill>
        <p:spPr>
          <a:xfrm>
            <a:off x="1144898" y="3885423"/>
            <a:ext cx="2422251" cy="2271547"/>
          </a:xfrm>
          <a:prstGeom prst="rect">
            <a:avLst/>
          </a:prstGeom>
        </p:spPr>
      </p:pic>
      <p:sp>
        <p:nvSpPr>
          <p:cNvPr id="8" name="TextBox 7"/>
          <p:cNvSpPr txBox="1"/>
          <p:nvPr/>
        </p:nvSpPr>
        <p:spPr>
          <a:xfrm>
            <a:off x="1091197" y="3403944"/>
            <a:ext cx="4349460" cy="369332"/>
          </a:xfrm>
          <a:prstGeom prst="rect">
            <a:avLst/>
          </a:prstGeom>
          <a:noFill/>
        </p:spPr>
        <p:txBody>
          <a:bodyPr wrap="none" rtlCol="0">
            <a:spAutoFit/>
          </a:bodyPr>
          <a:lstStyle/>
          <a:p>
            <a:r>
              <a:rPr lang="en-AU" dirty="0" smtClean="0"/>
              <a:t>15 Finch Street Balaclava: Photography - Day</a:t>
            </a:r>
            <a:endParaRPr lang="en-AU" dirty="0"/>
          </a:p>
        </p:txBody>
      </p:sp>
      <p:sp>
        <p:nvSpPr>
          <p:cNvPr id="9" name="TextBox 8"/>
          <p:cNvSpPr txBox="1"/>
          <p:nvPr/>
        </p:nvSpPr>
        <p:spPr>
          <a:xfrm>
            <a:off x="7363838" y="3402888"/>
            <a:ext cx="814518" cy="369332"/>
          </a:xfrm>
          <a:prstGeom prst="rect">
            <a:avLst/>
          </a:prstGeom>
          <a:noFill/>
        </p:spPr>
        <p:txBody>
          <a:bodyPr wrap="none" rtlCol="0">
            <a:spAutoFit/>
          </a:bodyPr>
          <a:lstStyle/>
          <a:p>
            <a:r>
              <a:rPr lang="en-AU" dirty="0" smtClean="0"/>
              <a:t>Status </a:t>
            </a:r>
            <a:endParaRPr lang="en-AU" dirty="0"/>
          </a:p>
        </p:txBody>
      </p:sp>
      <p:cxnSp>
        <p:nvCxnSpPr>
          <p:cNvPr id="11" name="Straight Arrow Connector 10"/>
          <p:cNvCxnSpPr/>
          <p:nvPr/>
        </p:nvCxnSpPr>
        <p:spPr>
          <a:xfrm>
            <a:off x="6848272" y="1254868"/>
            <a:ext cx="603115" cy="622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rotWithShape="1">
          <a:blip r:embed="rId5"/>
          <a:srcRect r="48795"/>
          <a:stretch/>
        </p:blipFill>
        <p:spPr>
          <a:xfrm>
            <a:off x="8440810" y="3335017"/>
            <a:ext cx="575451" cy="485714"/>
          </a:xfrm>
          <a:prstGeom prst="rect">
            <a:avLst/>
          </a:prstGeom>
        </p:spPr>
      </p:pic>
      <p:sp>
        <p:nvSpPr>
          <p:cNvPr id="13" name="TextBox 12"/>
          <p:cNvSpPr txBox="1"/>
          <p:nvPr/>
        </p:nvSpPr>
        <p:spPr>
          <a:xfrm>
            <a:off x="9046770" y="3396435"/>
            <a:ext cx="1093056" cy="369332"/>
          </a:xfrm>
          <a:prstGeom prst="rect">
            <a:avLst/>
          </a:prstGeom>
          <a:noFill/>
        </p:spPr>
        <p:txBody>
          <a:bodyPr wrap="none" rtlCol="0">
            <a:spAutoFit/>
          </a:bodyPr>
          <a:lstStyle/>
          <a:p>
            <a:r>
              <a:rPr lang="en-AU" dirty="0" smtClean="0"/>
              <a:t>Complete</a:t>
            </a:r>
            <a:endParaRPr lang="en-AU" dirty="0"/>
          </a:p>
        </p:txBody>
      </p:sp>
      <p:sp>
        <p:nvSpPr>
          <p:cNvPr id="14" name="TextBox 13"/>
          <p:cNvSpPr txBox="1"/>
          <p:nvPr/>
        </p:nvSpPr>
        <p:spPr>
          <a:xfrm>
            <a:off x="5337107" y="175734"/>
            <a:ext cx="6207405" cy="923330"/>
          </a:xfrm>
          <a:prstGeom prst="rect">
            <a:avLst/>
          </a:prstGeom>
          <a:noFill/>
        </p:spPr>
        <p:txBody>
          <a:bodyPr wrap="none" rtlCol="0">
            <a:spAutoFit/>
          </a:bodyPr>
          <a:lstStyle/>
          <a:p>
            <a:r>
              <a:rPr lang="en-AU" dirty="0" smtClean="0"/>
              <a:t>When clicking on the icon for photography (day/dusk)</a:t>
            </a:r>
          </a:p>
          <a:p>
            <a:r>
              <a:rPr lang="en-AU" dirty="0" smtClean="0"/>
              <a:t>It should allow the user to upload pictures and mark this activity</a:t>
            </a:r>
          </a:p>
          <a:p>
            <a:r>
              <a:rPr lang="en-AU" dirty="0" smtClean="0"/>
              <a:t>Off as complete.</a:t>
            </a:r>
          </a:p>
        </p:txBody>
      </p:sp>
      <p:sp>
        <p:nvSpPr>
          <p:cNvPr id="2" name="TextBox 1"/>
          <p:cNvSpPr txBox="1"/>
          <p:nvPr/>
        </p:nvSpPr>
        <p:spPr>
          <a:xfrm>
            <a:off x="239289" y="296883"/>
            <a:ext cx="2693916" cy="369332"/>
          </a:xfrm>
          <a:prstGeom prst="rect">
            <a:avLst/>
          </a:prstGeom>
          <a:noFill/>
        </p:spPr>
        <p:txBody>
          <a:bodyPr wrap="square" rtlCol="0">
            <a:spAutoFit/>
          </a:bodyPr>
          <a:lstStyle/>
          <a:p>
            <a:r>
              <a:rPr lang="en-AU" dirty="0" smtClean="0"/>
              <a:t>Internal User </a:t>
            </a:r>
            <a:endParaRPr lang="en-AU" dirty="0"/>
          </a:p>
        </p:txBody>
      </p:sp>
    </p:spTree>
    <p:extLst>
      <p:ext uri="{BB962C8B-B14F-4D97-AF65-F5344CB8AC3E}">
        <p14:creationId xmlns:p14="http://schemas.microsoft.com/office/powerpoint/2010/main" val="1532218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420" y="784239"/>
            <a:ext cx="10515600" cy="5412280"/>
          </a:xfrm>
        </p:spPr>
        <p:txBody>
          <a:bodyPr>
            <a:noAutofit/>
          </a:bodyPr>
          <a:lstStyle/>
          <a:p>
            <a:r>
              <a:rPr lang="en-AU" sz="1800" dirty="0" smtClean="0"/>
              <a:t/>
            </a:r>
            <a:br>
              <a:rPr lang="en-AU" sz="1800" dirty="0" smtClean="0"/>
            </a:br>
            <a:r>
              <a:rPr lang="en-AU" sz="1800" dirty="0"/>
              <a:t/>
            </a:r>
            <a:br>
              <a:rPr lang="en-AU" sz="1800" dirty="0"/>
            </a:br>
            <a:r>
              <a:rPr lang="en-AU" sz="1800" dirty="0" smtClean="0"/>
              <a:t/>
            </a:r>
            <a:br>
              <a:rPr lang="en-AU" sz="1800" dirty="0" smtClean="0"/>
            </a:br>
            <a:r>
              <a:rPr lang="en-AU" sz="1800" dirty="0"/>
              <a:t/>
            </a:r>
            <a:br>
              <a:rPr lang="en-AU" sz="1800" dirty="0"/>
            </a:br>
            <a:r>
              <a:rPr lang="en-AU" sz="1800" dirty="0" smtClean="0"/>
              <a:t/>
            </a:r>
            <a:br>
              <a:rPr lang="en-AU" sz="1800" dirty="0" smtClean="0"/>
            </a:br>
            <a:r>
              <a:rPr lang="en-AU" sz="1800" dirty="0"/>
              <a:t/>
            </a:r>
            <a:br>
              <a:rPr lang="en-AU" sz="1800" dirty="0"/>
            </a:br>
            <a:r>
              <a:rPr lang="en-AU" sz="1800" dirty="0" smtClean="0"/>
              <a:t/>
            </a:r>
            <a:br>
              <a:rPr lang="en-AU" sz="1800" dirty="0" smtClean="0"/>
            </a:br>
            <a:r>
              <a:rPr lang="en-AU" sz="1800" dirty="0"/>
              <a:t/>
            </a:r>
            <a:br>
              <a:rPr lang="en-AU" sz="1800" dirty="0"/>
            </a:br>
            <a:r>
              <a:rPr lang="en-AU" sz="1800" dirty="0" smtClean="0"/>
              <a:t/>
            </a:r>
            <a:br>
              <a:rPr lang="en-AU" sz="1800" dirty="0" smtClean="0"/>
            </a:br>
            <a:r>
              <a:rPr lang="en-AU" sz="1800" dirty="0"/>
              <a:t/>
            </a:r>
            <a:br>
              <a:rPr lang="en-AU" sz="1800" dirty="0"/>
            </a:br>
            <a:r>
              <a:rPr lang="en-AU" sz="1800" dirty="0" smtClean="0"/>
              <a:t/>
            </a:r>
            <a:br>
              <a:rPr lang="en-AU" sz="1800" dirty="0" smtClean="0"/>
            </a:br>
            <a:r>
              <a:rPr lang="en-AU" sz="1800" dirty="0" smtClean="0"/>
              <a:t>Create a new table to store the attachments. </a:t>
            </a:r>
            <a:br>
              <a:rPr lang="en-AU" sz="1800" dirty="0" smtClean="0"/>
            </a:br>
            <a:r>
              <a:rPr lang="en-AU" sz="1800" dirty="0" smtClean="0"/>
              <a:t/>
            </a:r>
            <a:br>
              <a:rPr lang="en-AU" sz="1800" dirty="0" smtClean="0"/>
            </a:br>
            <a:r>
              <a:rPr lang="en-AU" sz="1800" dirty="0" err="1" smtClean="0"/>
              <a:t>JobAttachments</a:t>
            </a:r>
            <a:r>
              <a:rPr lang="en-AU" sz="1800" dirty="0" smtClean="0"/>
              <a:t/>
            </a:r>
            <a:br>
              <a:rPr lang="en-AU" sz="1800" dirty="0" smtClean="0"/>
            </a:br>
            <a:r>
              <a:rPr lang="en-AU" sz="1800" dirty="0" smtClean="0"/>
              <a:t/>
            </a:r>
            <a:br>
              <a:rPr lang="en-AU" sz="1800" dirty="0" smtClean="0"/>
            </a:br>
            <a:r>
              <a:rPr lang="en-AU" sz="1800" dirty="0" smtClean="0"/>
              <a:t>Row_Id</a:t>
            </a:r>
            <a:r>
              <a:rPr lang="en-AU" sz="1800" dirty="0"/>
              <a:t> </a:t>
            </a:r>
            <a:r>
              <a:rPr lang="en-AU" sz="1800" dirty="0" smtClean="0"/>
              <a:t>			</a:t>
            </a:r>
            <a:r>
              <a:rPr lang="en-AU" sz="1800" dirty="0" err="1" smtClean="0"/>
              <a:t>int</a:t>
            </a:r>
            <a:r>
              <a:rPr lang="en-AU" sz="1800" dirty="0" smtClean="0"/>
              <a:t>  </a:t>
            </a:r>
            <a:r>
              <a:rPr lang="en-AU" sz="1800" dirty="0" err="1" smtClean="0"/>
              <a:t>pk</a:t>
            </a:r>
            <a:r>
              <a:rPr lang="en-AU" sz="1800" dirty="0" smtClean="0"/>
              <a:t/>
            </a:r>
            <a:br>
              <a:rPr lang="en-AU" sz="1800" dirty="0" smtClean="0"/>
            </a:br>
            <a:r>
              <a:rPr lang="en-AU" sz="1800" dirty="0" smtClean="0"/>
              <a:t>Order_Id			</a:t>
            </a:r>
            <a:r>
              <a:rPr lang="en-AU" sz="1800" dirty="0" err="1" smtClean="0"/>
              <a:t>int</a:t>
            </a:r>
            <a:r>
              <a:rPr lang="en-AU" sz="1800" dirty="0" smtClean="0"/>
              <a:t>  </a:t>
            </a:r>
            <a:r>
              <a:rPr lang="en-AU" sz="1800" dirty="0" err="1" smtClean="0"/>
              <a:t>fk</a:t>
            </a:r>
            <a:r>
              <a:rPr lang="en-AU" sz="1800" dirty="0" smtClean="0"/>
              <a:t> to </a:t>
            </a:r>
            <a:r>
              <a:rPr lang="en-AU" sz="1800" dirty="0" err="1" smtClean="0"/>
              <a:t>t_order.row_id</a:t>
            </a:r>
            <a:r>
              <a:rPr lang="en-AU" sz="1800" dirty="0" smtClean="0"/>
              <a:t/>
            </a:r>
            <a:br>
              <a:rPr lang="en-AU" sz="1800" dirty="0" smtClean="0"/>
            </a:br>
            <a:r>
              <a:rPr lang="en-AU" sz="1800" dirty="0" err="1" smtClean="0"/>
              <a:t>Org_Id</a:t>
            </a:r>
            <a:r>
              <a:rPr lang="en-AU" sz="1800" dirty="0" smtClean="0"/>
              <a:t>			</a:t>
            </a:r>
            <a:r>
              <a:rPr lang="en-AU" sz="1800" dirty="0" err="1" smtClean="0"/>
              <a:t>int</a:t>
            </a:r>
            <a:r>
              <a:rPr lang="en-AU" sz="1800" dirty="0" smtClean="0"/>
              <a:t>  </a:t>
            </a:r>
            <a:r>
              <a:rPr lang="en-AU" sz="1800" dirty="0" err="1" smtClean="0"/>
              <a:t>fk</a:t>
            </a:r>
            <a:r>
              <a:rPr lang="en-AU" sz="1800" dirty="0" smtClean="0"/>
              <a:t> to </a:t>
            </a:r>
            <a:r>
              <a:rPr lang="en-AU" sz="1800" dirty="0" err="1" smtClean="0"/>
              <a:t>organisation.row_id</a:t>
            </a:r>
            <a:r>
              <a:rPr lang="en-AU" sz="1800" dirty="0" smtClean="0"/>
              <a:t/>
            </a:r>
            <a:br>
              <a:rPr lang="en-AU" sz="1800" dirty="0" smtClean="0"/>
            </a:br>
            <a:r>
              <a:rPr lang="en-AU" sz="1800" dirty="0" err="1" smtClean="0"/>
              <a:t>FileName</a:t>
            </a:r>
            <a:r>
              <a:rPr lang="en-AU" sz="1800" dirty="0" smtClean="0"/>
              <a:t>			</a:t>
            </a:r>
            <a:r>
              <a:rPr lang="en-AU" sz="1800" dirty="0" err="1" smtClean="0"/>
              <a:t>varchar</a:t>
            </a:r>
            <a:r>
              <a:rPr lang="en-AU" sz="1800" dirty="0" smtClean="0"/>
              <a:t>(255)</a:t>
            </a:r>
            <a:br>
              <a:rPr lang="en-AU" sz="1800" dirty="0" smtClean="0"/>
            </a:br>
            <a:r>
              <a:rPr lang="en-AU" sz="1800" dirty="0" err="1" smtClean="0"/>
              <a:t>FileExtension</a:t>
            </a:r>
            <a:r>
              <a:rPr lang="en-AU" sz="1800" dirty="0" smtClean="0"/>
              <a:t>		</a:t>
            </a:r>
            <a:r>
              <a:rPr lang="en-AU" sz="1800" dirty="0" err="1" smtClean="0"/>
              <a:t>varchar</a:t>
            </a:r>
            <a:r>
              <a:rPr lang="en-AU" sz="1800" dirty="0" smtClean="0"/>
              <a:t>(5)</a:t>
            </a:r>
            <a:br>
              <a:rPr lang="en-AU" sz="1800" dirty="0" smtClean="0"/>
            </a:br>
            <a:r>
              <a:rPr lang="en-AU" sz="1800" dirty="0" err="1" smtClean="0"/>
              <a:t>FileSize</a:t>
            </a:r>
            <a:r>
              <a:rPr lang="en-AU" sz="1800" dirty="0" smtClean="0"/>
              <a:t>			</a:t>
            </a:r>
            <a:r>
              <a:rPr lang="en-AU" sz="1800" dirty="0" err="1" smtClean="0"/>
              <a:t>int</a:t>
            </a:r>
            <a:r>
              <a:rPr lang="en-AU" sz="1800" dirty="0" smtClean="0"/>
              <a:t/>
            </a:r>
            <a:br>
              <a:rPr lang="en-AU" sz="1800" dirty="0" smtClean="0"/>
            </a:br>
            <a:r>
              <a:rPr lang="en-AU" sz="1800" dirty="0" smtClean="0"/>
              <a:t>File			image</a:t>
            </a:r>
            <a:br>
              <a:rPr lang="en-AU" sz="1800" dirty="0" smtClean="0"/>
            </a:br>
            <a:r>
              <a:rPr lang="en-AU" sz="1800" dirty="0" smtClean="0"/>
              <a:t>Type			</a:t>
            </a:r>
            <a:r>
              <a:rPr lang="en-AU" sz="1800" dirty="0" err="1" smtClean="0"/>
              <a:t>varchar</a:t>
            </a:r>
            <a:r>
              <a:rPr lang="en-AU" sz="1800" dirty="0" smtClean="0"/>
              <a:t>(100)  values Photo Day, Photo Dusk, Video, Copywriting, Floorplan</a:t>
            </a:r>
            <a:br>
              <a:rPr lang="en-AU" sz="1800" dirty="0" smtClean="0"/>
            </a:br>
            <a:r>
              <a:rPr lang="en-AU" sz="1800" dirty="0" smtClean="0"/>
              <a:t>Folder			</a:t>
            </a:r>
            <a:r>
              <a:rPr lang="en-AU" sz="1800" dirty="0" err="1" smtClean="0"/>
              <a:t>varchar</a:t>
            </a:r>
            <a:r>
              <a:rPr lang="en-AU" sz="1800" dirty="0" smtClean="0"/>
              <a:t>(100)	</a:t>
            </a:r>
            <a:br>
              <a:rPr lang="en-AU" sz="1800" dirty="0" smtClean="0"/>
            </a:br>
            <a:r>
              <a:rPr lang="en-AU" sz="1800" dirty="0" smtClean="0"/>
              <a:t>Created			</a:t>
            </a:r>
            <a:r>
              <a:rPr lang="en-AU" sz="1800" dirty="0" err="1" smtClean="0"/>
              <a:t>datetime</a:t>
            </a:r>
            <a:r>
              <a:rPr lang="en-AU" sz="1800" dirty="0" smtClean="0"/>
              <a:t/>
            </a:r>
            <a:br>
              <a:rPr lang="en-AU" sz="1800" dirty="0" smtClean="0"/>
            </a:br>
            <a:r>
              <a:rPr lang="en-AU" sz="1800" dirty="0" err="1" smtClean="0"/>
              <a:t>CreatedBy</a:t>
            </a:r>
            <a:r>
              <a:rPr lang="en-AU" sz="1800" dirty="0" smtClean="0"/>
              <a:t>		</a:t>
            </a:r>
            <a:r>
              <a:rPr lang="en-AU" sz="1800" dirty="0" err="1" smtClean="0"/>
              <a:t>int</a:t>
            </a:r>
            <a:r>
              <a:rPr lang="en-AU" sz="1800" dirty="0" smtClean="0"/>
              <a:t/>
            </a:r>
            <a:br>
              <a:rPr lang="en-AU" sz="1800" dirty="0" smtClean="0"/>
            </a:br>
            <a:r>
              <a:rPr lang="en-AU" sz="1800" dirty="0" smtClean="0"/>
              <a:t>Updated			</a:t>
            </a:r>
            <a:r>
              <a:rPr lang="en-AU" sz="1800" dirty="0" err="1" smtClean="0"/>
              <a:t>datetime</a:t>
            </a:r>
            <a:r>
              <a:rPr lang="en-AU" sz="1800" dirty="0" smtClean="0"/>
              <a:t/>
            </a:r>
            <a:br>
              <a:rPr lang="en-AU" sz="1800" dirty="0" smtClean="0"/>
            </a:br>
            <a:r>
              <a:rPr lang="en-AU" sz="1800" dirty="0" err="1" smtClean="0"/>
              <a:t>UpdatedBy</a:t>
            </a:r>
            <a:r>
              <a:rPr lang="en-AU" sz="1800" dirty="0" smtClean="0"/>
              <a:t>		</a:t>
            </a:r>
            <a:r>
              <a:rPr lang="en-AU" sz="1800" dirty="0" err="1" smtClean="0"/>
              <a:t>int</a:t>
            </a:r>
            <a:r>
              <a:rPr lang="en-AU" sz="1800" dirty="0"/>
              <a:t/>
            </a:r>
            <a:br>
              <a:rPr lang="en-AU" sz="1800" dirty="0"/>
            </a:br>
            <a:r>
              <a:rPr lang="en-AU" sz="1800" dirty="0" smtClean="0"/>
              <a:t/>
            </a:r>
            <a:br>
              <a:rPr lang="en-AU" sz="1800" dirty="0" smtClean="0"/>
            </a:br>
            <a:r>
              <a:rPr lang="en-AU" sz="1800" dirty="0" smtClean="0"/>
              <a:t/>
            </a:r>
            <a:br>
              <a:rPr lang="en-AU" sz="1800" dirty="0" smtClean="0"/>
            </a:br>
            <a:endParaRPr lang="en-AU" sz="1800" dirty="0"/>
          </a:p>
        </p:txBody>
      </p:sp>
    </p:spTree>
    <p:extLst>
      <p:ext uri="{BB962C8B-B14F-4D97-AF65-F5344CB8AC3E}">
        <p14:creationId xmlns:p14="http://schemas.microsoft.com/office/powerpoint/2010/main" val="696006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1139</TotalTime>
  <Words>1271</Words>
  <Application>Microsoft Office PowerPoint</Application>
  <PresentationFormat>Widescreen</PresentationFormat>
  <Paragraphs>164</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Consolas</vt:lpstr>
      <vt:lpstr>Times New Roman</vt:lpstr>
      <vt:lpstr>Office Theme</vt:lpstr>
      <vt:lpstr>Job Tracking.</vt:lpstr>
      <vt:lpstr>Clients original request.</vt:lpstr>
      <vt:lpstr>Explanation</vt:lpstr>
      <vt:lpstr>Eg. </vt:lpstr>
      <vt:lpstr>I have created some tables.</vt:lpstr>
      <vt:lpstr>Job Tracking</vt:lpstr>
      <vt:lpstr>PowerPoint Presentation</vt:lpstr>
      <vt:lpstr>PowerPoint Presentation</vt:lpstr>
      <vt:lpstr>           Create a new table to store the attachments.   JobAttachments  Row_Id    int  pk Order_Id   int  fk to t_order.row_id Org_Id   int  fk to organisation.row_id FileName   varchar(255) FileExtension  varchar(5) FileSize   int File   image Type   varchar(100)  values Photo Day, Photo Dusk, Video, Copywriting, Floorplan Folder   varchar(100)  Created   datetime CreatedBy  int Updated   datetime UpdatedBy  int   </vt:lpstr>
      <vt:lpstr>PowerPoint Presentation</vt:lpstr>
      <vt:lpstr>           Create a new table. This will store the content if the service was for copywriting.  OrderContent  Row_Id    int  pk Order_Id   int  fk to t_order.row_id Org_Id    int  fk to organisation.row_id AdCopySub_Title  vachar(max) AdCopySub_Body  vachar(max) Signboard_Title  vachar(max)  Signboard_Body  vachar(max)  Brochure_Title   vachar(max)  Brochure_Copy  vachar(max)   AdCopyMetro_Title  vachar(max) AdCopyMetro_Body  vachar(max) Other_Title   vachar(max) Other_Body   varchar(max)    </vt:lpstr>
      <vt:lpstr>PowerPoint Presentation</vt:lpstr>
      <vt:lpstr>PowerPoint Presentation</vt:lpstr>
      <vt:lpstr>Revised Job Tracking</vt:lpstr>
      <vt:lpstr>I think we try and keep this as aligned as possible to this structure to speed the process with some changes to meet the clients original requirements.</vt:lpstr>
      <vt:lpstr>Search will search against title.  If the user is external user, it will return only those associated to their company.  If the user is internal user, it will be all related to their organisation. </vt:lpstr>
      <vt:lpstr>1. Replace the term “Project” with Job.  2. Users will not need the ability to create a job, this will initially come via the CT e-mail process and New Order Process. </vt:lpstr>
      <vt:lpstr>PowerPoint Presentation</vt:lpstr>
      <vt:lpstr>On mouse over each specific tag, display the specifics of the service.</vt:lpstr>
      <vt:lpstr>JobStatus will come from JobStatus’s table and the colour of buttons will be derived from this table.</vt:lpstr>
      <vt:lpstr>If a user clicks a Job, the grid will expand and display the specific times, and status for each Job. It contract if the use clicks again.</vt:lpstr>
      <vt:lpstr>Job Detail form. </vt:lpstr>
      <vt:lpstr>PowerPoint Presentation</vt:lpstr>
      <vt:lpstr>PowerPoint Presentation</vt:lpstr>
      <vt:lpstr>The following procedure has been created to return the Jobs list. </vt:lpstr>
      <vt:lpstr>Job Detail</vt:lpstr>
      <vt:lpstr>This tab will be called Events and come from JobEvents table.  1. We will include 2 additional fields. Product Group, and User.  2. The user will be able to update the status to say this has been completed. This data is available from the SelectJobs procedure. </vt:lpstr>
      <vt:lpstr>The Internal users must be able to upload attachments for the photography services for Day &amp; Dusk, Areal and Floorplan in a gallery section.</vt:lpstr>
      <vt:lpstr>1. The image need to be able to be uploaded and downloaded. 2. The images need to be able to be put in folders according to whether they are Day, Dusk, Aeral or Floor plans, etc. I have provided an SP to return these folders. on the next slide.   3. Ideally we should have put these images in amazon s3 rather than the db. </vt:lpstr>
      <vt:lpstr>I have included an SP which will return you the folders to be included within the gallery. The SP returns hierarchical folders, including any tags that might be available to apply to the attachments.  </vt:lpstr>
      <vt:lpstr>I have included the following SP’s</vt:lpstr>
      <vt:lpstr>The framework has a drag and drop function, and Kendo UI also has an async upload function included in the Kendo UI framework.</vt:lpstr>
      <vt:lpstr>Job Detail</vt:lpstr>
      <vt:lpstr>1. Use the FAQ section in the bootstrap framework as the initial design. 2. It should allow the user to enter new, edit, delete.</vt:lpstr>
      <vt:lpstr>For new/edit, allow creation /edit. using template editor.   1. Use the following SP to get the Types   [SelectJobCopyTypes] (@ORG_ID int, @USER_ID int, @USER_TYPE VARCHAR(100), @USER_COMPANY_ID INT)   eg. exec SelectJobCopyTypes 825, 1, ‘Staff', 14026</vt:lpstr>
      <vt:lpstr>The following SP’s have been created for Job Copy.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think we should use this structure.</dc:title>
  <dc:creator>christopher.kerr@qdos.com.au</dc:creator>
  <cp:lastModifiedBy>christopher.kerr@qdos.com.au</cp:lastModifiedBy>
  <cp:revision>60</cp:revision>
  <dcterms:created xsi:type="dcterms:W3CDTF">2014-11-14T01:30:03Z</dcterms:created>
  <dcterms:modified xsi:type="dcterms:W3CDTF">2014-11-17T03:38:36Z</dcterms:modified>
</cp:coreProperties>
</file>