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3" r:id="rId3"/>
    <p:sldId id="291" r:id="rId4"/>
    <p:sldId id="283" r:id="rId5"/>
    <p:sldId id="292" r:id="rId6"/>
    <p:sldId id="277" r:id="rId7"/>
    <p:sldId id="278" r:id="rId8"/>
    <p:sldId id="281" r:id="rId9"/>
    <p:sldId id="270" r:id="rId10"/>
    <p:sldId id="259" r:id="rId11"/>
    <p:sldId id="284" r:id="rId12"/>
    <p:sldId id="295" r:id="rId13"/>
    <p:sldId id="294"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A0A9F2-7431-4D7C-94DD-4D0F0B573175}">
          <p14:sldIdLst>
            <p14:sldId id="260"/>
            <p14:sldId id="293"/>
            <p14:sldId id="291"/>
            <p14:sldId id="283"/>
            <p14:sldId id="292"/>
            <p14:sldId id="277"/>
            <p14:sldId id="278"/>
            <p14:sldId id="281"/>
            <p14:sldId id="270"/>
            <p14:sldId id="259"/>
            <p14:sldId id="284"/>
            <p14:sldId id="295"/>
            <p14:sldId id="294"/>
            <p14:sldId id="286"/>
            <p14:sldId id="287"/>
          </p14:sldIdLst>
        </p14:section>
        <p14:section name="Untitled Section" id="{00660849-8B5F-471C-9B00-CBD017CF688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2" d="100"/>
          <a:sy n="52" d="100"/>
        </p:scale>
        <p:origin x="-49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C5244AF-2001-4964-9000-7F34109AF647}" type="datetimeFigureOut">
              <a:rPr lang="en-AU" smtClean="0"/>
              <a:t>17/09/2014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190703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C5244AF-2001-4964-9000-7F34109AF647}" type="datetimeFigureOut">
              <a:rPr lang="en-AU" smtClean="0"/>
              <a:t>17/09/2014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362491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C5244AF-2001-4964-9000-7F34109AF647}" type="datetimeFigureOut">
              <a:rPr lang="en-AU" smtClean="0"/>
              <a:t>17/09/2014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403871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C5244AF-2001-4964-9000-7F34109AF647}" type="datetimeFigureOut">
              <a:rPr lang="en-AU" smtClean="0"/>
              <a:t>17/09/2014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218466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244AF-2001-4964-9000-7F34109AF647}" type="datetimeFigureOut">
              <a:rPr lang="en-AU" smtClean="0"/>
              <a:t>17/09/2014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21071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C5244AF-2001-4964-9000-7F34109AF647}" type="datetimeFigureOut">
              <a:rPr lang="en-AU" smtClean="0"/>
              <a:t>17/09/2014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240901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C5244AF-2001-4964-9000-7F34109AF647}" type="datetimeFigureOut">
              <a:rPr lang="en-AU" smtClean="0"/>
              <a:t>17/09/2014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310802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C5244AF-2001-4964-9000-7F34109AF647}" type="datetimeFigureOut">
              <a:rPr lang="en-AU" smtClean="0"/>
              <a:t>17/09/2014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371304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244AF-2001-4964-9000-7F34109AF647}" type="datetimeFigureOut">
              <a:rPr lang="en-AU" smtClean="0"/>
              <a:t>17/09/2014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47375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244AF-2001-4964-9000-7F34109AF647}" type="datetimeFigureOut">
              <a:rPr lang="en-AU" smtClean="0"/>
              <a:t>17/09/2014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11956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244AF-2001-4964-9000-7F34109AF647}" type="datetimeFigureOut">
              <a:rPr lang="en-AU" smtClean="0"/>
              <a:t>17/09/2014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206573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244AF-2001-4964-9000-7F34109AF647}" type="datetimeFigureOut">
              <a:rPr lang="en-AU" smtClean="0"/>
              <a:t>17/09/2014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6586D-1A02-450B-A91C-ABC6C86940D1}" type="slidenum">
              <a:rPr lang="en-AU" smtClean="0"/>
              <a:t>‹#›</a:t>
            </a:fld>
            <a:endParaRPr lang="en-AU"/>
          </a:p>
        </p:txBody>
      </p:sp>
    </p:spTree>
    <p:extLst>
      <p:ext uri="{BB962C8B-B14F-4D97-AF65-F5344CB8AC3E}">
        <p14:creationId xmlns:p14="http://schemas.microsoft.com/office/powerpoint/2010/main" val="198023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Christopher.kerr@zerofootprint.com.au" TargetMode="External"/><Relationship Id="rId2" Type="http://schemas.openxmlformats.org/officeDocument/2006/relationships/hyperlink" Target="mailto:christopher.kerr@zerofootprint.com.au" TargetMode="External"/><Relationship Id="rId1" Type="http://schemas.openxmlformats.org/officeDocument/2006/relationships/slideLayout" Target="../slideLayouts/slideLayout2.xml"/><Relationship Id="rId5" Type="http://schemas.openxmlformats.org/officeDocument/2006/relationships/hyperlink" Target="mailto:Mandar.Joshi@e-zest.in" TargetMode="External"/><Relationship Id="rId4" Type="http://schemas.openxmlformats.org/officeDocument/2006/relationships/hyperlink" Target="http://www.zerofootprint.com.au/"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Feedback</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19547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400" dirty="0" smtClean="0"/>
              <a:t>1. If the user edits the event for the first time, the edit popup has a delete button.</a:t>
            </a:r>
            <a:br>
              <a:rPr lang="en-AU" sz="2400" dirty="0" smtClean="0"/>
            </a:br>
            <a:r>
              <a:rPr lang="en-AU" sz="2400" dirty="0" smtClean="0"/>
              <a:t>2. If the user saves, and edits again, delete button is gone.</a:t>
            </a:r>
            <a:br>
              <a:rPr lang="en-AU" sz="2400" dirty="0" smtClean="0"/>
            </a:br>
            <a:r>
              <a:rPr lang="en-AU" sz="2400" dirty="0" smtClean="0"/>
              <a:t>2.1 If the user presses cancel, it delete the event.</a:t>
            </a:r>
            <a:endParaRPr lang="en-AU" sz="2400" dirty="0"/>
          </a:p>
        </p:txBody>
      </p:sp>
      <p:pic>
        <p:nvPicPr>
          <p:cNvPr id="4" name="Content Placeholder 3"/>
          <p:cNvPicPr>
            <a:picLocks noGrp="1" noChangeAspect="1"/>
          </p:cNvPicPr>
          <p:nvPr>
            <p:ph idx="1"/>
          </p:nvPr>
        </p:nvPicPr>
        <p:blipFill>
          <a:blip r:embed="rId2"/>
          <a:stretch>
            <a:fillRect/>
          </a:stretch>
        </p:blipFill>
        <p:spPr>
          <a:xfrm>
            <a:off x="6990766" y="2018808"/>
            <a:ext cx="4675661" cy="4351338"/>
          </a:xfrm>
          <a:prstGeom prst="rect">
            <a:avLst/>
          </a:prstGeom>
        </p:spPr>
      </p:pic>
      <p:pic>
        <p:nvPicPr>
          <p:cNvPr id="5" name="Picture 4"/>
          <p:cNvPicPr>
            <a:picLocks noChangeAspect="1"/>
          </p:cNvPicPr>
          <p:nvPr/>
        </p:nvPicPr>
        <p:blipFill>
          <a:blip r:embed="rId3"/>
          <a:stretch>
            <a:fillRect/>
          </a:stretch>
        </p:blipFill>
        <p:spPr>
          <a:xfrm>
            <a:off x="1000762" y="1665384"/>
            <a:ext cx="5095238" cy="4704762"/>
          </a:xfrm>
          <a:prstGeom prst="rect">
            <a:avLst/>
          </a:prstGeom>
        </p:spPr>
      </p:pic>
      <p:cxnSp>
        <p:nvCxnSpPr>
          <p:cNvPr id="7" name="Straight Arrow Connector 6"/>
          <p:cNvCxnSpPr/>
          <p:nvPr/>
        </p:nvCxnSpPr>
        <p:spPr>
          <a:xfrm>
            <a:off x="3000777" y="991673"/>
            <a:ext cx="2743200" cy="5048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8256" y="6245362"/>
            <a:ext cx="10361234" cy="523220"/>
          </a:xfrm>
          <a:prstGeom prst="rect">
            <a:avLst/>
          </a:prstGeom>
          <a:noFill/>
        </p:spPr>
        <p:txBody>
          <a:bodyPr wrap="none" rtlCol="0">
            <a:spAutoFit/>
          </a:bodyPr>
          <a:lstStyle/>
          <a:p>
            <a:r>
              <a:rPr lang="en-AU" sz="2800" dirty="0">
                <a:solidFill>
                  <a:srgbClr val="FFC000"/>
                </a:solidFill>
              </a:rPr>
              <a:t>In </a:t>
            </a:r>
            <a:r>
              <a:rPr lang="en-AU" sz="2800" dirty="0" smtClean="0">
                <a:solidFill>
                  <a:srgbClr val="FFC000"/>
                </a:solidFill>
              </a:rPr>
              <a:t>Progress– </a:t>
            </a:r>
            <a:r>
              <a:rPr lang="en-AU" sz="2800" dirty="0">
                <a:solidFill>
                  <a:srgbClr val="FFC000"/>
                </a:solidFill>
              </a:rPr>
              <a:t>We have started on this and may finish this by tomorrow.</a:t>
            </a:r>
            <a:endParaRPr lang="en-AU" sz="2800" dirty="0">
              <a:solidFill>
                <a:srgbClr val="FF0000"/>
              </a:solidFill>
            </a:endParaRPr>
          </a:p>
        </p:txBody>
      </p:sp>
    </p:spTree>
    <p:extLst>
      <p:ext uri="{BB962C8B-B14F-4D97-AF65-F5344CB8AC3E}">
        <p14:creationId xmlns:p14="http://schemas.microsoft.com/office/powerpoint/2010/main" val="244583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smtClean="0"/>
              <a:t>On  large Monitor we have the ability to show the entire working hours on the screen. Make sure the screen uses all vertical space on the screen. Each user will have access to large screens. </a:t>
            </a:r>
            <a:endParaRPr lang="en-AU" sz="2800" dirty="0"/>
          </a:p>
        </p:txBody>
      </p:sp>
      <p:pic>
        <p:nvPicPr>
          <p:cNvPr id="4" name="Content Placeholder 3"/>
          <p:cNvPicPr>
            <a:picLocks noGrp="1" noChangeAspect="1"/>
          </p:cNvPicPr>
          <p:nvPr>
            <p:ph idx="1"/>
          </p:nvPr>
        </p:nvPicPr>
        <p:blipFill>
          <a:blip r:embed="rId2"/>
          <a:stretch>
            <a:fillRect/>
          </a:stretch>
        </p:blipFill>
        <p:spPr>
          <a:xfrm>
            <a:off x="1924065" y="1825625"/>
            <a:ext cx="8343869" cy="4351338"/>
          </a:xfrm>
          <a:prstGeom prst="rect">
            <a:avLst/>
          </a:prstGeom>
        </p:spPr>
      </p:pic>
      <p:sp>
        <p:nvSpPr>
          <p:cNvPr id="5" name="Rectangle 4"/>
          <p:cNvSpPr/>
          <p:nvPr/>
        </p:nvSpPr>
        <p:spPr>
          <a:xfrm>
            <a:off x="3361386" y="2189408"/>
            <a:ext cx="6903076" cy="376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p:cNvPicPr>
            <a:picLocks noChangeAspect="1"/>
          </p:cNvPicPr>
          <p:nvPr/>
        </p:nvPicPr>
        <p:blipFill>
          <a:blip r:embed="rId3"/>
          <a:stretch>
            <a:fillRect/>
          </a:stretch>
        </p:blipFill>
        <p:spPr>
          <a:xfrm>
            <a:off x="391647" y="5828738"/>
            <a:ext cx="2222764" cy="912447"/>
          </a:xfrm>
          <a:prstGeom prst="rect">
            <a:avLst/>
          </a:prstGeom>
        </p:spPr>
      </p:pic>
      <p:cxnSp>
        <p:nvCxnSpPr>
          <p:cNvPr id="8" name="Straight Arrow Connector 7"/>
          <p:cNvCxnSpPr/>
          <p:nvPr/>
        </p:nvCxnSpPr>
        <p:spPr>
          <a:xfrm flipH="1">
            <a:off x="953037" y="1017431"/>
            <a:ext cx="3245476" cy="537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9538" y="6534834"/>
            <a:ext cx="7854461" cy="369332"/>
          </a:xfrm>
          <a:prstGeom prst="rect">
            <a:avLst/>
          </a:prstGeom>
        </p:spPr>
        <p:txBody>
          <a:bodyPr wrap="square">
            <a:spAutoFit/>
          </a:bodyPr>
          <a:lstStyle/>
          <a:p>
            <a:r>
              <a:rPr lang="en-AU" dirty="0">
                <a:solidFill>
                  <a:srgbClr val="FFC000"/>
                </a:solidFill>
              </a:rPr>
              <a:t>In Progress </a:t>
            </a:r>
            <a:r>
              <a:rPr lang="en-AU" dirty="0" smtClean="0">
                <a:solidFill>
                  <a:srgbClr val="FFC000"/>
                </a:solidFill>
              </a:rPr>
              <a:t>– </a:t>
            </a:r>
            <a:r>
              <a:rPr lang="en-AU" dirty="0">
                <a:solidFill>
                  <a:srgbClr val="FFC000"/>
                </a:solidFill>
              </a:rPr>
              <a:t>not focused on this 16 Sep</a:t>
            </a:r>
            <a:endParaRPr lang="en-AU" dirty="0">
              <a:solidFill>
                <a:srgbClr val="00B050"/>
              </a:solidFill>
            </a:endParaRPr>
          </a:p>
        </p:txBody>
      </p:sp>
    </p:spTree>
    <p:extLst>
      <p:ext uri="{BB962C8B-B14F-4D97-AF65-F5344CB8AC3E}">
        <p14:creationId xmlns:p14="http://schemas.microsoft.com/office/powerpoint/2010/main" val="335532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Need a new bottom called “Aerial” and allow the calendars to be constrained by users who are assigned to this service.</a:t>
            </a:r>
            <a:endParaRPr lang="en-AU" dirty="0"/>
          </a:p>
        </p:txBody>
      </p:sp>
      <p:pic>
        <p:nvPicPr>
          <p:cNvPr id="4" name="Content Placeholder 3"/>
          <p:cNvPicPr>
            <a:picLocks noGrp="1" noChangeAspect="1"/>
          </p:cNvPicPr>
          <p:nvPr>
            <p:ph idx="1"/>
          </p:nvPr>
        </p:nvPicPr>
        <p:blipFill>
          <a:blip r:embed="rId2"/>
          <a:stretch>
            <a:fillRect/>
          </a:stretch>
        </p:blipFill>
        <p:spPr>
          <a:xfrm>
            <a:off x="2074345" y="2367370"/>
            <a:ext cx="4952381" cy="647619"/>
          </a:xfrm>
          <a:prstGeom prst="rect">
            <a:avLst/>
          </a:prstGeom>
        </p:spPr>
      </p:pic>
      <p:pic>
        <p:nvPicPr>
          <p:cNvPr id="3" name="Picture 2"/>
          <p:cNvPicPr>
            <a:picLocks noChangeAspect="1"/>
          </p:cNvPicPr>
          <p:nvPr/>
        </p:nvPicPr>
        <p:blipFill>
          <a:blip r:embed="rId3"/>
          <a:stretch>
            <a:fillRect/>
          </a:stretch>
        </p:blipFill>
        <p:spPr>
          <a:xfrm>
            <a:off x="2731285" y="3691671"/>
            <a:ext cx="7914286" cy="2076190"/>
          </a:xfrm>
          <a:prstGeom prst="rect">
            <a:avLst/>
          </a:prstGeom>
        </p:spPr>
      </p:pic>
      <p:cxnSp>
        <p:nvCxnSpPr>
          <p:cNvPr id="6" name="Straight Arrow Connector 5"/>
          <p:cNvCxnSpPr/>
          <p:nvPr/>
        </p:nvCxnSpPr>
        <p:spPr>
          <a:xfrm flipH="1">
            <a:off x="5847008" y="2794715"/>
            <a:ext cx="605307" cy="2395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20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Low Priority</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46916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smtClean="0"/>
              <a:t>Conversation on </a:t>
            </a:r>
            <a:r>
              <a:rPr lang="en-AU" sz="3600" dirty="0" err="1" smtClean="0"/>
              <a:t>Notifictions</a:t>
            </a:r>
            <a:r>
              <a:rPr lang="en-AU" sz="3600" dirty="0" smtClean="0"/>
              <a:t> of Google Changes.</a:t>
            </a:r>
            <a:endParaRPr lang="en-AU" sz="3600" dirty="0"/>
          </a:p>
        </p:txBody>
      </p:sp>
      <p:sp>
        <p:nvSpPr>
          <p:cNvPr id="3" name="Content Placeholder 2"/>
          <p:cNvSpPr>
            <a:spLocks noGrp="1"/>
          </p:cNvSpPr>
          <p:nvPr>
            <p:ph idx="1"/>
          </p:nvPr>
        </p:nvSpPr>
        <p:spPr/>
        <p:txBody>
          <a:bodyPr>
            <a:noAutofit/>
          </a:bodyPr>
          <a:lstStyle/>
          <a:p>
            <a:r>
              <a:rPr lang="en-US" sz="1100" dirty="0"/>
              <a:t>Hi Chris,</a:t>
            </a:r>
            <a:endParaRPr lang="en-AU" sz="1100" dirty="0"/>
          </a:p>
          <a:p>
            <a:r>
              <a:rPr lang="en-US" sz="1100" dirty="0"/>
              <a:t>This is ok and we will see if time permits. But my opinion is to let the system stabilize (and prepare for UAT) rather than taking any new change at this point. We are still incorporating changes and today and tomorrow we want to focus fully on testing special scenarios</a:t>
            </a:r>
            <a:r>
              <a:rPr lang="en-US" sz="1100" dirty="0" smtClean="0"/>
              <a:t>.</a:t>
            </a:r>
            <a:endParaRPr lang="en-AU" sz="1100" dirty="0"/>
          </a:p>
          <a:p>
            <a:r>
              <a:rPr lang="en-US" sz="1100" dirty="0"/>
              <a:t>Regards,</a:t>
            </a:r>
            <a:endParaRPr lang="en-AU" sz="1100" dirty="0"/>
          </a:p>
          <a:p>
            <a:r>
              <a:rPr lang="en-US" sz="1100" dirty="0" err="1" smtClean="0"/>
              <a:t>Mandar</a:t>
            </a:r>
            <a:endParaRPr lang="en-AU" sz="1100" dirty="0"/>
          </a:p>
          <a:p>
            <a:r>
              <a:rPr lang="en-US" sz="1100" b="1" dirty="0"/>
              <a:t>From:</a:t>
            </a:r>
            <a:r>
              <a:rPr lang="en-US" sz="1100" dirty="0"/>
              <a:t> Christopher Kerr [</a:t>
            </a:r>
            <a:r>
              <a:rPr lang="en-US" sz="1100" u="sng" dirty="0">
                <a:hlinkClick r:id="rId2"/>
              </a:rPr>
              <a:t>mailto:christopher.kerr@zerofootprint.com.au</a:t>
            </a:r>
            <a:r>
              <a:rPr lang="en-US" sz="1100" dirty="0"/>
              <a:t>] </a:t>
            </a:r>
            <a:br>
              <a:rPr lang="en-US" sz="1100" dirty="0"/>
            </a:br>
            <a:r>
              <a:rPr lang="en-US" sz="1100" b="1" dirty="0"/>
              <a:t>Sent:</a:t>
            </a:r>
            <a:r>
              <a:rPr lang="en-US" sz="1100" dirty="0"/>
              <a:t> Thursday, 11 September 2014 5:32 PM</a:t>
            </a:r>
            <a:br>
              <a:rPr lang="en-US" sz="1100" dirty="0"/>
            </a:br>
            <a:r>
              <a:rPr lang="en-US" sz="1100" b="1" dirty="0"/>
              <a:t>To:</a:t>
            </a:r>
            <a:r>
              <a:rPr lang="en-US" sz="1100" dirty="0"/>
              <a:t> </a:t>
            </a:r>
            <a:r>
              <a:rPr lang="en-US" sz="1100" dirty="0" err="1"/>
              <a:t>Mandar</a:t>
            </a:r>
            <a:r>
              <a:rPr lang="en-US" sz="1100" dirty="0"/>
              <a:t> Joshi</a:t>
            </a:r>
            <a:br>
              <a:rPr lang="en-US" sz="1100" dirty="0"/>
            </a:br>
            <a:r>
              <a:rPr lang="en-US" sz="1100" b="1" dirty="0"/>
              <a:t>Cc:</a:t>
            </a:r>
            <a:r>
              <a:rPr lang="en-US" sz="1100" dirty="0"/>
              <a:t> </a:t>
            </a:r>
            <a:r>
              <a:rPr lang="en-US" sz="1100" dirty="0" err="1"/>
              <a:t>Shailesh</a:t>
            </a:r>
            <a:r>
              <a:rPr lang="en-US" sz="1100" dirty="0"/>
              <a:t> Kulkarni; </a:t>
            </a:r>
            <a:r>
              <a:rPr lang="en-US" sz="1100" dirty="0" err="1"/>
              <a:t>Swapnil</a:t>
            </a:r>
            <a:r>
              <a:rPr lang="en-US" sz="1100" dirty="0"/>
              <a:t> </a:t>
            </a:r>
            <a:r>
              <a:rPr lang="en-US" sz="1100" dirty="0" err="1"/>
              <a:t>Gade</a:t>
            </a:r>
            <a:r>
              <a:rPr lang="en-US" sz="1100" dirty="0"/>
              <a:t>; </a:t>
            </a:r>
            <a:r>
              <a:rPr lang="en-US" sz="1100" dirty="0" err="1"/>
              <a:t>Trilok</a:t>
            </a:r>
            <a:r>
              <a:rPr lang="en-US" sz="1100" dirty="0"/>
              <a:t> Sharma</a:t>
            </a:r>
            <a:br>
              <a:rPr lang="en-US" sz="1100" dirty="0"/>
            </a:br>
            <a:r>
              <a:rPr lang="en-US" sz="1100" b="1" dirty="0"/>
              <a:t>Subject:</a:t>
            </a:r>
            <a:r>
              <a:rPr lang="en-US" sz="1100" dirty="0"/>
              <a:t> RE: Order Management System: Status 9th </a:t>
            </a:r>
            <a:r>
              <a:rPr lang="en-US" sz="1100" dirty="0" smtClean="0"/>
              <a:t>Sept</a:t>
            </a:r>
            <a:endParaRPr lang="en-AU" sz="1100" dirty="0"/>
          </a:p>
          <a:p>
            <a:r>
              <a:rPr lang="en-AU" sz="1100" dirty="0"/>
              <a:t>Thanks for the prompt response. </a:t>
            </a:r>
          </a:p>
          <a:p>
            <a:r>
              <a:rPr lang="en-AU" sz="1100" dirty="0"/>
              <a:t>Can we have some visual identifier on the db. to let the user know that the specific calendar has changed. </a:t>
            </a:r>
            <a:r>
              <a:rPr lang="en-AU" sz="1100" dirty="0" err="1"/>
              <a:t>Ie</a:t>
            </a:r>
            <a:r>
              <a:rPr lang="en-AU" sz="1100" dirty="0"/>
              <a:t> a notification to let them know. In the bootstrap example there was notifications in the top right. </a:t>
            </a:r>
          </a:p>
          <a:p>
            <a:r>
              <a:rPr lang="en-AU" sz="1100" dirty="0"/>
              <a:t>If we could have a notification present that a specific users calendar has changed and provide them the option to refresh</a:t>
            </a:r>
            <a:r>
              <a:rPr lang="en-AU" sz="1100" dirty="0" smtClean="0"/>
              <a:t>?</a:t>
            </a:r>
            <a:endParaRPr lang="en-AU" sz="1100" dirty="0"/>
          </a:p>
          <a:p>
            <a:r>
              <a:rPr lang="en-AU" sz="1100" dirty="0" smtClean="0"/>
              <a:t>CK</a:t>
            </a:r>
            <a:endParaRPr lang="en-AU" sz="1100" dirty="0"/>
          </a:p>
          <a:p>
            <a:r>
              <a:rPr lang="en-AU" sz="1100" dirty="0" smtClean="0"/>
              <a:t>Regards</a:t>
            </a:r>
            <a:endParaRPr lang="en-AU" sz="1100" dirty="0"/>
          </a:p>
          <a:p>
            <a:r>
              <a:rPr lang="en-AU" sz="1100" dirty="0" smtClean="0"/>
              <a:t>Christopher </a:t>
            </a:r>
            <a:r>
              <a:rPr lang="en-AU" sz="1100" dirty="0"/>
              <a:t>Kerr</a:t>
            </a:r>
          </a:p>
          <a:p>
            <a:pPr marL="0" indent="0">
              <a:buNone/>
            </a:pPr>
            <a:endParaRPr lang="en-AU" sz="1100" dirty="0"/>
          </a:p>
          <a:p>
            <a:r>
              <a:rPr lang="en-AU" sz="1100" dirty="0"/>
              <a:t>Director</a:t>
            </a:r>
          </a:p>
          <a:p>
            <a:r>
              <a:rPr lang="en-AU" sz="1100" dirty="0"/>
              <a:t>Zero Footprint </a:t>
            </a:r>
          </a:p>
          <a:p>
            <a:r>
              <a:rPr lang="en-AU" sz="1100" dirty="0"/>
              <a:t>Email:             </a:t>
            </a:r>
            <a:r>
              <a:rPr lang="en-AU" sz="1100" u="sng" dirty="0">
                <a:hlinkClick r:id="rId3"/>
              </a:rPr>
              <a:t>Christopher.kerr@zerofootprint.com.au</a:t>
            </a:r>
            <a:endParaRPr lang="en-AU" sz="1100" dirty="0"/>
          </a:p>
          <a:p>
            <a:r>
              <a:rPr lang="en-AU" sz="1100" dirty="0"/>
              <a:t>Web:              </a:t>
            </a:r>
            <a:r>
              <a:rPr lang="en-AU" sz="1100" u="sng" dirty="0">
                <a:hlinkClick r:id="rId4"/>
              </a:rPr>
              <a:t>www.zerofootprint.com.au</a:t>
            </a:r>
            <a:r>
              <a:rPr lang="en-AU" sz="1100" dirty="0"/>
              <a:t/>
            </a:r>
            <a:br>
              <a:rPr lang="en-AU" sz="1100" dirty="0"/>
            </a:br>
            <a:r>
              <a:rPr lang="en-AU" sz="1100" dirty="0"/>
              <a:t>mobile:         +61 (0) 412 877 954</a:t>
            </a:r>
          </a:p>
          <a:p>
            <a:r>
              <a:rPr lang="en-AU" sz="1100" dirty="0"/>
              <a:t>direct:            +61 (3) 9028 8708</a:t>
            </a:r>
            <a:br>
              <a:rPr lang="en-AU" sz="1100" dirty="0"/>
            </a:br>
            <a:r>
              <a:rPr lang="en-AU" sz="1100" dirty="0"/>
              <a:t>skype:           CKUK00</a:t>
            </a:r>
          </a:p>
          <a:p>
            <a:r>
              <a:rPr lang="en-AU" sz="1100" dirty="0"/>
              <a:t> </a:t>
            </a:r>
          </a:p>
          <a:p>
            <a:r>
              <a:rPr lang="en-AU" sz="1100" dirty="0"/>
              <a:t> </a:t>
            </a:r>
          </a:p>
          <a:p>
            <a:r>
              <a:rPr lang="en-AU" sz="1100" dirty="0"/>
              <a:t> </a:t>
            </a:r>
          </a:p>
          <a:p>
            <a:r>
              <a:rPr lang="en-US" sz="1100" b="1" dirty="0"/>
              <a:t>From:</a:t>
            </a:r>
            <a:r>
              <a:rPr lang="en-US" sz="1100" dirty="0"/>
              <a:t> </a:t>
            </a:r>
            <a:r>
              <a:rPr lang="en-US" sz="1100" dirty="0" err="1"/>
              <a:t>Mandar</a:t>
            </a:r>
            <a:r>
              <a:rPr lang="en-US" sz="1100" dirty="0"/>
              <a:t> Joshi [</a:t>
            </a:r>
            <a:r>
              <a:rPr lang="en-US" sz="1100" u="sng" dirty="0">
                <a:hlinkClick r:id="rId5"/>
              </a:rPr>
              <a:t>mailto:Mandar.Joshi@e-zest.in</a:t>
            </a:r>
            <a:r>
              <a:rPr lang="en-US" sz="1100" dirty="0"/>
              <a:t>] </a:t>
            </a:r>
            <a:br>
              <a:rPr lang="en-US" sz="1100" dirty="0"/>
            </a:br>
            <a:r>
              <a:rPr lang="en-US" sz="1100" b="1" dirty="0"/>
              <a:t>Sent:</a:t>
            </a:r>
            <a:r>
              <a:rPr lang="en-US" sz="1100" dirty="0"/>
              <a:t> Thursday, 11 September 2014 4:54 PM</a:t>
            </a:r>
            <a:br>
              <a:rPr lang="en-US" sz="1100" dirty="0"/>
            </a:br>
            <a:r>
              <a:rPr lang="en-US" sz="1100" b="1" dirty="0"/>
              <a:t>To:</a:t>
            </a:r>
            <a:r>
              <a:rPr lang="en-US" sz="1100" dirty="0"/>
              <a:t> Christopher Kerr</a:t>
            </a:r>
            <a:br>
              <a:rPr lang="en-US" sz="1100" dirty="0"/>
            </a:br>
            <a:r>
              <a:rPr lang="en-US" sz="1100" b="1" dirty="0"/>
              <a:t>Cc:</a:t>
            </a:r>
            <a:r>
              <a:rPr lang="en-US" sz="1100" dirty="0"/>
              <a:t> </a:t>
            </a:r>
            <a:r>
              <a:rPr lang="en-US" sz="1100" dirty="0" err="1"/>
              <a:t>Shailesh</a:t>
            </a:r>
            <a:r>
              <a:rPr lang="en-US" sz="1100" dirty="0"/>
              <a:t> Kulkarni; </a:t>
            </a:r>
            <a:r>
              <a:rPr lang="en-US" sz="1100" dirty="0" err="1"/>
              <a:t>Swapnil</a:t>
            </a:r>
            <a:r>
              <a:rPr lang="en-US" sz="1100" dirty="0"/>
              <a:t> </a:t>
            </a:r>
            <a:r>
              <a:rPr lang="en-US" sz="1100" dirty="0" err="1"/>
              <a:t>Gade</a:t>
            </a:r>
            <a:r>
              <a:rPr lang="en-US" sz="1100" dirty="0"/>
              <a:t>; </a:t>
            </a:r>
            <a:r>
              <a:rPr lang="en-US" sz="1100" dirty="0" err="1"/>
              <a:t>Trilok</a:t>
            </a:r>
            <a:r>
              <a:rPr lang="en-US" sz="1100" dirty="0"/>
              <a:t> Sharma</a:t>
            </a:r>
            <a:br>
              <a:rPr lang="en-US" sz="1100" dirty="0"/>
            </a:br>
            <a:r>
              <a:rPr lang="en-US" sz="1100" b="1" dirty="0"/>
              <a:t>Subject:</a:t>
            </a:r>
            <a:r>
              <a:rPr lang="en-US" sz="1100" dirty="0"/>
              <a:t> RE: Order Management System: Status 9th Sept</a:t>
            </a:r>
            <a:endParaRPr lang="en-AU" sz="1100" dirty="0"/>
          </a:p>
          <a:p>
            <a:r>
              <a:rPr lang="en-AU" sz="1100" dirty="0"/>
              <a:t> </a:t>
            </a:r>
          </a:p>
          <a:p>
            <a:r>
              <a:rPr lang="en-US" sz="1100" dirty="0"/>
              <a:t>Hi Chris,</a:t>
            </a:r>
            <a:endParaRPr lang="en-AU" sz="1100" dirty="0"/>
          </a:p>
          <a:p>
            <a:r>
              <a:rPr lang="en-US" sz="1100" dirty="0"/>
              <a:t>Comments inline</a:t>
            </a:r>
            <a:endParaRPr lang="en-AU" sz="1100" dirty="0"/>
          </a:p>
          <a:p>
            <a:r>
              <a:rPr lang="en-US" sz="1100" dirty="0"/>
              <a:t> </a:t>
            </a:r>
            <a:endParaRPr lang="en-AU" sz="1100" dirty="0"/>
          </a:p>
          <a:p>
            <a:r>
              <a:rPr lang="en-US" sz="1100" b="1" dirty="0"/>
              <a:t>From:</a:t>
            </a:r>
            <a:r>
              <a:rPr lang="en-US" sz="1100" dirty="0"/>
              <a:t> Christopher Kerr [</a:t>
            </a:r>
            <a:r>
              <a:rPr lang="en-US" sz="1100" u="sng" dirty="0">
                <a:hlinkClick r:id="rId2"/>
              </a:rPr>
              <a:t>mailto:christopher.kerr@zerofootprint.com.au</a:t>
            </a:r>
            <a:r>
              <a:rPr lang="en-US" sz="1100" dirty="0"/>
              <a:t>] </a:t>
            </a:r>
            <a:br>
              <a:rPr lang="en-US" sz="1100" dirty="0"/>
            </a:br>
            <a:r>
              <a:rPr lang="en-US" sz="1100" b="1" dirty="0"/>
              <a:t>Sent:</a:t>
            </a:r>
            <a:r>
              <a:rPr lang="en-US" sz="1100" dirty="0"/>
              <a:t> Thursday, September 11, 2014 4:36 PM</a:t>
            </a:r>
            <a:br>
              <a:rPr lang="en-US" sz="1100" dirty="0"/>
            </a:br>
            <a:r>
              <a:rPr lang="en-US" sz="1100" b="1" dirty="0"/>
              <a:t>To:</a:t>
            </a:r>
            <a:r>
              <a:rPr lang="en-US" sz="1100" dirty="0"/>
              <a:t> </a:t>
            </a:r>
            <a:r>
              <a:rPr lang="en-US" sz="1100" dirty="0" err="1"/>
              <a:t>Mandar</a:t>
            </a:r>
            <a:r>
              <a:rPr lang="en-US" sz="1100" dirty="0"/>
              <a:t> Joshi</a:t>
            </a:r>
            <a:br>
              <a:rPr lang="en-US" sz="1100" dirty="0"/>
            </a:br>
            <a:r>
              <a:rPr lang="en-US" sz="1100" b="1" dirty="0"/>
              <a:t>Cc:</a:t>
            </a:r>
            <a:r>
              <a:rPr lang="en-US" sz="1100" dirty="0"/>
              <a:t> </a:t>
            </a:r>
            <a:r>
              <a:rPr lang="en-US" sz="1100" dirty="0" err="1"/>
              <a:t>Shailesh</a:t>
            </a:r>
            <a:r>
              <a:rPr lang="en-US" sz="1100" dirty="0"/>
              <a:t> Kulkarni; </a:t>
            </a:r>
            <a:r>
              <a:rPr lang="en-US" sz="1100" dirty="0" err="1"/>
              <a:t>Swapnil</a:t>
            </a:r>
            <a:r>
              <a:rPr lang="en-US" sz="1100" dirty="0"/>
              <a:t> </a:t>
            </a:r>
            <a:r>
              <a:rPr lang="en-US" sz="1100" dirty="0" err="1"/>
              <a:t>Gade</a:t>
            </a:r>
            <a:r>
              <a:rPr lang="en-US" sz="1100" dirty="0"/>
              <a:t>; </a:t>
            </a:r>
            <a:r>
              <a:rPr lang="en-US" sz="1100" dirty="0" err="1"/>
              <a:t>Trilok</a:t>
            </a:r>
            <a:r>
              <a:rPr lang="en-US" sz="1100" dirty="0"/>
              <a:t> Sharma</a:t>
            </a:r>
            <a:br>
              <a:rPr lang="en-US" sz="1100" dirty="0"/>
            </a:br>
            <a:r>
              <a:rPr lang="en-US" sz="1100" b="1" dirty="0"/>
              <a:t>Subject:</a:t>
            </a:r>
            <a:r>
              <a:rPr lang="en-US" sz="1100" dirty="0"/>
              <a:t> RE: Order Management System: Status 9th Sept</a:t>
            </a:r>
            <a:endParaRPr lang="en-AU" sz="1100" dirty="0"/>
          </a:p>
          <a:p>
            <a:r>
              <a:rPr lang="en-US" sz="1100" dirty="0"/>
              <a:t> </a:t>
            </a:r>
            <a:endParaRPr lang="en-AU" sz="1100" dirty="0"/>
          </a:p>
          <a:p>
            <a:r>
              <a:rPr lang="en-AU" sz="1100" dirty="0" err="1"/>
              <a:t>Mandar</a:t>
            </a:r>
            <a:r>
              <a:rPr lang="en-AU" sz="1100" dirty="0"/>
              <a:t>, </a:t>
            </a:r>
          </a:p>
          <a:p>
            <a:r>
              <a:rPr lang="en-AU" sz="1100" dirty="0"/>
              <a:t> </a:t>
            </a:r>
          </a:p>
          <a:p>
            <a:r>
              <a:rPr lang="en-AU" sz="1100" dirty="0"/>
              <a:t>I have noticed a couple of things with the Scheduler. </a:t>
            </a:r>
          </a:p>
          <a:p>
            <a:r>
              <a:rPr lang="en-AU" sz="1100" dirty="0"/>
              <a:t> </a:t>
            </a:r>
          </a:p>
          <a:p>
            <a:r>
              <a:rPr lang="en-AU" sz="1100" dirty="0"/>
              <a:t>When the scheduler loads, its loading the default calendar, but not populating with events. Its not until you select this calendar and apply filter will the events come through, this needs to be addressed.</a:t>
            </a:r>
          </a:p>
          <a:p>
            <a:r>
              <a:rPr lang="en-AU" sz="1100" dirty="0"/>
              <a:t>Yes this is known and we will be fixing it today.</a:t>
            </a:r>
          </a:p>
          <a:p>
            <a:r>
              <a:rPr lang="en-AU" sz="1100" dirty="0"/>
              <a:t> </a:t>
            </a:r>
          </a:p>
          <a:p>
            <a:r>
              <a:rPr lang="en-AU" sz="1100" dirty="0"/>
              <a:t>Secondly, If a change is made In google and push notification is received, does the Scheduler get informed of this change </a:t>
            </a:r>
            <a:r>
              <a:rPr lang="en-AU" sz="1100" dirty="0" err="1"/>
              <a:t>ie</a:t>
            </a:r>
            <a:r>
              <a:rPr lang="en-AU" sz="1100" dirty="0"/>
              <a:t> refresh the data set or something of the like. I’m concerned about how changes in google will display. </a:t>
            </a:r>
          </a:p>
          <a:p>
            <a:r>
              <a:rPr lang="en-AU" sz="1100" dirty="0"/>
              <a:t>Currently there is no explicit mechanism for user to know if something has explicitly changed on google. In fact push notification pushes the changes made on google calendar by our UI + changes made directly on google calendar so we cannot explicitly determine who has changed google calendar. User will be able to see latest data only by refreshing the calendar manually. </a:t>
            </a:r>
          </a:p>
          <a:p>
            <a:r>
              <a:rPr lang="en-AU" sz="1100" dirty="0"/>
              <a:t>We can also define automatic refresh of grid after certain time period so that latest events are displayed over our calendar. However not sure how much performance overhead it will add.</a:t>
            </a:r>
          </a:p>
          <a:p>
            <a:r>
              <a:rPr lang="en-AU" sz="1100" dirty="0"/>
              <a:t> </a:t>
            </a:r>
          </a:p>
          <a:p>
            <a:r>
              <a:rPr lang="en-AU" sz="1100" dirty="0"/>
              <a:t>CK</a:t>
            </a:r>
          </a:p>
          <a:p>
            <a:r>
              <a:rPr lang="en-AU" sz="1100" dirty="0"/>
              <a:t> </a:t>
            </a:r>
          </a:p>
          <a:p>
            <a:r>
              <a:rPr lang="en-AU" sz="1100" dirty="0"/>
              <a:t>Regards</a:t>
            </a:r>
          </a:p>
          <a:p>
            <a:r>
              <a:rPr lang="en-AU" sz="1100" dirty="0"/>
              <a:t> </a:t>
            </a:r>
          </a:p>
          <a:p>
            <a:r>
              <a:rPr lang="en-AU" sz="1100" dirty="0"/>
              <a:t>Christopher Kerr</a:t>
            </a:r>
          </a:p>
          <a:p>
            <a:r>
              <a:rPr lang="en-AU" sz="1100" dirty="0"/>
              <a:t> </a:t>
            </a:r>
          </a:p>
          <a:p>
            <a:r>
              <a:rPr lang="en-AU" sz="1100" dirty="0"/>
              <a:t>Director</a:t>
            </a:r>
          </a:p>
          <a:p>
            <a:r>
              <a:rPr lang="en-AU" sz="1100" dirty="0"/>
              <a:t>Zero Footprint </a:t>
            </a:r>
          </a:p>
          <a:p>
            <a:r>
              <a:rPr lang="en-AU" sz="1100" dirty="0"/>
              <a:t>Email:             </a:t>
            </a:r>
            <a:r>
              <a:rPr lang="en-AU" sz="1100" u="sng" dirty="0">
                <a:hlinkClick r:id="rId3"/>
              </a:rPr>
              <a:t>Christopher.kerr@zerofootprint.com.au</a:t>
            </a:r>
            <a:endParaRPr lang="en-AU" sz="1100" dirty="0"/>
          </a:p>
          <a:p>
            <a:r>
              <a:rPr lang="en-AU" sz="1100" dirty="0"/>
              <a:t>Web:              </a:t>
            </a:r>
            <a:r>
              <a:rPr lang="en-AU" sz="1100" u="sng" dirty="0">
                <a:hlinkClick r:id="rId4"/>
              </a:rPr>
              <a:t>www.zerofootprint.com.au</a:t>
            </a:r>
            <a:r>
              <a:rPr lang="en-AU" sz="1100" dirty="0"/>
              <a:t/>
            </a:r>
            <a:br>
              <a:rPr lang="en-AU" sz="1100" dirty="0"/>
            </a:br>
            <a:r>
              <a:rPr lang="en-AU" sz="1100" dirty="0"/>
              <a:t>mobile:         +61 (0) 412 877 954</a:t>
            </a:r>
          </a:p>
          <a:p>
            <a:r>
              <a:rPr lang="en-AU" sz="1100" dirty="0"/>
              <a:t>direct:            +61 (3) 9028 8708</a:t>
            </a:r>
            <a:br>
              <a:rPr lang="en-AU" sz="1100" dirty="0"/>
            </a:br>
            <a:r>
              <a:rPr lang="en-AU" sz="1100" dirty="0"/>
              <a:t>skype:           CKUK00</a:t>
            </a:r>
          </a:p>
          <a:p>
            <a:endParaRPr lang="en-AU" sz="1100" dirty="0"/>
          </a:p>
        </p:txBody>
      </p:sp>
    </p:spTree>
    <p:extLst>
      <p:ext uri="{BB962C8B-B14F-4D97-AF65-F5344CB8AC3E}">
        <p14:creationId xmlns:p14="http://schemas.microsoft.com/office/powerpoint/2010/main" val="1693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1. If I select the Property Name in the Order History Module, it should constrain the ContactList for only those contacts against the selected Order, and the Product History of the current order.</a:t>
            </a:r>
            <a:br>
              <a:rPr lang="en-AU" sz="2400" dirty="0" smtClean="0"/>
            </a:br>
            <a:r>
              <a:rPr lang="en-AU" sz="2400" dirty="0" smtClean="0"/>
              <a:t>2. The Order History Module needs to show more records. It should be set to 10 records. </a:t>
            </a:r>
            <a:endParaRPr lang="en-AU" sz="2400" dirty="0"/>
          </a:p>
        </p:txBody>
      </p:sp>
      <p:pic>
        <p:nvPicPr>
          <p:cNvPr id="4" name="Content Placeholder 3"/>
          <p:cNvPicPr>
            <a:picLocks noGrp="1" noChangeAspect="1"/>
          </p:cNvPicPr>
          <p:nvPr>
            <p:ph idx="1"/>
          </p:nvPr>
        </p:nvPicPr>
        <p:blipFill>
          <a:blip r:embed="rId2"/>
          <a:stretch>
            <a:fillRect/>
          </a:stretch>
        </p:blipFill>
        <p:spPr>
          <a:xfrm>
            <a:off x="2233221" y="1825625"/>
            <a:ext cx="7725558" cy="4351338"/>
          </a:xfrm>
          <a:prstGeom prst="rect">
            <a:avLst/>
          </a:prstGeom>
        </p:spPr>
      </p:pic>
      <p:cxnSp>
        <p:nvCxnSpPr>
          <p:cNvPr id="6" name="Straight Arrow Connector 5"/>
          <p:cNvCxnSpPr/>
          <p:nvPr/>
        </p:nvCxnSpPr>
        <p:spPr>
          <a:xfrm>
            <a:off x="4237149" y="2833352"/>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46997" y="2846231"/>
            <a:ext cx="0" cy="1970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9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High Priority</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07598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a:t>
            </a:r>
            <a:endParaRPr lang="en-AU" dirty="0"/>
          </a:p>
        </p:txBody>
      </p:sp>
      <p:sp>
        <p:nvSpPr>
          <p:cNvPr id="3" name="Content Placeholder 2"/>
          <p:cNvSpPr>
            <a:spLocks noGrp="1"/>
          </p:cNvSpPr>
          <p:nvPr>
            <p:ph idx="1"/>
          </p:nvPr>
        </p:nvSpPr>
        <p:spPr/>
        <p:txBody>
          <a:bodyPr/>
          <a:lstStyle/>
          <a:p>
            <a:r>
              <a:rPr lang="en-AU" dirty="0" smtClean="0"/>
              <a:t>I have updated PROD_COPY with events from the production db. So now there </a:t>
            </a:r>
            <a:r>
              <a:rPr lang="en-AU" dirty="0"/>
              <a:t>are </a:t>
            </a:r>
            <a:r>
              <a:rPr lang="en-AU" dirty="0" smtClean="0"/>
              <a:t>14717 records in the db. </a:t>
            </a:r>
          </a:p>
          <a:p>
            <a:endParaRPr lang="en-AU" dirty="0"/>
          </a:p>
          <a:p>
            <a:r>
              <a:rPr lang="en-AU" dirty="0" smtClean="0"/>
              <a:t>You can now see that performance is a real issue and this needs to be resolved ASAP by constraining the date period of the selected users. </a:t>
            </a:r>
            <a:endParaRPr lang="en-AU" dirty="0"/>
          </a:p>
        </p:txBody>
      </p:sp>
    </p:spTree>
    <p:extLst>
      <p:ext uri="{BB962C8B-B14F-4D97-AF65-F5344CB8AC3E}">
        <p14:creationId xmlns:p14="http://schemas.microsoft.com/office/powerpoint/2010/main" val="322807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321"/>
            <a:ext cx="10515600" cy="1325563"/>
          </a:xfrm>
        </p:spPr>
        <p:txBody>
          <a:bodyPr>
            <a:noAutofit/>
          </a:bodyPr>
          <a:lstStyle/>
          <a:p>
            <a:r>
              <a:rPr lang="en-AU" sz="2000" dirty="0" smtClean="0"/>
              <a:t>Data Retrieval. So It seems you are retrieving all event data for the selected calendars. Wouldn’t it make sense to break this up based on the a predefined date range and query again when outside of the existing data set.  This is going to be a bottle neck when we link up production accounts. </a:t>
            </a:r>
            <a:br>
              <a:rPr lang="en-AU" sz="2000" dirty="0" smtClean="0"/>
            </a:br>
            <a:r>
              <a:rPr lang="en-AU" sz="2000" dirty="0"/>
              <a:t/>
            </a:r>
            <a:br>
              <a:rPr lang="en-AU" sz="2000" dirty="0"/>
            </a:br>
            <a:r>
              <a:rPr lang="en-AU" sz="2000" dirty="0">
                <a:solidFill>
                  <a:schemeClr val="accent6">
                    <a:lumMod val="75000"/>
                  </a:schemeClr>
                </a:solidFill>
              </a:rPr>
              <a:t>=&gt; </a:t>
            </a:r>
            <a:r>
              <a:rPr lang="en-AU" sz="2000" dirty="0" smtClean="0">
                <a:solidFill>
                  <a:schemeClr val="accent6">
                    <a:lumMod val="75000"/>
                  </a:schemeClr>
                </a:solidFill>
              </a:rPr>
              <a:t>Not fixed. This will be taken up tomorrow</a:t>
            </a:r>
            <a:endParaRPr lang="en-AU" sz="2000" dirty="0"/>
          </a:p>
        </p:txBody>
      </p:sp>
      <p:pic>
        <p:nvPicPr>
          <p:cNvPr id="4" name="Content Placeholder 3"/>
          <p:cNvPicPr>
            <a:picLocks noGrp="1" noChangeAspect="1"/>
          </p:cNvPicPr>
          <p:nvPr>
            <p:ph idx="1"/>
          </p:nvPr>
        </p:nvPicPr>
        <p:blipFill>
          <a:blip r:embed="rId2"/>
          <a:stretch>
            <a:fillRect/>
          </a:stretch>
        </p:blipFill>
        <p:spPr>
          <a:xfrm>
            <a:off x="3443619" y="3029865"/>
            <a:ext cx="5304762" cy="1942857"/>
          </a:xfrm>
          <a:prstGeom prst="rect">
            <a:avLst/>
          </a:prstGeom>
        </p:spPr>
      </p:pic>
      <p:sp>
        <p:nvSpPr>
          <p:cNvPr id="6" name="TextBox 5"/>
          <p:cNvSpPr txBox="1"/>
          <p:nvPr/>
        </p:nvSpPr>
        <p:spPr>
          <a:xfrm>
            <a:off x="220013" y="4655714"/>
            <a:ext cx="11100517" cy="830997"/>
          </a:xfrm>
          <a:prstGeom prst="rect">
            <a:avLst/>
          </a:prstGeom>
          <a:noFill/>
        </p:spPr>
        <p:txBody>
          <a:bodyPr wrap="square" rtlCol="0">
            <a:spAutoFit/>
          </a:bodyPr>
          <a:lstStyle/>
          <a:p>
            <a:r>
              <a:rPr lang="en-AU" sz="2400" dirty="0" smtClean="0">
                <a:solidFill>
                  <a:srgbClr val="FFC000"/>
                </a:solidFill>
              </a:rPr>
              <a:t>In Progress – We have started on this and may finish this by tomorrow. For now, we are thinking of loading the data of one working week’s view.</a:t>
            </a:r>
            <a:endParaRPr lang="en-AU" sz="2400" dirty="0">
              <a:solidFill>
                <a:srgbClr val="FFC000"/>
              </a:solidFill>
            </a:endParaRPr>
          </a:p>
        </p:txBody>
      </p:sp>
    </p:spTree>
    <p:extLst>
      <p:ext uri="{BB962C8B-B14F-4D97-AF65-F5344CB8AC3E}">
        <p14:creationId xmlns:p14="http://schemas.microsoft.com/office/powerpoint/2010/main" val="85851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370"/>
            <a:ext cx="10515600" cy="1325563"/>
          </a:xfrm>
        </p:spPr>
        <p:txBody>
          <a:bodyPr>
            <a:normAutofit fontScale="90000"/>
          </a:bodyPr>
          <a:lstStyle/>
          <a:p>
            <a:r>
              <a:rPr lang="en-AU" dirty="0" smtClean="0"/>
              <a:t>Client reported that when dragging from Staging to Individual Calendar, the times are not defaulting to either on the hour, or on the half our. They are being dropped at random times.  </a:t>
            </a:r>
            <a:endParaRPr lang="en-AU" dirty="0"/>
          </a:p>
        </p:txBody>
      </p:sp>
      <p:pic>
        <p:nvPicPr>
          <p:cNvPr id="6" name="Picture 5"/>
          <p:cNvPicPr>
            <a:picLocks noChangeAspect="1"/>
          </p:cNvPicPr>
          <p:nvPr/>
        </p:nvPicPr>
        <p:blipFill>
          <a:blip r:embed="rId2"/>
          <a:stretch>
            <a:fillRect/>
          </a:stretch>
        </p:blipFill>
        <p:spPr>
          <a:xfrm>
            <a:off x="2086476" y="3401408"/>
            <a:ext cx="8019048" cy="1780952"/>
          </a:xfrm>
          <a:prstGeom prst="rect">
            <a:avLst/>
          </a:prstGeom>
        </p:spPr>
      </p:pic>
    </p:spTree>
    <p:extLst>
      <p:ext uri="{BB962C8B-B14F-4D97-AF65-F5344CB8AC3E}">
        <p14:creationId xmlns:p14="http://schemas.microsoft.com/office/powerpoint/2010/main" val="286200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dirty="0" smtClean="0"/>
              <a:t>When the user minimises the menu, the calendar items don’t align with the specific allocated calendar user. They seem merge between calendars. </a:t>
            </a:r>
            <a:endParaRPr lang="en-AU" sz="3200" dirty="0"/>
          </a:p>
        </p:txBody>
      </p:sp>
      <p:pic>
        <p:nvPicPr>
          <p:cNvPr id="4" name="Content Placeholder 3"/>
          <p:cNvPicPr>
            <a:picLocks noGrp="1" noChangeAspect="1"/>
          </p:cNvPicPr>
          <p:nvPr>
            <p:ph idx="1"/>
          </p:nvPr>
        </p:nvPicPr>
        <p:blipFill>
          <a:blip r:embed="rId2"/>
          <a:stretch>
            <a:fillRect/>
          </a:stretch>
        </p:blipFill>
        <p:spPr>
          <a:xfrm>
            <a:off x="1420038" y="1825625"/>
            <a:ext cx="9351923" cy="4351338"/>
          </a:xfrm>
          <a:prstGeom prst="rect">
            <a:avLst/>
          </a:prstGeom>
        </p:spPr>
      </p:pic>
      <p:sp>
        <p:nvSpPr>
          <p:cNvPr id="5" name="Rectangle 4"/>
          <p:cNvSpPr/>
          <p:nvPr/>
        </p:nvSpPr>
        <p:spPr>
          <a:xfrm>
            <a:off x="3902299" y="2859110"/>
            <a:ext cx="4365938" cy="31810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flipH="1">
            <a:off x="1661375" y="785611"/>
            <a:ext cx="2240924" cy="21765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0013" y="5956480"/>
            <a:ext cx="18919090" cy="830997"/>
          </a:xfrm>
          <a:prstGeom prst="rect">
            <a:avLst/>
          </a:prstGeom>
          <a:noFill/>
        </p:spPr>
        <p:txBody>
          <a:bodyPr wrap="none" rtlCol="0">
            <a:spAutoFit/>
          </a:bodyPr>
          <a:lstStyle/>
          <a:p>
            <a:r>
              <a:rPr lang="en-AU" sz="2400" dirty="0" smtClean="0">
                <a:solidFill>
                  <a:srgbClr val="FFC000"/>
                </a:solidFill>
              </a:rPr>
              <a:t>In Progress – We worked on this issue and find out that Kendo Scheduler </a:t>
            </a:r>
            <a:r>
              <a:rPr lang="en-AU" sz="2400" dirty="0">
                <a:solidFill>
                  <a:srgbClr val="FFC000"/>
                </a:solidFill>
              </a:rPr>
              <a:t> </a:t>
            </a:r>
            <a:r>
              <a:rPr lang="en-AU" sz="2400" dirty="0" smtClean="0">
                <a:solidFill>
                  <a:srgbClr val="FFC000"/>
                </a:solidFill>
              </a:rPr>
              <a:t>adjust width of the cells dynamically so from client side we can not fixed the </a:t>
            </a:r>
          </a:p>
          <a:p>
            <a:r>
              <a:rPr lang="en-AU" sz="2400" dirty="0" smtClean="0">
                <a:solidFill>
                  <a:srgbClr val="FFC000"/>
                </a:solidFill>
              </a:rPr>
              <a:t>width of cells , tomorrow we will continue with today R&amp;D.</a:t>
            </a:r>
            <a:endParaRPr lang="en-AU" sz="2400" dirty="0">
              <a:solidFill>
                <a:srgbClr val="FFC000"/>
              </a:solidFill>
            </a:endParaRPr>
          </a:p>
        </p:txBody>
      </p:sp>
    </p:spTree>
    <p:extLst>
      <p:ext uri="{BB962C8B-B14F-4D97-AF65-F5344CB8AC3E}">
        <p14:creationId xmlns:p14="http://schemas.microsoft.com/office/powerpoint/2010/main" val="388094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600" dirty="0" smtClean="0"/>
              <a:t>When dragging from Unscheduled Jobs to a specific calendar, the final drag position is not where the user dropped it. </a:t>
            </a:r>
            <a:endParaRPr lang="en-AU" sz="3600" dirty="0"/>
          </a:p>
        </p:txBody>
      </p:sp>
      <p:pic>
        <p:nvPicPr>
          <p:cNvPr id="4" name="Content Placeholder 3"/>
          <p:cNvPicPr>
            <a:picLocks noGrp="1" noChangeAspect="1"/>
          </p:cNvPicPr>
          <p:nvPr>
            <p:ph idx="1"/>
          </p:nvPr>
        </p:nvPicPr>
        <p:blipFill>
          <a:blip r:embed="rId2"/>
          <a:stretch>
            <a:fillRect/>
          </a:stretch>
        </p:blipFill>
        <p:spPr>
          <a:xfrm>
            <a:off x="838200" y="1942955"/>
            <a:ext cx="9297473" cy="2103670"/>
          </a:xfrm>
          <a:prstGeom prst="rect">
            <a:avLst/>
          </a:prstGeom>
        </p:spPr>
      </p:pic>
      <p:pic>
        <p:nvPicPr>
          <p:cNvPr id="5" name="Picture 4"/>
          <p:cNvPicPr>
            <a:picLocks noChangeAspect="1"/>
          </p:cNvPicPr>
          <p:nvPr/>
        </p:nvPicPr>
        <p:blipFill>
          <a:blip r:embed="rId3"/>
          <a:stretch>
            <a:fillRect/>
          </a:stretch>
        </p:blipFill>
        <p:spPr>
          <a:xfrm>
            <a:off x="838200" y="4298892"/>
            <a:ext cx="8000000" cy="1923810"/>
          </a:xfrm>
          <a:prstGeom prst="rect">
            <a:avLst/>
          </a:prstGeom>
        </p:spPr>
      </p:pic>
      <p:sp>
        <p:nvSpPr>
          <p:cNvPr id="6" name="Rectangle 5"/>
          <p:cNvSpPr/>
          <p:nvPr/>
        </p:nvSpPr>
        <p:spPr>
          <a:xfrm>
            <a:off x="965915" y="2459865"/>
            <a:ext cx="9581882" cy="875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65915" y="4563536"/>
            <a:ext cx="9581882" cy="794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220014" y="5956480"/>
            <a:ext cx="10621306" cy="830997"/>
          </a:xfrm>
          <a:prstGeom prst="rect">
            <a:avLst/>
          </a:prstGeom>
          <a:noFill/>
        </p:spPr>
        <p:txBody>
          <a:bodyPr wrap="none" rtlCol="0">
            <a:spAutoFit/>
          </a:bodyPr>
          <a:lstStyle/>
          <a:p>
            <a:r>
              <a:rPr lang="en-AU" sz="2400" dirty="0" smtClean="0">
                <a:solidFill>
                  <a:srgbClr val="FFC000"/>
                </a:solidFill>
              </a:rPr>
              <a:t>In Progress – </a:t>
            </a:r>
            <a:r>
              <a:rPr lang="en-AU" sz="2400" dirty="0">
                <a:solidFill>
                  <a:srgbClr val="FFC000"/>
                </a:solidFill>
              </a:rPr>
              <a:t> </a:t>
            </a:r>
            <a:r>
              <a:rPr lang="en-AU" sz="2400" dirty="0" smtClean="0">
                <a:solidFill>
                  <a:srgbClr val="FFC000"/>
                </a:solidFill>
              </a:rPr>
              <a:t>We </a:t>
            </a:r>
            <a:r>
              <a:rPr lang="en-AU" sz="2400" dirty="0">
                <a:solidFill>
                  <a:srgbClr val="FFC000"/>
                </a:solidFill>
              </a:rPr>
              <a:t>have done R&amp;D on </a:t>
            </a:r>
            <a:r>
              <a:rPr lang="en-AU" sz="2400" dirty="0" smtClean="0">
                <a:solidFill>
                  <a:srgbClr val="FFC000"/>
                </a:solidFill>
              </a:rPr>
              <a:t>that. and find in Kendo grid </a:t>
            </a:r>
            <a:r>
              <a:rPr lang="en-US" sz="2400" dirty="0">
                <a:solidFill>
                  <a:srgbClr val="FFC000"/>
                </a:solidFill>
              </a:rPr>
              <a:t>the dragged event </a:t>
            </a:r>
            <a:endParaRPr lang="en-US" sz="2400" dirty="0" smtClean="0">
              <a:solidFill>
                <a:srgbClr val="FFC000"/>
              </a:solidFill>
            </a:endParaRPr>
          </a:p>
          <a:p>
            <a:r>
              <a:rPr lang="en-US" sz="2400" dirty="0" smtClean="0">
                <a:solidFill>
                  <a:srgbClr val="FFC000"/>
                </a:solidFill>
              </a:rPr>
              <a:t>always </a:t>
            </a:r>
            <a:r>
              <a:rPr lang="en-US" sz="2400" dirty="0">
                <a:solidFill>
                  <a:srgbClr val="FFC000"/>
                </a:solidFill>
              </a:rPr>
              <a:t>drops in the slot where ‘top left corner’ of the event rectangle lies.</a:t>
            </a:r>
            <a:endParaRPr lang="en-AU" sz="2400" dirty="0">
              <a:solidFill>
                <a:srgbClr val="FFC000"/>
              </a:solidFill>
            </a:endParaRPr>
          </a:p>
        </p:txBody>
      </p:sp>
    </p:spTree>
    <p:extLst>
      <p:ext uri="{BB962C8B-B14F-4D97-AF65-F5344CB8AC3E}">
        <p14:creationId xmlns:p14="http://schemas.microsoft.com/office/powerpoint/2010/main" val="139363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7" y="532550"/>
            <a:ext cx="10515600" cy="1325563"/>
          </a:xfrm>
        </p:spPr>
        <p:txBody>
          <a:bodyPr>
            <a:normAutofit fontScale="90000"/>
          </a:bodyPr>
          <a:lstStyle/>
          <a:p>
            <a:r>
              <a:rPr lang="en-AU" sz="3200" dirty="0" smtClean="0"/>
              <a:t>When events are created in Google they are created with a COLOUR and DURATION according to the data stored in ProductSchedule. When moving allocating the event from Unscheduled Jobs to a specific calendar, it should maintain these values. Currently this information is being lost.</a:t>
            </a:r>
            <a:endParaRPr lang="en-AU" sz="3200" dirty="0"/>
          </a:p>
        </p:txBody>
      </p:sp>
      <p:pic>
        <p:nvPicPr>
          <p:cNvPr id="6" name="Picture 5"/>
          <p:cNvPicPr>
            <a:picLocks noChangeAspect="1"/>
          </p:cNvPicPr>
          <p:nvPr/>
        </p:nvPicPr>
        <p:blipFill>
          <a:blip r:embed="rId2"/>
          <a:stretch>
            <a:fillRect/>
          </a:stretch>
        </p:blipFill>
        <p:spPr>
          <a:xfrm>
            <a:off x="982575" y="2347979"/>
            <a:ext cx="6204544" cy="3240297"/>
          </a:xfrm>
          <a:prstGeom prst="rect">
            <a:avLst/>
          </a:prstGeom>
        </p:spPr>
      </p:pic>
      <p:sp>
        <p:nvSpPr>
          <p:cNvPr id="4" name="TextBox 3"/>
          <p:cNvSpPr txBox="1"/>
          <p:nvPr/>
        </p:nvSpPr>
        <p:spPr>
          <a:xfrm>
            <a:off x="388256" y="5777950"/>
            <a:ext cx="10361234" cy="523220"/>
          </a:xfrm>
          <a:prstGeom prst="rect">
            <a:avLst/>
          </a:prstGeom>
          <a:noFill/>
        </p:spPr>
        <p:txBody>
          <a:bodyPr wrap="none" rtlCol="0">
            <a:spAutoFit/>
          </a:bodyPr>
          <a:lstStyle/>
          <a:p>
            <a:r>
              <a:rPr lang="en-AU" sz="2800" dirty="0">
                <a:solidFill>
                  <a:srgbClr val="FFC000"/>
                </a:solidFill>
              </a:rPr>
              <a:t>In </a:t>
            </a:r>
            <a:r>
              <a:rPr lang="en-AU" sz="2800" dirty="0" smtClean="0">
                <a:solidFill>
                  <a:srgbClr val="FFC000"/>
                </a:solidFill>
              </a:rPr>
              <a:t>Progress– </a:t>
            </a:r>
            <a:r>
              <a:rPr lang="en-AU" sz="2800" dirty="0">
                <a:solidFill>
                  <a:srgbClr val="FFC000"/>
                </a:solidFill>
              </a:rPr>
              <a:t>We have started on this and may finish this by tomorrow.</a:t>
            </a:r>
            <a:endParaRPr lang="en-AU" sz="2800" dirty="0">
              <a:solidFill>
                <a:srgbClr val="FF0000"/>
              </a:solidFill>
            </a:endParaRPr>
          </a:p>
        </p:txBody>
      </p:sp>
    </p:spTree>
    <p:extLst>
      <p:ext uri="{BB962C8B-B14F-4D97-AF65-F5344CB8AC3E}">
        <p14:creationId xmlns:p14="http://schemas.microsoft.com/office/powerpoint/2010/main" val="258866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000" dirty="0" smtClean="0"/>
              <a:t>Events are created with a default duration, </a:t>
            </a:r>
            <a:r>
              <a:rPr lang="en-AU" sz="2000" dirty="0" err="1" smtClean="0"/>
              <a:t>ie</a:t>
            </a:r>
            <a:r>
              <a:rPr lang="en-AU" sz="2000" dirty="0" smtClean="0"/>
              <a:t> in this example 1:50 – 2:50pm, so duration =  60 mins.</a:t>
            </a:r>
            <a:br>
              <a:rPr lang="en-AU" sz="2000" dirty="0" smtClean="0"/>
            </a:br>
            <a:r>
              <a:rPr lang="en-AU" sz="2000" dirty="0" smtClean="0"/>
              <a:t>When we move from staging to specific calendar, it should keep this duration, 60 mins, 90 mins what ever the difference is between start/end time as the duration on the users calendar when dropped.</a:t>
            </a:r>
            <a:endParaRPr lang="en-AU" sz="2000" dirty="0"/>
          </a:p>
        </p:txBody>
      </p:sp>
      <p:pic>
        <p:nvPicPr>
          <p:cNvPr id="4" name="Content Placeholder 3"/>
          <p:cNvPicPr>
            <a:picLocks noGrp="1" noChangeAspect="1"/>
          </p:cNvPicPr>
          <p:nvPr>
            <p:ph idx="1"/>
          </p:nvPr>
        </p:nvPicPr>
        <p:blipFill>
          <a:blip r:embed="rId2"/>
          <a:stretch>
            <a:fillRect/>
          </a:stretch>
        </p:blipFill>
        <p:spPr>
          <a:xfrm>
            <a:off x="838200" y="1838504"/>
            <a:ext cx="5801310" cy="3029710"/>
          </a:xfrm>
          <a:prstGeom prst="rect">
            <a:avLst/>
          </a:prstGeom>
        </p:spPr>
      </p:pic>
      <p:sp>
        <p:nvSpPr>
          <p:cNvPr id="5" name="TextBox 4"/>
          <p:cNvSpPr txBox="1"/>
          <p:nvPr/>
        </p:nvSpPr>
        <p:spPr>
          <a:xfrm>
            <a:off x="388256" y="4927937"/>
            <a:ext cx="5987088" cy="1138773"/>
          </a:xfrm>
          <a:prstGeom prst="rect">
            <a:avLst/>
          </a:prstGeom>
          <a:noFill/>
        </p:spPr>
        <p:txBody>
          <a:bodyPr wrap="none" rtlCol="0">
            <a:spAutoFit/>
          </a:bodyPr>
          <a:lstStyle/>
          <a:p>
            <a:r>
              <a:rPr lang="en-AU" sz="4000" dirty="0" smtClean="0">
                <a:solidFill>
                  <a:srgbClr val="00B050"/>
                </a:solidFill>
              </a:rPr>
              <a:t>More Info Provided.</a:t>
            </a:r>
          </a:p>
          <a:p>
            <a:r>
              <a:rPr lang="en-AU" sz="2800" dirty="0">
                <a:solidFill>
                  <a:srgbClr val="FFC000"/>
                </a:solidFill>
              </a:rPr>
              <a:t>In Progress – not focused on this </a:t>
            </a:r>
            <a:r>
              <a:rPr lang="en-AU" sz="2800" dirty="0" smtClean="0">
                <a:solidFill>
                  <a:srgbClr val="FFC000"/>
                </a:solidFill>
              </a:rPr>
              <a:t>16 Sep</a:t>
            </a:r>
            <a:endParaRPr lang="en-AU" sz="2800" dirty="0">
              <a:solidFill>
                <a:srgbClr val="00B050"/>
              </a:solidFill>
            </a:endParaRPr>
          </a:p>
        </p:txBody>
      </p:sp>
    </p:spTree>
    <p:extLst>
      <p:ext uri="{BB962C8B-B14F-4D97-AF65-F5344CB8AC3E}">
        <p14:creationId xmlns:p14="http://schemas.microsoft.com/office/powerpoint/2010/main" val="3628980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619</Words>
  <Application>Microsoft Office PowerPoint</Application>
  <PresentationFormat>Custom</PresentationFormat>
  <Paragraphs>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Feedback</vt:lpstr>
      <vt:lpstr>High Priority</vt:lpstr>
      <vt:lpstr>Performance</vt:lpstr>
      <vt:lpstr>Data Retrieval. So It seems you are retrieving all event data for the selected calendars. Wouldn’t it make sense to break this up based on the a predefined date range and query again when outside of the existing data set.  This is going to be a bottle neck when we link up production accounts.   =&gt; Not fixed. This will be taken up tomorrow</vt:lpstr>
      <vt:lpstr>Client reported that when dragging from Staging to Individual Calendar, the times are not defaulting to either on the hour, or on the half our. They are being dropped at random times.  </vt:lpstr>
      <vt:lpstr>When the user minimises the menu, the calendar items don’t align with the specific allocated calendar user. They seem merge between calendars. </vt:lpstr>
      <vt:lpstr>When dragging from Unscheduled Jobs to a specific calendar, the final drag position is not where the user dropped it. </vt:lpstr>
      <vt:lpstr>When events are created in Google they are created with a COLOUR and DURATION according to the data stored in ProductSchedule. When moving allocating the event from Unscheduled Jobs to a specific calendar, it should maintain these values. Currently this information is being lost.</vt:lpstr>
      <vt:lpstr>Events are created with a default duration, ie in this example 1:50 – 2:50pm, so duration =  60 mins. When we move from staging to specific calendar, it should keep this duration, 60 mins, 90 mins what ever the difference is between start/end time as the duration on the users calendar when dropped.</vt:lpstr>
      <vt:lpstr>1. If the user edits the event for the first time, the edit popup has a delete button. 2. If the user saves, and edits again, delete button is gone. 2.1 If the user presses cancel, it delete the event.</vt:lpstr>
      <vt:lpstr>On  large Monitor we have the ability to show the entire working hours on the screen. Make sure the screen uses all vertical space on the screen. Each user will have access to large screens. </vt:lpstr>
      <vt:lpstr>Need a new bottom called “Aerial” and allow the calendars to be constrained by users who are assigned to this service.</vt:lpstr>
      <vt:lpstr>Low Priority</vt:lpstr>
      <vt:lpstr>Conversation on Notifictions of Google Changes.</vt:lpstr>
      <vt:lpstr>1. If I select the Property Name in the Order History Module, it should constrain the ContactList for only those contacts against the selected Order, and the Product History of the current order. 2. The Order History Module needs to show more records. It should be set to 10 records.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Further Issues.</dc:title>
  <dc:creator>christopher.kerr@qdos.com.au</dc:creator>
  <cp:lastModifiedBy>Trilok Sharma</cp:lastModifiedBy>
  <cp:revision>64</cp:revision>
  <dcterms:created xsi:type="dcterms:W3CDTF">2014-09-15T01:39:15Z</dcterms:created>
  <dcterms:modified xsi:type="dcterms:W3CDTF">2014-09-17T05:34:15Z</dcterms:modified>
</cp:coreProperties>
</file>