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8" r:id="rId3"/>
    <p:sldId id="291" r:id="rId4"/>
    <p:sldId id="283" r:id="rId5"/>
    <p:sldId id="299" r:id="rId6"/>
    <p:sldId id="300" r:id="rId7"/>
    <p:sldId id="301" r:id="rId8"/>
    <p:sldId id="302" r:id="rId9"/>
    <p:sldId id="293" r:id="rId10"/>
    <p:sldId id="292" r:id="rId11"/>
    <p:sldId id="277" r:id="rId12"/>
    <p:sldId id="278" r:id="rId13"/>
    <p:sldId id="281" r:id="rId14"/>
    <p:sldId id="270" r:id="rId15"/>
    <p:sldId id="294" r:id="rId16"/>
    <p:sldId id="286"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A0A9F2-7431-4D7C-94DD-4D0F0B573175}">
          <p14:sldIdLst>
            <p14:sldId id="260"/>
            <p14:sldId id="298"/>
            <p14:sldId id="291"/>
            <p14:sldId id="283"/>
            <p14:sldId id="299"/>
            <p14:sldId id="300"/>
            <p14:sldId id="301"/>
            <p14:sldId id="302"/>
            <p14:sldId id="293"/>
            <p14:sldId id="292"/>
            <p14:sldId id="277"/>
            <p14:sldId id="278"/>
            <p14:sldId id="281"/>
            <p14:sldId id="270"/>
            <p14:sldId id="294"/>
            <p14:sldId id="286"/>
            <p14:sldId id="287"/>
          </p14:sldIdLst>
        </p14:section>
        <p14:section name="Untitled Section" id="{00660849-8B5F-471C-9B00-CBD017CF68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5" d="100"/>
          <a:sy n="105" d="100"/>
        </p:scale>
        <p:origin x="114"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C5244AF-2001-4964-9000-7F34109AF647}" type="datetimeFigureOut">
              <a:rPr lang="en-AU" smtClean="0"/>
              <a:t>18/09/2014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190703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C5244AF-2001-4964-9000-7F34109AF647}" type="datetimeFigureOut">
              <a:rPr lang="en-AU" smtClean="0"/>
              <a:t>18/09/2014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362491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C5244AF-2001-4964-9000-7F34109AF647}" type="datetimeFigureOut">
              <a:rPr lang="en-AU" smtClean="0"/>
              <a:t>18/09/2014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403871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C5244AF-2001-4964-9000-7F34109AF647}" type="datetimeFigureOut">
              <a:rPr lang="en-AU" smtClean="0"/>
              <a:t>18/09/2014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218466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244AF-2001-4964-9000-7F34109AF647}" type="datetimeFigureOut">
              <a:rPr lang="en-AU" smtClean="0"/>
              <a:t>18/09/2014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21071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C5244AF-2001-4964-9000-7F34109AF647}" type="datetimeFigureOut">
              <a:rPr lang="en-AU" smtClean="0"/>
              <a:t>18/09/2014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240901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C5244AF-2001-4964-9000-7F34109AF647}" type="datetimeFigureOut">
              <a:rPr lang="en-AU" smtClean="0"/>
              <a:t>18/09/2014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310802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C5244AF-2001-4964-9000-7F34109AF647}" type="datetimeFigureOut">
              <a:rPr lang="en-AU" smtClean="0"/>
              <a:t>18/09/2014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371304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244AF-2001-4964-9000-7F34109AF647}" type="datetimeFigureOut">
              <a:rPr lang="en-AU" smtClean="0"/>
              <a:t>18/09/2014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47375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244AF-2001-4964-9000-7F34109AF647}" type="datetimeFigureOut">
              <a:rPr lang="en-AU" smtClean="0"/>
              <a:t>18/09/2014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11956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244AF-2001-4964-9000-7F34109AF647}" type="datetimeFigureOut">
              <a:rPr lang="en-AU" smtClean="0"/>
              <a:t>18/09/2014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66586D-1A02-450B-A91C-ABC6C86940D1}" type="slidenum">
              <a:rPr lang="en-AU" smtClean="0"/>
              <a:t>‹#›</a:t>
            </a:fld>
            <a:endParaRPr lang="en-AU"/>
          </a:p>
        </p:txBody>
      </p:sp>
    </p:spTree>
    <p:extLst>
      <p:ext uri="{BB962C8B-B14F-4D97-AF65-F5344CB8AC3E}">
        <p14:creationId xmlns:p14="http://schemas.microsoft.com/office/powerpoint/2010/main" val="206573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244AF-2001-4964-9000-7F34109AF647}" type="datetimeFigureOut">
              <a:rPr lang="en-AU" smtClean="0"/>
              <a:t>18/09/2014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6586D-1A02-450B-A91C-ABC6C86940D1}" type="slidenum">
              <a:rPr lang="en-AU" smtClean="0"/>
              <a:t>‹#›</a:t>
            </a:fld>
            <a:endParaRPr lang="en-AU"/>
          </a:p>
        </p:txBody>
      </p:sp>
    </p:spTree>
    <p:extLst>
      <p:ext uri="{BB962C8B-B14F-4D97-AF65-F5344CB8AC3E}">
        <p14:creationId xmlns:p14="http://schemas.microsoft.com/office/powerpoint/2010/main" val="198023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emos.telerik.com/kendo-ui/scheduler/index"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demos.telerik.com/kendo-ui/scheduler/inde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Christopher.kerr@zerofootprint.com.au" TargetMode="External"/><Relationship Id="rId2" Type="http://schemas.openxmlformats.org/officeDocument/2006/relationships/hyperlink" Target="mailto:christopher.kerr@zerofootprint.com.au" TargetMode="External"/><Relationship Id="rId1" Type="http://schemas.openxmlformats.org/officeDocument/2006/relationships/slideLayout" Target="../slideLayouts/slideLayout2.xml"/><Relationship Id="rId5" Type="http://schemas.openxmlformats.org/officeDocument/2006/relationships/hyperlink" Target="mailto:Mandar.Joshi@e-zest.in" TargetMode="External"/><Relationship Id="rId4" Type="http://schemas.openxmlformats.org/officeDocument/2006/relationships/hyperlink" Target="http://www.zerofootprint.com.au/"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Feedback</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19547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370"/>
            <a:ext cx="10515600" cy="1325563"/>
          </a:xfrm>
        </p:spPr>
        <p:txBody>
          <a:bodyPr>
            <a:normAutofit fontScale="90000"/>
          </a:bodyPr>
          <a:lstStyle/>
          <a:p>
            <a:r>
              <a:rPr lang="en-AU" dirty="0" smtClean="0"/>
              <a:t>Client reported that when dragging from Staging to Individual Calendar, the times are not defaulting to either on the hour, or on the half our. They are being dropped at random times.  </a:t>
            </a:r>
            <a:endParaRPr lang="en-AU" dirty="0"/>
          </a:p>
        </p:txBody>
      </p:sp>
      <p:pic>
        <p:nvPicPr>
          <p:cNvPr id="6" name="Picture 5"/>
          <p:cNvPicPr>
            <a:picLocks noChangeAspect="1"/>
          </p:cNvPicPr>
          <p:nvPr/>
        </p:nvPicPr>
        <p:blipFill>
          <a:blip r:embed="rId2"/>
          <a:stretch>
            <a:fillRect/>
          </a:stretch>
        </p:blipFill>
        <p:spPr>
          <a:xfrm>
            <a:off x="2086476" y="2756643"/>
            <a:ext cx="8019048" cy="1780952"/>
          </a:xfrm>
          <a:prstGeom prst="rect">
            <a:avLst/>
          </a:prstGeom>
        </p:spPr>
      </p:pic>
      <p:sp>
        <p:nvSpPr>
          <p:cNvPr id="4" name="TextBox 3"/>
          <p:cNvSpPr txBox="1"/>
          <p:nvPr/>
        </p:nvSpPr>
        <p:spPr>
          <a:xfrm>
            <a:off x="220014" y="4702870"/>
            <a:ext cx="9166805" cy="1938992"/>
          </a:xfrm>
          <a:prstGeom prst="rect">
            <a:avLst/>
          </a:prstGeom>
          <a:noFill/>
        </p:spPr>
        <p:txBody>
          <a:bodyPr wrap="none" rtlCol="0">
            <a:spAutoFit/>
          </a:bodyPr>
          <a:lstStyle/>
          <a:p>
            <a:r>
              <a:rPr lang="en-AU" sz="2000" dirty="0" smtClean="0">
                <a:solidFill>
                  <a:srgbClr val="FFC000"/>
                </a:solidFill>
              </a:rPr>
              <a:t>–  We </a:t>
            </a:r>
            <a:r>
              <a:rPr lang="en-AU" sz="2000" dirty="0">
                <a:solidFill>
                  <a:srgbClr val="FFC000"/>
                </a:solidFill>
              </a:rPr>
              <a:t>have done R&amp;D on </a:t>
            </a:r>
            <a:r>
              <a:rPr lang="en-AU" sz="2000" dirty="0" smtClean="0">
                <a:solidFill>
                  <a:srgbClr val="FFC000"/>
                </a:solidFill>
              </a:rPr>
              <a:t>that and find in Kendo grid </a:t>
            </a:r>
            <a:r>
              <a:rPr lang="en-US" sz="2000" dirty="0">
                <a:solidFill>
                  <a:srgbClr val="FFC000"/>
                </a:solidFill>
              </a:rPr>
              <a:t>the dragged event </a:t>
            </a:r>
            <a:endParaRPr lang="en-US" sz="2000" dirty="0" smtClean="0">
              <a:solidFill>
                <a:srgbClr val="FFC000"/>
              </a:solidFill>
            </a:endParaRPr>
          </a:p>
          <a:p>
            <a:r>
              <a:rPr lang="en-US" sz="2000" dirty="0" smtClean="0">
                <a:solidFill>
                  <a:srgbClr val="FFC000"/>
                </a:solidFill>
              </a:rPr>
              <a:t>always </a:t>
            </a:r>
            <a:r>
              <a:rPr lang="en-US" sz="2000" dirty="0">
                <a:solidFill>
                  <a:srgbClr val="FFC000"/>
                </a:solidFill>
              </a:rPr>
              <a:t>drops in the slot where ‘top left corner’ of the event rectangle lies</a:t>
            </a:r>
            <a:r>
              <a:rPr lang="en-US" sz="2000" dirty="0" smtClean="0">
                <a:solidFill>
                  <a:srgbClr val="FFC000"/>
                </a:solidFill>
              </a:rPr>
              <a:t>.</a:t>
            </a:r>
          </a:p>
          <a:p>
            <a:r>
              <a:rPr lang="en-US" sz="2000" dirty="0" smtClean="0">
                <a:solidFill>
                  <a:srgbClr val="FFC000"/>
                </a:solidFill>
              </a:rPr>
              <a:t>This is kendo scheduler behavior please refer </a:t>
            </a:r>
          </a:p>
          <a:p>
            <a:r>
              <a:rPr lang="en-AU" sz="2000" dirty="0">
                <a:solidFill>
                  <a:srgbClr val="FFC000"/>
                </a:solidFill>
                <a:hlinkClick r:id="rId3"/>
              </a:rPr>
              <a:t>http://</a:t>
            </a:r>
            <a:r>
              <a:rPr lang="en-AU" sz="2000" dirty="0" smtClean="0">
                <a:solidFill>
                  <a:srgbClr val="FFC000"/>
                </a:solidFill>
                <a:hlinkClick r:id="rId3"/>
              </a:rPr>
              <a:t>demos.telerik.com/kendo-ui/scheduler/index</a:t>
            </a:r>
            <a:r>
              <a:rPr lang="en-AU" sz="2000" dirty="0" smtClean="0">
                <a:solidFill>
                  <a:srgbClr val="FFC000"/>
                </a:solidFill>
              </a:rPr>
              <a:t>   </a:t>
            </a:r>
          </a:p>
          <a:p>
            <a:r>
              <a:rPr lang="en-AU" sz="2000" dirty="0" smtClean="0">
                <a:solidFill>
                  <a:srgbClr val="FFC000"/>
                </a:solidFill>
              </a:rPr>
              <a:t>If user wants to increase the event time duration then user needs to stretch the event </a:t>
            </a:r>
          </a:p>
          <a:p>
            <a:r>
              <a:rPr lang="en-AU" sz="2000" dirty="0" smtClean="0">
                <a:solidFill>
                  <a:srgbClr val="FFC000"/>
                </a:solidFill>
              </a:rPr>
              <a:t>by pressing  the  left mouse button and stretch as desired. </a:t>
            </a:r>
          </a:p>
        </p:txBody>
      </p:sp>
    </p:spTree>
    <p:extLst>
      <p:ext uri="{BB962C8B-B14F-4D97-AF65-F5344CB8AC3E}">
        <p14:creationId xmlns:p14="http://schemas.microsoft.com/office/powerpoint/2010/main" val="286200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dirty="0" smtClean="0"/>
              <a:t>When the user minimises the menu, the calendar items don’t align with the specific allocated calendar user. They seem merge between calendars. </a:t>
            </a:r>
            <a:endParaRPr lang="en-AU" sz="3200" dirty="0"/>
          </a:p>
        </p:txBody>
      </p:sp>
      <p:pic>
        <p:nvPicPr>
          <p:cNvPr id="4" name="Content Placeholder 3"/>
          <p:cNvPicPr>
            <a:picLocks noGrp="1" noChangeAspect="1"/>
          </p:cNvPicPr>
          <p:nvPr>
            <p:ph idx="1"/>
          </p:nvPr>
        </p:nvPicPr>
        <p:blipFill>
          <a:blip r:embed="rId2"/>
          <a:stretch>
            <a:fillRect/>
          </a:stretch>
        </p:blipFill>
        <p:spPr>
          <a:xfrm>
            <a:off x="1420038" y="1825625"/>
            <a:ext cx="9351923" cy="4351338"/>
          </a:xfrm>
          <a:prstGeom prst="rect">
            <a:avLst/>
          </a:prstGeom>
        </p:spPr>
      </p:pic>
      <p:sp>
        <p:nvSpPr>
          <p:cNvPr id="5" name="Rectangle 4"/>
          <p:cNvSpPr/>
          <p:nvPr/>
        </p:nvSpPr>
        <p:spPr>
          <a:xfrm>
            <a:off x="3902299" y="2859110"/>
            <a:ext cx="4365938" cy="31810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flipH="1">
            <a:off x="1661375" y="785611"/>
            <a:ext cx="2240924" cy="21765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0013" y="5956480"/>
            <a:ext cx="6966779" cy="461665"/>
          </a:xfrm>
          <a:prstGeom prst="rect">
            <a:avLst/>
          </a:prstGeom>
          <a:noFill/>
        </p:spPr>
        <p:txBody>
          <a:bodyPr wrap="none" rtlCol="0">
            <a:spAutoFit/>
          </a:bodyPr>
          <a:lstStyle/>
          <a:p>
            <a:r>
              <a:rPr lang="en-AU" sz="2400" dirty="0" smtClean="0">
                <a:solidFill>
                  <a:srgbClr val="FFC000"/>
                </a:solidFill>
              </a:rPr>
              <a:t> Issue Partially Fixed Please give your feedback on this.</a:t>
            </a:r>
            <a:endParaRPr lang="en-AU" sz="2400" dirty="0">
              <a:solidFill>
                <a:srgbClr val="FFC000"/>
              </a:solidFill>
            </a:endParaRPr>
          </a:p>
        </p:txBody>
      </p:sp>
    </p:spTree>
    <p:extLst>
      <p:ext uri="{BB962C8B-B14F-4D97-AF65-F5344CB8AC3E}">
        <p14:creationId xmlns:p14="http://schemas.microsoft.com/office/powerpoint/2010/main" val="388094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600" dirty="0" smtClean="0"/>
              <a:t>When dragging from Unscheduled Jobs to a specific calendar, the final drag position is not where the user dropped it. </a:t>
            </a:r>
            <a:endParaRPr lang="en-AU" sz="3600" dirty="0"/>
          </a:p>
        </p:txBody>
      </p:sp>
      <p:pic>
        <p:nvPicPr>
          <p:cNvPr id="4" name="Content Placeholder 3"/>
          <p:cNvPicPr>
            <a:picLocks noGrp="1" noChangeAspect="1"/>
          </p:cNvPicPr>
          <p:nvPr>
            <p:ph idx="1"/>
          </p:nvPr>
        </p:nvPicPr>
        <p:blipFill>
          <a:blip r:embed="rId2"/>
          <a:stretch>
            <a:fillRect/>
          </a:stretch>
        </p:blipFill>
        <p:spPr>
          <a:xfrm>
            <a:off x="838200" y="1942955"/>
            <a:ext cx="9297473" cy="2103670"/>
          </a:xfrm>
          <a:prstGeom prst="rect">
            <a:avLst/>
          </a:prstGeom>
        </p:spPr>
      </p:pic>
      <p:pic>
        <p:nvPicPr>
          <p:cNvPr id="5" name="Picture 4"/>
          <p:cNvPicPr>
            <a:picLocks noChangeAspect="1"/>
          </p:cNvPicPr>
          <p:nvPr/>
        </p:nvPicPr>
        <p:blipFill>
          <a:blip r:embed="rId3"/>
          <a:stretch>
            <a:fillRect/>
          </a:stretch>
        </p:blipFill>
        <p:spPr>
          <a:xfrm>
            <a:off x="838200" y="4298892"/>
            <a:ext cx="8000000" cy="1923810"/>
          </a:xfrm>
          <a:prstGeom prst="rect">
            <a:avLst/>
          </a:prstGeom>
        </p:spPr>
      </p:pic>
      <p:sp>
        <p:nvSpPr>
          <p:cNvPr id="6" name="Rectangle 5"/>
          <p:cNvSpPr/>
          <p:nvPr/>
        </p:nvSpPr>
        <p:spPr>
          <a:xfrm>
            <a:off x="965915" y="2459865"/>
            <a:ext cx="9581882" cy="875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65915" y="4563536"/>
            <a:ext cx="9581882" cy="794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220014" y="5956480"/>
            <a:ext cx="9571787" cy="1631216"/>
          </a:xfrm>
          <a:prstGeom prst="rect">
            <a:avLst/>
          </a:prstGeom>
          <a:noFill/>
        </p:spPr>
        <p:txBody>
          <a:bodyPr wrap="none" rtlCol="0">
            <a:spAutoFit/>
          </a:bodyPr>
          <a:lstStyle/>
          <a:p>
            <a:r>
              <a:rPr lang="en-AU" sz="2000" dirty="0" smtClean="0">
                <a:solidFill>
                  <a:srgbClr val="FFC000"/>
                </a:solidFill>
              </a:rPr>
              <a:t>–  We </a:t>
            </a:r>
            <a:r>
              <a:rPr lang="en-AU" sz="2000" dirty="0">
                <a:solidFill>
                  <a:srgbClr val="FFC000"/>
                </a:solidFill>
              </a:rPr>
              <a:t>have done R&amp;D on </a:t>
            </a:r>
            <a:r>
              <a:rPr lang="en-AU" sz="2000" dirty="0" smtClean="0">
                <a:solidFill>
                  <a:srgbClr val="FFC000"/>
                </a:solidFill>
              </a:rPr>
              <a:t>that and find in Kendo grid </a:t>
            </a:r>
            <a:r>
              <a:rPr lang="en-US" sz="2000" dirty="0">
                <a:solidFill>
                  <a:srgbClr val="FFC000"/>
                </a:solidFill>
              </a:rPr>
              <a:t>the dragged event </a:t>
            </a:r>
            <a:endParaRPr lang="en-US" sz="2000" dirty="0" smtClean="0">
              <a:solidFill>
                <a:srgbClr val="FFC000"/>
              </a:solidFill>
            </a:endParaRPr>
          </a:p>
          <a:p>
            <a:r>
              <a:rPr lang="en-US" sz="2000" dirty="0" smtClean="0">
                <a:solidFill>
                  <a:srgbClr val="FFC000"/>
                </a:solidFill>
              </a:rPr>
              <a:t>always </a:t>
            </a:r>
            <a:r>
              <a:rPr lang="en-US" sz="2000" dirty="0">
                <a:solidFill>
                  <a:srgbClr val="FFC000"/>
                </a:solidFill>
              </a:rPr>
              <a:t>drops in the slot where ‘top left corner’ of the event rectangle lies</a:t>
            </a:r>
            <a:r>
              <a:rPr lang="en-US" sz="2000" dirty="0" smtClean="0">
                <a:solidFill>
                  <a:srgbClr val="FFC000"/>
                </a:solidFill>
              </a:rPr>
              <a:t>.</a:t>
            </a:r>
          </a:p>
          <a:p>
            <a:r>
              <a:rPr lang="en-US" sz="2000" dirty="0" smtClean="0">
                <a:solidFill>
                  <a:srgbClr val="FFC000"/>
                </a:solidFill>
              </a:rPr>
              <a:t>This is kendo scheduler behavior please refer </a:t>
            </a:r>
          </a:p>
          <a:p>
            <a:r>
              <a:rPr lang="en-AU" sz="2000" dirty="0">
                <a:solidFill>
                  <a:srgbClr val="FFC000"/>
                </a:solidFill>
                <a:hlinkClick r:id="rId4"/>
              </a:rPr>
              <a:t>http://</a:t>
            </a:r>
            <a:r>
              <a:rPr lang="en-AU" sz="2000" dirty="0" smtClean="0">
                <a:solidFill>
                  <a:srgbClr val="FFC000"/>
                </a:solidFill>
                <a:hlinkClick r:id="rId4"/>
              </a:rPr>
              <a:t>demos.telerik.com/kendo-ui/scheduler/index</a:t>
            </a:r>
            <a:r>
              <a:rPr lang="en-AU" sz="2000" dirty="0" smtClean="0">
                <a:solidFill>
                  <a:srgbClr val="FFC000"/>
                </a:solidFill>
              </a:rPr>
              <a:t>  </a:t>
            </a:r>
          </a:p>
          <a:p>
            <a:r>
              <a:rPr lang="en-AU" sz="2000" dirty="0" smtClean="0">
                <a:solidFill>
                  <a:srgbClr val="FFC000"/>
                </a:solidFill>
              </a:rPr>
              <a:t>Same behaviour we found at </a:t>
            </a:r>
            <a:r>
              <a:rPr lang="en-AU" sz="2000" dirty="0" err="1" smtClean="0">
                <a:solidFill>
                  <a:srgbClr val="FFC000"/>
                </a:solidFill>
              </a:rPr>
              <a:t>telerik</a:t>
            </a:r>
            <a:r>
              <a:rPr lang="en-AU" sz="2000" dirty="0" smtClean="0">
                <a:solidFill>
                  <a:srgbClr val="FFC000"/>
                </a:solidFill>
              </a:rPr>
              <a:t> </a:t>
            </a:r>
            <a:r>
              <a:rPr lang="en-AU" sz="2000" dirty="0">
                <a:solidFill>
                  <a:srgbClr val="FFC000"/>
                </a:solidFill>
              </a:rPr>
              <a:t>demo </a:t>
            </a:r>
            <a:r>
              <a:rPr lang="en-AU" sz="2000" dirty="0" smtClean="0">
                <a:solidFill>
                  <a:srgbClr val="FFC000"/>
                </a:solidFill>
              </a:rPr>
              <a:t>site, please refer above given link for the same. </a:t>
            </a:r>
          </a:p>
        </p:txBody>
      </p:sp>
    </p:spTree>
    <p:extLst>
      <p:ext uri="{BB962C8B-B14F-4D97-AF65-F5344CB8AC3E}">
        <p14:creationId xmlns:p14="http://schemas.microsoft.com/office/powerpoint/2010/main" val="139363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532550"/>
            <a:ext cx="10515600" cy="1325563"/>
          </a:xfrm>
        </p:spPr>
        <p:txBody>
          <a:bodyPr>
            <a:normAutofit fontScale="90000"/>
          </a:bodyPr>
          <a:lstStyle/>
          <a:p>
            <a:r>
              <a:rPr lang="en-AU" sz="3200" dirty="0" smtClean="0"/>
              <a:t>When events are created in Google they are created with a COLOUR and DURATION according to the data stored in ProductSchedule. When moving allocating the event from Unscheduled Jobs to a specific calendar, it should maintain these values. Currently this information is being lost.</a:t>
            </a:r>
            <a:endParaRPr lang="en-AU" sz="3200" dirty="0"/>
          </a:p>
        </p:txBody>
      </p:sp>
      <p:pic>
        <p:nvPicPr>
          <p:cNvPr id="6" name="Picture 5"/>
          <p:cNvPicPr>
            <a:picLocks noChangeAspect="1"/>
          </p:cNvPicPr>
          <p:nvPr/>
        </p:nvPicPr>
        <p:blipFill>
          <a:blip r:embed="rId2"/>
          <a:stretch>
            <a:fillRect/>
          </a:stretch>
        </p:blipFill>
        <p:spPr>
          <a:xfrm>
            <a:off x="982575" y="2347979"/>
            <a:ext cx="6204544" cy="3240297"/>
          </a:xfrm>
          <a:prstGeom prst="rect">
            <a:avLst/>
          </a:prstGeom>
        </p:spPr>
      </p:pic>
      <p:sp>
        <p:nvSpPr>
          <p:cNvPr id="4" name="TextBox 3"/>
          <p:cNvSpPr txBox="1"/>
          <p:nvPr/>
        </p:nvSpPr>
        <p:spPr>
          <a:xfrm>
            <a:off x="388256" y="5777950"/>
            <a:ext cx="5905335" cy="523220"/>
          </a:xfrm>
          <a:prstGeom prst="rect">
            <a:avLst/>
          </a:prstGeom>
          <a:noFill/>
        </p:spPr>
        <p:txBody>
          <a:bodyPr wrap="none" rtlCol="0">
            <a:spAutoFit/>
          </a:bodyPr>
          <a:lstStyle/>
          <a:p>
            <a:r>
              <a:rPr lang="en-AU" sz="2800" dirty="0">
                <a:solidFill>
                  <a:srgbClr val="FFC000"/>
                </a:solidFill>
              </a:rPr>
              <a:t>In </a:t>
            </a:r>
            <a:r>
              <a:rPr lang="en-AU" sz="2800" dirty="0" smtClean="0">
                <a:solidFill>
                  <a:srgbClr val="FFC000"/>
                </a:solidFill>
              </a:rPr>
              <a:t>Progress– </a:t>
            </a:r>
            <a:r>
              <a:rPr lang="en-AU" sz="2800" dirty="0">
                <a:solidFill>
                  <a:srgbClr val="FFC000"/>
                </a:solidFill>
              </a:rPr>
              <a:t>not focused on this </a:t>
            </a:r>
            <a:r>
              <a:rPr lang="en-AU" sz="2800" dirty="0" smtClean="0">
                <a:solidFill>
                  <a:srgbClr val="FF0000"/>
                </a:solidFill>
              </a:rPr>
              <a:t>17 </a:t>
            </a:r>
            <a:r>
              <a:rPr lang="en-AU" sz="2800" dirty="0">
                <a:solidFill>
                  <a:srgbClr val="FF0000"/>
                </a:solidFill>
              </a:rPr>
              <a:t>Sep</a:t>
            </a:r>
          </a:p>
        </p:txBody>
      </p:sp>
      <p:sp>
        <p:nvSpPr>
          <p:cNvPr id="5" name="TextBox 4"/>
          <p:cNvSpPr txBox="1"/>
          <p:nvPr/>
        </p:nvSpPr>
        <p:spPr>
          <a:xfrm>
            <a:off x="7954765" y="5140691"/>
            <a:ext cx="3437672" cy="369332"/>
          </a:xfrm>
          <a:prstGeom prst="rect">
            <a:avLst/>
          </a:prstGeom>
          <a:noFill/>
        </p:spPr>
        <p:txBody>
          <a:bodyPr wrap="none" rtlCol="0">
            <a:spAutoFit/>
          </a:bodyPr>
          <a:lstStyle/>
          <a:p>
            <a:r>
              <a:rPr lang="en-AU" dirty="0" smtClean="0">
                <a:solidFill>
                  <a:srgbClr val="FF0000"/>
                </a:solidFill>
              </a:rPr>
              <a:t>WHY HAS THIS NOT PROGRESSED!</a:t>
            </a:r>
            <a:endParaRPr lang="en-AU" dirty="0">
              <a:solidFill>
                <a:srgbClr val="FF0000"/>
              </a:solidFill>
            </a:endParaRPr>
          </a:p>
        </p:txBody>
      </p:sp>
    </p:spTree>
    <p:extLst>
      <p:ext uri="{BB962C8B-B14F-4D97-AF65-F5344CB8AC3E}">
        <p14:creationId xmlns:p14="http://schemas.microsoft.com/office/powerpoint/2010/main" val="258866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Events are created with a default duration, </a:t>
            </a:r>
            <a:r>
              <a:rPr lang="en-AU" sz="2000" dirty="0" err="1" smtClean="0"/>
              <a:t>ie</a:t>
            </a:r>
            <a:r>
              <a:rPr lang="en-AU" sz="2000" dirty="0" smtClean="0"/>
              <a:t> in this example 1:50 – 2:50pm, so duration =  60 mins.</a:t>
            </a:r>
            <a:br>
              <a:rPr lang="en-AU" sz="2000" dirty="0" smtClean="0"/>
            </a:br>
            <a:r>
              <a:rPr lang="en-AU" sz="2000" dirty="0" smtClean="0"/>
              <a:t>When we move from staging to specific calendar, it should keep this duration, 60 mins, 90 mins what ever the difference is between start/end time as the duration on the users calendar when dropped.</a:t>
            </a:r>
            <a:endParaRPr lang="en-AU" sz="2000" dirty="0"/>
          </a:p>
        </p:txBody>
      </p:sp>
      <p:pic>
        <p:nvPicPr>
          <p:cNvPr id="4" name="Content Placeholder 3"/>
          <p:cNvPicPr>
            <a:picLocks noGrp="1" noChangeAspect="1"/>
          </p:cNvPicPr>
          <p:nvPr>
            <p:ph idx="1"/>
          </p:nvPr>
        </p:nvPicPr>
        <p:blipFill>
          <a:blip r:embed="rId2"/>
          <a:stretch>
            <a:fillRect/>
          </a:stretch>
        </p:blipFill>
        <p:spPr>
          <a:xfrm>
            <a:off x="838200" y="1838504"/>
            <a:ext cx="5801310" cy="3029710"/>
          </a:xfrm>
          <a:prstGeom prst="rect">
            <a:avLst/>
          </a:prstGeom>
        </p:spPr>
      </p:pic>
      <p:sp>
        <p:nvSpPr>
          <p:cNvPr id="5" name="TextBox 4"/>
          <p:cNvSpPr txBox="1"/>
          <p:nvPr/>
        </p:nvSpPr>
        <p:spPr>
          <a:xfrm>
            <a:off x="388256" y="4927937"/>
            <a:ext cx="5987088" cy="1138773"/>
          </a:xfrm>
          <a:prstGeom prst="rect">
            <a:avLst/>
          </a:prstGeom>
          <a:noFill/>
        </p:spPr>
        <p:txBody>
          <a:bodyPr wrap="none" rtlCol="0">
            <a:spAutoFit/>
          </a:bodyPr>
          <a:lstStyle/>
          <a:p>
            <a:r>
              <a:rPr lang="en-AU" sz="4000" dirty="0" smtClean="0">
                <a:solidFill>
                  <a:srgbClr val="00B050"/>
                </a:solidFill>
              </a:rPr>
              <a:t>More Info Provided.</a:t>
            </a:r>
          </a:p>
          <a:p>
            <a:r>
              <a:rPr lang="en-AU" sz="2800" dirty="0">
                <a:solidFill>
                  <a:srgbClr val="FFC000"/>
                </a:solidFill>
              </a:rPr>
              <a:t>In Progress – not focused on this </a:t>
            </a:r>
            <a:r>
              <a:rPr lang="en-AU" sz="2800" dirty="0" smtClean="0">
                <a:solidFill>
                  <a:srgbClr val="FF0000"/>
                </a:solidFill>
              </a:rPr>
              <a:t>17 Sep</a:t>
            </a:r>
            <a:endParaRPr lang="en-AU" sz="2800" dirty="0">
              <a:solidFill>
                <a:srgbClr val="FF0000"/>
              </a:solidFill>
            </a:endParaRPr>
          </a:p>
        </p:txBody>
      </p:sp>
      <p:sp>
        <p:nvSpPr>
          <p:cNvPr id="3" name="TextBox 2"/>
          <p:cNvSpPr txBox="1"/>
          <p:nvPr/>
        </p:nvSpPr>
        <p:spPr>
          <a:xfrm>
            <a:off x="6775704" y="6336792"/>
            <a:ext cx="3437672" cy="369332"/>
          </a:xfrm>
          <a:prstGeom prst="rect">
            <a:avLst/>
          </a:prstGeom>
          <a:noFill/>
        </p:spPr>
        <p:txBody>
          <a:bodyPr wrap="none" rtlCol="0">
            <a:spAutoFit/>
          </a:bodyPr>
          <a:lstStyle/>
          <a:p>
            <a:r>
              <a:rPr lang="en-AU" dirty="0" smtClean="0">
                <a:solidFill>
                  <a:srgbClr val="FF0000"/>
                </a:solidFill>
              </a:rPr>
              <a:t>WHY HAS THIS NOT PROGRESSED!</a:t>
            </a:r>
            <a:endParaRPr lang="en-AU" dirty="0">
              <a:solidFill>
                <a:srgbClr val="FF0000"/>
              </a:solidFill>
            </a:endParaRPr>
          </a:p>
        </p:txBody>
      </p:sp>
    </p:spTree>
    <p:extLst>
      <p:ext uri="{BB962C8B-B14F-4D97-AF65-F5344CB8AC3E}">
        <p14:creationId xmlns:p14="http://schemas.microsoft.com/office/powerpoint/2010/main" val="362898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Low Priority</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46916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smtClean="0"/>
              <a:t>Conversation on </a:t>
            </a:r>
            <a:r>
              <a:rPr lang="en-AU" sz="3600" dirty="0" err="1" smtClean="0"/>
              <a:t>Notifictions</a:t>
            </a:r>
            <a:r>
              <a:rPr lang="en-AU" sz="3600" dirty="0" smtClean="0"/>
              <a:t> of Google Changes.</a:t>
            </a:r>
            <a:endParaRPr lang="en-AU" sz="3600" dirty="0"/>
          </a:p>
        </p:txBody>
      </p:sp>
      <p:sp>
        <p:nvSpPr>
          <p:cNvPr id="3" name="Content Placeholder 2"/>
          <p:cNvSpPr>
            <a:spLocks noGrp="1"/>
          </p:cNvSpPr>
          <p:nvPr>
            <p:ph idx="1"/>
          </p:nvPr>
        </p:nvSpPr>
        <p:spPr/>
        <p:txBody>
          <a:bodyPr>
            <a:noAutofit/>
          </a:bodyPr>
          <a:lstStyle/>
          <a:p>
            <a:r>
              <a:rPr lang="en-US" sz="1100" dirty="0"/>
              <a:t>Hi Chris,</a:t>
            </a:r>
            <a:endParaRPr lang="en-AU" sz="1100" dirty="0"/>
          </a:p>
          <a:p>
            <a:r>
              <a:rPr lang="en-US" sz="1100" dirty="0"/>
              <a:t>This is ok and we will see if time permits. But my opinion is to let the system stabilize (and prepare for UAT) rather than taking any new change at this point. We are still incorporating changes and today and tomorrow we want to focus fully on testing special scenarios</a:t>
            </a:r>
            <a:r>
              <a:rPr lang="en-US" sz="1100" dirty="0" smtClean="0"/>
              <a:t>.</a:t>
            </a:r>
            <a:endParaRPr lang="en-AU" sz="1100" dirty="0"/>
          </a:p>
          <a:p>
            <a:r>
              <a:rPr lang="en-US" sz="1100" dirty="0"/>
              <a:t>Regards,</a:t>
            </a:r>
            <a:endParaRPr lang="en-AU" sz="1100" dirty="0"/>
          </a:p>
          <a:p>
            <a:r>
              <a:rPr lang="en-US" sz="1100" dirty="0" err="1" smtClean="0"/>
              <a:t>Mandar</a:t>
            </a:r>
            <a:endParaRPr lang="en-AU" sz="1100" dirty="0"/>
          </a:p>
          <a:p>
            <a:r>
              <a:rPr lang="en-US" sz="1100" b="1" dirty="0"/>
              <a:t>From:</a:t>
            </a:r>
            <a:r>
              <a:rPr lang="en-US" sz="1100" dirty="0"/>
              <a:t> Christopher Kerr [</a:t>
            </a:r>
            <a:r>
              <a:rPr lang="en-US" sz="1100" u="sng" dirty="0">
                <a:hlinkClick r:id="rId2"/>
              </a:rPr>
              <a:t>mailto:christopher.kerr@zerofootprint.com.au</a:t>
            </a:r>
            <a:r>
              <a:rPr lang="en-US" sz="1100" dirty="0"/>
              <a:t>] </a:t>
            </a:r>
            <a:br>
              <a:rPr lang="en-US" sz="1100" dirty="0"/>
            </a:br>
            <a:r>
              <a:rPr lang="en-US" sz="1100" b="1" dirty="0"/>
              <a:t>Sent:</a:t>
            </a:r>
            <a:r>
              <a:rPr lang="en-US" sz="1100" dirty="0"/>
              <a:t> Thursday, 11 September 2014 5:32 PM</a:t>
            </a:r>
            <a:br>
              <a:rPr lang="en-US" sz="1100" dirty="0"/>
            </a:br>
            <a:r>
              <a:rPr lang="en-US" sz="1100" b="1" dirty="0"/>
              <a:t>To:</a:t>
            </a:r>
            <a:r>
              <a:rPr lang="en-US" sz="1100" dirty="0"/>
              <a:t> </a:t>
            </a:r>
            <a:r>
              <a:rPr lang="en-US" sz="1100" dirty="0" err="1"/>
              <a:t>Mandar</a:t>
            </a:r>
            <a:r>
              <a:rPr lang="en-US" sz="1100" dirty="0"/>
              <a:t> Joshi</a:t>
            </a:r>
            <a:br>
              <a:rPr lang="en-US" sz="1100" dirty="0"/>
            </a:br>
            <a:r>
              <a:rPr lang="en-US" sz="1100" b="1" dirty="0"/>
              <a:t>Cc:</a:t>
            </a:r>
            <a:r>
              <a:rPr lang="en-US" sz="1100" dirty="0"/>
              <a:t> </a:t>
            </a:r>
            <a:r>
              <a:rPr lang="en-US" sz="1100" dirty="0" err="1"/>
              <a:t>Shailesh</a:t>
            </a:r>
            <a:r>
              <a:rPr lang="en-US" sz="1100" dirty="0"/>
              <a:t> Kulkarni; </a:t>
            </a:r>
            <a:r>
              <a:rPr lang="en-US" sz="1100" dirty="0" err="1"/>
              <a:t>Swapnil</a:t>
            </a:r>
            <a:r>
              <a:rPr lang="en-US" sz="1100" dirty="0"/>
              <a:t> </a:t>
            </a:r>
            <a:r>
              <a:rPr lang="en-US" sz="1100" dirty="0" err="1"/>
              <a:t>Gade</a:t>
            </a:r>
            <a:r>
              <a:rPr lang="en-US" sz="1100" dirty="0"/>
              <a:t>; </a:t>
            </a:r>
            <a:r>
              <a:rPr lang="en-US" sz="1100" dirty="0" err="1"/>
              <a:t>Trilok</a:t>
            </a:r>
            <a:r>
              <a:rPr lang="en-US" sz="1100" dirty="0"/>
              <a:t> Sharma</a:t>
            </a:r>
            <a:br>
              <a:rPr lang="en-US" sz="1100" dirty="0"/>
            </a:br>
            <a:r>
              <a:rPr lang="en-US" sz="1100" b="1" dirty="0"/>
              <a:t>Subject:</a:t>
            </a:r>
            <a:r>
              <a:rPr lang="en-US" sz="1100" dirty="0"/>
              <a:t> RE: Order Management System: Status 9th </a:t>
            </a:r>
            <a:r>
              <a:rPr lang="en-US" sz="1100" dirty="0" smtClean="0"/>
              <a:t>Sept</a:t>
            </a:r>
            <a:endParaRPr lang="en-AU" sz="1100" dirty="0"/>
          </a:p>
          <a:p>
            <a:r>
              <a:rPr lang="en-AU" sz="1100" dirty="0"/>
              <a:t>Thanks for the prompt response. </a:t>
            </a:r>
          </a:p>
          <a:p>
            <a:r>
              <a:rPr lang="en-AU" sz="1100" dirty="0"/>
              <a:t>Can we have some visual identifier on the db. to let the user know that the specific calendar has changed. </a:t>
            </a:r>
            <a:r>
              <a:rPr lang="en-AU" sz="1100" dirty="0" err="1"/>
              <a:t>Ie</a:t>
            </a:r>
            <a:r>
              <a:rPr lang="en-AU" sz="1100" dirty="0"/>
              <a:t> a notification to let them know. In the bootstrap example there was notifications in the top right. </a:t>
            </a:r>
          </a:p>
          <a:p>
            <a:r>
              <a:rPr lang="en-AU" sz="1100" dirty="0"/>
              <a:t>If we could have a notification present that a specific users calendar has changed and provide them the option to refresh</a:t>
            </a:r>
            <a:r>
              <a:rPr lang="en-AU" sz="1100" dirty="0" smtClean="0"/>
              <a:t>?</a:t>
            </a:r>
            <a:endParaRPr lang="en-AU" sz="1100" dirty="0"/>
          </a:p>
          <a:p>
            <a:r>
              <a:rPr lang="en-AU" sz="1100" dirty="0" smtClean="0"/>
              <a:t>CK</a:t>
            </a:r>
            <a:endParaRPr lang="en-AU" sz="1100" dirty="0"/>
          </a:p>
          <a:p>
            <a:r>
              <a:rPr lang="en-AU" sz="1100" dirty="0" smtClean="0"/>
              <a:t>Regards</a:t>
            </a:r>
            <a:endParaRPr lang="en-AU" sz="1100" dirty="0"/>
          </a:p>
          <a:p>
            <a:r>
              <a:rPr lang="en-AU" sz="1100" dirty="0" smtClean="0"/>
              <a:t>Christopher </a:t>
            </a:r>
            <a:r>
              <a:rPr lang="en-AU" sz="1100" dirty="0"/>
              <a:t>Kerr</a:t>
            </a:r>
          </a:p>
          <a:p>
            <a:pPr marL="0" indent="0">
              <a:buNone/>
            </a:pPr>
            <a:endParaRPr lang="en-AU" sz="1100" dirty="0"/>
          </a:p>
          <a:p>
            <a:r>
              <a:rPr lang="en-AU" sz="1100" dirty="0"/>
              <a:t>Director</a:t>
            </a:r>
          </a:p>
          <a:p>
            <a:r>
              <a:rPr lang="en-AU" sz="1100" dirty="0"/>
              <a:t>Zero Footprint </a:t>
            </a:r>
          </a:p>
          <a:p>
            <a:r>
              <a:rPr lang="en-AU" sz="1100" dirty="0"/>
              <a:t>Email:             </a:t>
            </a:r>
            <a:r>
              <a:rPr lang="en-AU" sz="1100" u="sng" dirty="0">
                <a:hlinkClick r:id="rId3"/>
              </a:rPr>
              <a:t>Christopher.kerr@zerofootprint.com.au</a:t>
            </a:r>
            <a:endParaRPr lang="en-AU" sz="1100" dirty="0"/>
          </a:p>
          <a:p>
            <a:r>
              <a:rPr lang="en-AU" sz="1100" dirty="0"/>
              <a:t>Web:              </a:t>
            </a:r>
            <a:r>
              <a:rPr lang="en-AU" sz="1100" u="sng" dirty="0">
                <a:hlinkClick r:id="rId4"/>
              </a:rPr>
              <a:t>www.zerofootprint.com.au</a:t>
            </a:r>
            <a:r>
              <a:rPr lang="en-AU" sz="1100" dirty="0"/>
              <a:t/>
            </a:r>
            <a:br>
              <a:rPr lang="en-AU" sz="1100" dirty="0"/>
            </a:br>
            <a:r>
              <a:rPr lang="en-AU" sz="1100" dirty="0"/>
              <a:t>mobile:         +61 (0) 412 877 954</a:t>
            </a:r>
          </a:p>
          <a:p>
            <a:r>
              <a:rPr lang="en-AU" sz="1100" dirty="0"/>
              <a:t>direct:            +61 (3) 9028 8708</a:t>
            </a:r>
            <a:br>
              <a:rPr lang="en-AU" sz="1100" dirty="0"/>
            </a:br>
            <a:r>
              <a:rPr lang="en-AU" sz="1100" dirty="0"/>
              <a:t>skype:           CKUK00</a:t>
            </a:r>
          </a:p>
          <a:p>
            <a:r>
              <a:rPr lang="en-AU" sz="1100" dirty="0"/>
              <a:t> </a:t>
            </a:r>
          </a:p>
          <a:p>
            <a:r>
              <a:rPr lang="en-AU" sz="1100" dirty="0"/>
              <a:t> </a:t>
            </a:r>
          </a:p>
          <a:p>
            <a:r>
              <a:rPr lang="en-AU" sz="1100" dirty="0"/>
              <a:t> </a:t>
            </a:r>
          </a:p>
          <a:p>
            <a:r>
              <a:rPr lang="en-US" sz="1100" b="1" dirty="0"/>
              <a:t>From:</a:t>
            </a:r>
            <a:r>
              <a:rPr lang="en-US" sz="1100" dirty="0"/>
              <a:t> </a:t>
            </a:r>
            <a:r>
              <a:rPr lang="en-US" sz="1100" dirty="0" err="1"/>
              <a:t>Mandar</a:t>
            </a:r>
            <a:r>
              <a:rPr lang="en-US" sz="1100" dirty="0"/>
              <a:t> Joshi [</a:t>
            </a:r>
            <a:r>
              <a:rPr lang="en-US" sz="1100" u="sng" dirty="0">
                <a:hlinkClick r:id="rId5"/>
              </a:rPr>
              <a:t>mailto:Mandar.Joshi@e-zest.in</a:t>
            </a:r>
            <a:r>
              <a:rPr lang="en-US" sz="1100" dirty="0"/>
              <a:t>] </a:t>
            </a:r>
            <a:br>
              <a:rPr lang="en-US" sz="1100" dirty="0"/>
            </a:br>
            <a:r>
              <a:rPr lang="en-US" sz="1100" b="1" dirty="0"/>
              <a:t>Sent:</a:t>
            </a:r>
            <a:r>
              <a:rPr lang="en-US" sz="1100" dirty="0"/>
              <a:t> Thursday, 11 September 2014 4:54 PM</a:t>
            </a:r>
            <a:br>
              <a:rPr lang="en-US" sz="1100" dirty="0"/>
            </a:br>
            <a:r>
              <a:rPr lang="en-US" sz="1100" b="1" dirty="0"/>
              <a:t>To:</a:t>
            </a:r>
            <a:r>
              <a:rPr lang="en-US" sz="1100" dirty="0"/>
              <a:t> Christopher Kerr</a:t>
            </a:r>
            <a:br>
              <a:rPr lang="en-US" sz="1100" dirty="0"/>
            </a:br>
            <a:r>
              <a:rPr lang="en-US" sz="1100" b="1" dirty="0"/>
              <a:t>Cc:</a:t>
            </a:r>
            <a:r>
              <a:rPr lang="en-US" sz="1100" dirty="0"/>
              <a:t> </a:t>
            </a:r>
            <a:r>
              <a:rPr lang="en-US" sz="1100" dirty="0" err="1"/>
              <a:t>Shailesh</a:t>
            </a:r>
            <a:r>
              <a:rPr lang="en-US" sz="1100" dirty="0"/>
              <a:t> Kulkarni; </a:t>
            </a:r>
            <a:r>
              <a:rPr lang="en-US" sz="1100" dirty="0" err="1"/>
              <a:t>Swapnil</a:t>
            </a:r>
            <a:r>
              <a:rPr lang="en-US" sz="1100" dirty="0"/>
              <a:t> </a:t>
            </a:r>
            <a:r>
              <a:rPr lang="en-US" sz="1100" dirty="0" err="1"/>
              <a:t>Gade</a:t>
            </a:r>
            <a:r>
              <a:rPr lang="en-US" sz="1100" dirty="0"/>
              <a:t>; </a:t>
            </a:r>
            <a:r>
              <a:rPr lang="en-US" sz="1100" dirty="0" err="1"/>
              <a:t>Trilok</a:t>
            </a:r>
            <a:r>
              <a:rPr lang="en-US" sz="1100" dirty="0"/>
              <a:t> Sharma</a:t>
            </a:r>
            <a:br>
              <a:rPr lang="en-US" sz="1100" dirty="0"/>
            </a:br>
            <a:r>
              <a:rPr lang="en-US" sz="1100" b="1" dirty="0"/>
              <a:t>Subject:</a:t>
            </a:r>
            <a:r>
              <a:rPr lang="en-US" sz="1100" dirty="0"/>
              <a:t> RE: Order Management System: Status 9th Sept</a:t>
            </a:r>
            <a:endParaRPr lang="en-AU" sz="1100" dirty="0"/>
          </a:p>
          <a:p>
            <a:r>
              <a:rPr lang="en-AU" sz="1100" dirty="0"/>
              <a:t> </a:t>
            </a:r>
          </a:p>
          <a:p>
            <a:r>
              <a:rPr lang="en-US" sz="1100" dirty="0"/>
              <a:t>Hi Chris,</a:t>
            </a:r>
            <a:endParaRPr lang="en-AU" sz="1100" dirty="0"/>
          </a:p>
          <a:p>
            <a:r>
              <a:rPr lang="en-US" sz="1100" dirty="0"/>
              <a:t>Comments inline</a:t>
            </a:r>
            <a:endParaRPr lang="en-AU" sz="1100" dirty="0"/>
          </a:p>
          <a:p>
            <a:r>
              <a:rPr lang="en-US" sz="1100" dirty="0"/>
              <a:t> </a:t>
            </a:r>
            <a:endParaRPr lang="en-AU" sz="1100" dirty="0"/>
          </a:p>
          <a:p>
            <a:r>
              <a:rPr lang="en-US" sz="1100" b="1" dirty="0"/>
              <a:t>From:</a:t>
            </a:r>
            <a:r>
              <a:rPr lang="en-US" sz="1100" dirty="0"/>
              <a:t> Christopher Kerr [</a:t>
            </a:r>
            <a:r>
              <a:rPr lang="en-US" sz="1100" u="sng" dirty="0">
                <a:hlinkClick r:id="rId2"/>
              </a:rPr>
              <a:t>mailto:christopher.kerr@zerofootprint.com.au</a:t>
            </a:r>
            <a:r>
              <a:rPr lang="en-US" sz="1100" dirty="0"/>
              <a:t>] </a:t>
            </a:r>
            <a:br>
              <a:rPr lang="en-US" sz="1100" dirty="0"/>
            </a:br>
            <a:r>
              <a:rPr lang="en-US" sz="1100" b="1" dirty="0"/>
              <a:t>Sent:</a:t>
            </a:r>
            <a:r>
              <a:rPr lang="en-US" sz="1100" dirty="0"/>
              <a:t> Thursday, September 11, 2014 4:36 PM</a:t>
            </a:r>
            <a:br>
              <a:rPr lang="en-US" sz="1100" dirty="0"/>
            </a:br>
            <a:r>
              <a:rPr lang="en-US" sz="1100" b="1" dirty="0"/>
              <a:t>To:</a:t>
            </a:r>
            <a:r>
              <a:rPr lang="en-US" sz="1100" dirty="0"/>
              <a:t> </a:t>
            </a:r>
            <a:r>
              <a:rPr lang="en-US" sz="1100" dirty="0" err="1"/>
              <a:t>Mandar</a:t>
            </a:r>
            <a:r>
              <a:rPr lang="en-US" sz="1100" dirty="0"/>
              <a:t> Joshi</a:t>
            </a:r>
            <a:br>
              <a:rPr lang="en-US" sz="1100" dirty="0"/>
            </a:br>
            <a:r>
              <a:rPr lang="en-US" sz="1100" b="1" dirty="0"/>
              <a:t>Cc:</a:t>
            </a:r>
            <a:r>
              <a:rPr lang="en-US" sz="1100" dirty="0"/>
              <a:t> </a:t>
            </a:r>
            <a:r>
              <a:rPr lang="en-US" sz="1100" dirty="0" err="1"/>
              <a:t>Shailesh</a:t>
            </a:r>
            <a:r>
              <a:rPr lang="en-US" sz="1100" dirty="0"/>
              <a:t> Kulkarni; </a:t>
            </a:r>
            <a:r>
              <a:rPr lang="en-US" sz="1100" dirty="0" err="1"/>
              <a:t>Swapnil</a:t>
            </a:r>
            <a:r>
              <a:rPr lang="en-US" sz="1100" dirty="0"/>
              <a:t> </a:t>
            </a:r>
            <a:r>
              <a:rPr lang="en-US" sz="1100" dirty="0" err="1"/>
              <a:t>Gade</a:t>
            </a:r>
            <a:r>
              <a:rPr lang="en-US" sz="1100" dirty="0"/>
              <a:t>; </a:t>
            </a:r>
            <a:r>
              <a:rPr lang="en-US" sz="1100" dirty="0" err="1"/>
              <a:t>Trilok</a:t>
            </a:r>
            <a:r>
              <a:rPr lang="en-US" sz="1100" dirty="0"/>
              <a:t> Sharma</a:t>
            </a:r>
            <a:br>
              <a:rPr lang="en-US" sz="1100" dirty="0"/>
            </a:br>
            <a:r>
              <a:rPr lang="en-US" sz="1100" b="1" dirty="0"/>
              <a:t>Subject:</a:t>
            </a:r>
            <a:r>
              <a:rPr lang="en-US" sz="1100" dirty="0"/>
              <a:t> RE: Order Management System: Status 9th Sept</a:t>
            </a:r>
            <a:endParaRPr lang="en-AU" sz="1100" dirty="0"/>
          </a:p>
          <a:p>
            <a:r>
              <a:rPr lang="en-US" sz="1100" dirty="0"/>
              <a:t> </a:t>
            </a:r>
            <a:endParaRPr lang="en-AU" sz="1100" dirty="0"/>
          </a:p>
          <a:p>
            <a:r>
              <a:rPr lang="en-AU" sz="1100" dirty="0" err="1"/>
              <a:t>Mandar</a:t>
            </a:r>
            <a:r>
              <a:rPr lang="en-AU" sz="1100" dirty="0"/>
              <a:t>, </a:t>
            </a:r>
          </a:p>
          <a:p>
            <a:r>
              <a:rPr lang="en-AU" sz="1100" dirty="0"/>
              <a:t> </a:t>
            </a:r>
          </a:p>
          <a:p>
            <a:r>
              <a:rPr lang="en-AU" sz="1100" dirty="0"/>
              <a:t>I have noticed a couple of things with the Scheduler. </a:t>
            </a:r>
          </a:p>
          <a:p>
            <a:r>
              <a:rPr lang="en-AU" sz="1100" dirty="0"/>
              <a:t> </a:t>
            </a:r>
          </a:p>
          <a:p>
            <a:r>
              <a:rPr lang="en-AU" sz="1100" dirty="0"/>
              <a:t>When the scheduler loads, its loading the default calendar, but not populating with events. Its not until you select this calendar and apply filter will the events come through, this needs to be addressed.</a:t>
            </a:r>
          </a:p>
          <a:p>
            <a:r>
              <a:rPr lang="en-AU" sz="1100" dirty="0"/>
              <a:t>Yes this is known and we will be fixing it today.</a:t>
            </a:r>
          </a:p>
          <a:p>
            <a:r>
              <a:rPr lang="en-AU" sz="1100" dirty="0"/>
              <a:t> </a:t>
            </a:r>
          </a:p>
          <a:p>
            <a:r>
              <a:rPr lang="en-AU" sz="1100" dirty="0"/>
              <a:t>Secondly, If a change is made In google and push notification is received, does the Scheduler get informed of this change </a:t>
            </a:r>
            <a:r>
              <a:rPr lang="en-AU" sz="1100" dirty="0" err="1"/>
              <a:t>ie</a:t>
            </a:r>
            <a:r>
              <a:rPr lang="en-AU" sz="1100" dirty="0"/>
              <a:t> refresh the data set or something of the like. I’m concerned about how changes in google will display. </a:t>
            </a:r>
          </a:p>
          <a:p>
            <a:r>
              <a:rPr lang="en-AU" sz="1100" dirty="0"/>
              <a:t>Currently there is no explicit mechanism for user to know if something has explicitly changed on google. In fact push notification pushes the changes made on google calendar by our UI + changes made directly on google calendar so we cannot explicitly determine who has changed google calendar. User will be able to see latest data only by refreshing the calendar manually. </a:t>
            </a:r>
          </a:p>
          <a:p>
            <a:r>
              <a:rPr lang="en-AU" sz="1100" dirty="0"/>
              <a:t>We can also define automatic refresh of grid after certain time period so that latest events are displayed over our calendar. However not sure how much performance overhead it will add.</a:t>
            </a:r>
          </a:p>
          <a:p>
            <a:r>
              <a:rPr lang="en-AU" sz="1100" dirty="0"/>
              <a:t> </a:t>
            </a:r>
          </a:p>
          <a:p>
            <a:r>
              <a:rPr lang="en-AU" sz="1100" dirty="0"/>
              <a:t>CK</a:t>
            </a:r>
          </a:p>
          <a:p>
            <a:r>
              <a:rPr lang="en-AU" sz="1100" dirty="0"/>
              <a:t> </a:t>
            </a:r>
          </a:p>
          <a:p>
            <a:r>
              <a:rPr lang="en-AU" sz="1100" dirty="0"/>
              <a:t>Regards</a:t>
            </a:r>
          </a:p>
          <a:p>
            <a:r>
              <a:rPr lang="en-AU" sz="1100" dirty="0"/>
              <a:t> </a:t>
            </a:r>
          </a:p>
          <a:p>
            <a:r>
              <a:rPr lang="en-AU" sz="1100" dirty="0"/>
              <a:t>Christopher Kerr</a:t>
            </a:r>
          </a:p>
          <a:p>
            <a:r>
              <a:rPr lang="en-AU" sz="1100" dirty="0"/>
              <a:t> </a:t>
            </a:r>
          </a:p>
          <a:p>
            <a:r>
              <a:rPr lang="en-AU" sz="1100" dirty="0"/>
              <a:t>Director</a:t>
            </a:r>
          </a:p>
          <a:p>
            <a:r>
              <a:rPr lang="en-AU" sz="1100" dirty="0"/>
              <a:t>Zero Footprint </a:t>
            </a:r>
          </a:p>
          <a:p>
            <a:r>
              <a:rPr lang="en-AU" sz="1100" dirty="0"/>
              <a:t>Email:             </a:t>
            </a:r>
            <a:r>
              <a:rPr lang="en-AU" sz="1100" u="sng" dirty="0">
                <a:hlinkClick r:id="rId3"/>
              </a:rPr>
              <a:t>Christopher.kerr@zerofootprint.com.au</a:t>
            </a:r>
            <a:endParaRPr lang="en-AU" sz="1100" dirty="0"/>
          </a:p>
          <a:p>
            <a:r>
              <a:rPr lang="en-AU" sz="1100" dirty="0"/>
              <a:t>Web:              </a:t>
            </a:r>
            <a:r>
              <a:rPr lang="en-AU" sz="1100" u="sng" dirty="0">
                <a:hlinkClick r:id="rId4"/>
              </a:rPr>
              <a:t>www.zerofootprint.com.au</a:t>
            </a:r>
            <a:r>
              <a:rPr lang="en-AU" sz="1100" dirty="0"/>
              <a:t/>
            </a:r>
            <a:br>
              <a:rPr lang="en-AU" sz="1100" dirty="0"/>
            </a:br>
            <a:r>
              <a:rPr lang="en-AU" sz="1100" dirty="0"/>
              <a:t>mobile:         +61 (0) 412 877 954</a:t>
            </a:r>
          </a:p>
          <a:p>
            <a:r>
              <a:rPr lang="en-AU" sz="1100" dirty="0"/>
              <a:t>direct:            +61 (3) 9028 8708</a:t>
            </a:r>
            <a:br>
              <a:rPr lang="en-AU" sz="1100" dirty="0"/>
            </a:br>
            <a:r>
              <a:rPr lang="en-AU" sz="1100" dirty="0"/>
              <a:t>skype:           CKUK00</a:t>
            </a:r>
          </a:p>
          <a:p>
            <a:endParaRPr lang="en-AU" sz="1100" dirty="0"/>
          </a:p>
        </p:txBody>
      </p:sp>
    </p:spTree>
    <p:extLst>
      <p:ext uri="{BB962C8B-B14F-4D97-AF65-F5344CB8AC3E}">
        <p14:creationId xmlns:p14="http://schemas.microsoft.com/office/powerpoint/2010/main" val="1693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1. If I select the Property Name in the Order History Module, it should constrain the ContactList for only those contacts against the selected Order, and the Product History of the current order.</a:t>
            </a:r>
            <a:br>
              <a:rPr lang="en-AU" sz="2400" dirty="0" smtClean="0"/>
            </a:br>
            <a:r>
              <a:rPr lang="en-AU" sz="2400" dirty="0" smtClean="0"/>
              <a:t>2. The Order History Module needs to show more records. It should be set to 10 records. </a:t>
            </a:r>
            <a:endParaRPr lang="en-AU" sz="2400" dirty="0"/>
          </a:p>
        </p:txBody>
      </p:sp>
      <p:pic>
        <p:nvPicPr>
          <p:cNvPr id="4" name="Content Placeholder 3"/>
          <p:cNvPicPr>
            <a:picLocks noGrp="1" noChangeAspect="1"/>
          </p:cNvPicPr>
          <p:nvPr>
            <p:ph idx="1"/>
          </p:nvPr>
        </p:nvPicPr>
        <p:blipFill>
          <a:blip r:embed="rId2"/>
          <a:stretch>
            <a:fillRect/>
          </a:stretch>
        </p:blipFill>
        <p:spPr>
          <a:xfrm>
            <a:off x="2233221" y="1825625"/>
            <a:ext cx="7725558" cy="4351338"/>
          </a:xfrm>
          <a:prstGeom prst="rect">
            <a:avLst/>
          </a:prstGeom>
        </p:spPr>
      </p:pic>
      <p:cxnSp>
        <p:nvCxnSpPr>
          <p:cNvPr id="6" name="Straight Arrow Connector 5"/>
          <p:cNvCxnSpPr/>
          <p:nvPr/>
        </p:nvCxnSpPr>
        <p:spPr>
          <a:xfrm>
            <a:off x="4237149" y="2833352"/>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46997" y="2846231"/>
            <a:ext cx="0" cy="1970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9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err="1" smtClean="0"/>
              <a:t>Critial</a:t>
            </a:r>
            <a:r>
              <a:rPr lang="en-AU" dirty="0" smtClean="0"/>
              <a:t> </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424605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I have updated PROD_COPY with events from the production db. So now there </a:t>
            </a:r>
            <a:r>
              <a:rPr lang="en-AU" dirty="0"/>
              <a:t>are </a:t>
            </a:r>
            <a:r>
              <a:rPr lang="en-AU" dirty="0" smtClean="0"/>
              <a:t>14717 records in the db. </a:t>
            </a:r>
          </a:p>
          <a:p>
            <a:endParaRPr lang="en-AU" dirty="0"/>
          </a:p>
          <a:p>
            <a:r>
              <a:rPr lang="en-AU" dirty="0" smtClean="0"/>
              <a:t>You can now see that performance is a real issue and this needs to be resolved ASAP by constraining the date period of the selected users. </a:t>
            </a:r>
          </a:p>
          <a:p>
            <a:endParaRPr lang="en-AU" dirty="0"/>
          </a:p>
          <a:p>
            <a:r>
              <a:rPr lang="en-AU" dirty="0" smtClean="0">
                <a:solidFill>
                  <a:schemeClr val="accent6">
                    <a:lumMod val="75000"/>
                  </a:schemeClr>
                </a:solidFill>
              </a:rPr>
              <a:t>Fixed</a:t>
            </a:r>
          </a:p>
          <a:p>
            <a:r>
              <a:rPr lang="en-AU" dirty="0" smtClean="0">
                <a:solidFill>
                  <a:schemeClr val="accent6">
                    <a:lumMod val="75000"/>
                  </a:schemeClr>
                </a:solidFill>
              </a:rPr>
              <a:t>We have made significance changes on the scheduler controller ,as per now we are loading records only for selected users so we do not need to change any date period field- by doing this we reduced the </a:t>
            </a:r>
            <a:r>
              <a:rPr lang="en-AU" dirty="0" err="1" smtClean="0">
                <a:solidFill>
                  <a:schemeClr val="accent6">
                    <a:lumMod val="75000"/>
                  </a:schemeClr>
                </a:solidFill>
              </a:rPr>
              <a:t>db</a:t>
            </a:r>
            <a:r>
              <a:rPr lang="en-AU" dirty="0" smtClean="0">
                <a:solidFill>
                  <a:schemeClr val="accent6">
                    <a:lumMod val="75000"/>
                  </a:schemeClr>
                </a:solidFill>
              </a:rPr>
              <a:t> hits because it will also cost the performance issue in the coming future.</a:t>
            </a:r>
          </a:p>
          <a:p>
            <a:pPr marL="0" indent="0">
              <a:buNone/>
            </a:pPr>
            <a:r>
              <a:rPr lang="en-AU" dirty="0" smtClean="0">
                <a:solidFill>
                  <a:schemeClr val="accent6">
                    <a:lumMod val="75000"/>
                  </a:schemeClr>
                </a:solidFill>
              </a:rPr>
              <a:t>   Please give your feedback on this.</a:t>
            </a:r>
            <a:endParaRPr lang="en-AU" dirty="0">
              <a:solidFill>
                <a:schemeClr val="accent6">
                  <a:lumMod val="75000"/>
                </a:schemeClr>
              </a:solidFill>
            </a:endParaRPr>
          </a:p>
        </p:txBody>
      </p:sp>
      <p:sp>
        <p:nvSpPr>
          <p:cNvPr id="4" name="TextBox 3"/>
          <p:cNvSpPr txBox="1"/>
          <p:nvPr/>
        </p:nvSpPr>
        <p:spPr>
          <a:xfrm>
            <a:off x="150471" y="112991"/>
            <a:ext cx="11062259" cy="646331"/>
          </a:xfrm>
          <a:prstGeom prst="rect">
            <a:avLst/>
          </a:prstGeom>
          <a:noFill/>
        </p:spPr>
        <p:txBody>
          <a:bodyPr wrap="none" rtlCol="0">
            <a:spAutoFit/>
          </a:bodyPr>
          <a:lstStyle/>
          <a:p>
            <a:r>
              <a:rPr lang="en-AU" dirty="0" smtClean="0">
                <a:solidFill>
                  <a:srgbClr val="FF0000"/>
                </a:solidFill>
              </a:rPr>
              <a:t>NO This is not acceptable, if the user clicks photography, it loads 2361 records from the Event table and doesn’t load</a:t>
            </a:r>
          </a:p>
          <a:p>
            <a:r>
              <a:rPr lang="en-AU" dirty="0" smtClean="0">
                <a:solidFill>
                  <a:srgbClr val="FF0000"/>
                </a:solidFill>
              </a:rPr>
              <a:t>The calendar correctly!!!! This is CRITIAL and needs to be fixed by COB. </a:t>
            </a:r>
            <a:endParaRPr lang="en-AU" dirty="0">
              <a:solidFill>
                <a:srgbClr val="FF0000"/>
              </a:solidFill>
            </a:endParaRPr>
          </a:p>
        </p:txBody>
      </p:sp>
    </p:spTree>
    <p:extLst>
      <p:ext uri="{BB962C8B-B14F-4D97-AF65-F5344CB8AC3E}">
        <p14:creationId xmlns:p14="http://schemas.microsoft.com/office/powerpoint/2010/main" val="322807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321"/>
            <a:ext cx="10515600" cy="1325563"/>
          </a:xfrm>
        </p:spPr>
        <p:txBody>
          <a:bodyPr>
            <a:noAutofit/>
          </a:bodyPr>
          <a:lstStyle/>
          <a:p>
            <a:r>
              <a:rPr lang="en-AU" sz="2000" dirty="0" smtClean="0"/>
              <a:t>Data Retrieval. So It seems you are retrieving all event data for the selected calendars. Wouldn’t it make sense to break this up based on the a predefined date range and query again when outside of the existing data set.  This is going to be a bottle neck when we link up production accounts. </a:t>
            </a:r>
            <a:br>
              <a:rPr lang="en-AU" sz="2000" dirty="0" smtClean="0"/>
            </a:br>
            <a:r>
              <a:rPr lang="en-AU" sz="2000" dirty="0"/>
              <a:t/>
            </a:r>
            <a:br>
              <a:rPr lang="en-AU" sz="2000" dirty="0"/>
            </a:br>
            <a:r>
              <a:rPr lang="en-AU" sz="2000" dirty="0">
                <a:solidFill>
                  <a:schemeClr val="accent6">
                    <a:lumMod val="75000"/>
                  </a:schemeClr>
                </a:solidFill>
              </a:rPr>
              <a:t>=&gt; </a:t>
            </a:r>
            <a:r>
              <a:rPr lang="en-AU" sz="2000" dirty="0" smtClean="0">
                <a:solidFill>
                  <a:schemeClr val="accent6">
                    <a:lumMod val="75000"/>
                  </a:schemeClr>
                </a:solidFill>
              </a:rPr>
              <a:t>Not fixed. This will be taken up tomorrow</a:t>
            </a:r>
            <a:endParaRPr lang="en-AU" sz="2000" dirty="0"/>
          </a:p>
        </p:txBody>
      </p:sp>
      <p:pic>
        <p:nvPicPr>
          <p:cNvPr id="4" name="Content Placeholder 3"/>
          <p:cNvPicPr>
            <a:picLocks noGrp="1" noChangeAspect="1"/>
          </p:cNvPicPr>
          <p:nvPr>
            <p:ph idx="1"/>
          </p:nvPr>
        </p:nvPicPr>
        <p:blipFill>
          <a:blip r:embed="rId2"/>
          <a:stretch>
            <a:fillRect/>
          </a:stretch>
        </p:blipFill>
        <p:spPr>
          <a:xfrm>
            <a:off x="3443619" y="3029865"/>
            <a:ext cx="5304762" cy="1942857"/>
          </a:xfrm>
          <a:prstGeom prst="rect">
            <a:avLst/>
          </a:prstGeom>
        </p:spPr>
      </p:pic>
      <p:sp>
        <p:nvSpPr>
          <p:cNvPr id="6" name="TextBox 5"/>
          <p:cNvSpPr txBox="1"/>
          <p:nvPr/>
        </p:nvSpPr>
        <p:spPr>
          <a:xfrm>
            <a:off x="220013" y="4655714"/>
            <a:ext cx="11100517" cy="461665"/>
          </a:xfrm>
          <a:prstGeom prst="rect">
            <a:avLst/>
          </a:prstGeom>
          <a:noFill/>
        </p:spPr>
        <p:txBody>
          <a:bodyPr wrap="square" rtlCol="0">
            <a:spAutoFit/>
          </a:bodyPr>
          <a:lstStyle/>
          <a:p>
            <a:r>
              <a:rPr lang="en-AU" sz="2400" dirty="0" smtClean="0">
                <a:solidFill>
                  <a:srgbClr val="FFC000"/>
                </a:solidFill>
              </a:rPr>
              <a:t> Fixed with above issue no need to do this.</a:t>
            </a:r>
            <a:endParaRPr lang="en-AU" sz="2400" dirty="0">
              <a:solidFill>
                <a:srgbClr val="FFC000"/>
              </a:solidFill>
            </a:endParaRPr>
          </a:p>
        </p:txBody>
      </p:sp>
      <p:sp>
        <p:nvSpPr>
          <p:cNvPr id="5" name="TextBox 4"/>
          <p:cNvSpPr txBox="1"/>
          <p:nvPr/>
        </p:nvSpPr>
        <p:spPr>
          <a:xfrm>
            <a:off x="239141" y="5443943"/>
            <a:ext cx="11062259" cy="646331"/>
          </a:xfrm>
          <a:prstGeom prst="rect">
            <a:avLst/>
          </a:prstGeom>
          <a:noFill/>
        </p:spPr>
        <p:txBody>
          <a:bodyPr wrap="none" rtlCol="0">
            <a:spAutoFit/>
          </a:bodyPr>
          <a:lstStyle/>
          <a:p>
            <a:r>
              <a:rPr lang="en-AU" dirty="0" smtClean="0">
                <a:solidFill>
                  <a:srgbClr val="FF0000"/>
                </a:solidFill>
              </a:rPr>
              <a:t>NO This is not acceptable, if the user clicks photography, it loads 2361 records from the Event table and doesn’t load</a:t>
            </a:r>
          </a:p>
          <a:p>
            <a:r>
              <a:rPr lang="en-AU" dirty="0" smtClean="0">
                <a:solidFill>
                  <a:srgbClr val="FF0000"/>
                </a:solidFill>
              </a:rPr>
              <a:t>The calendar correctly!!!! This is CRITIAL and needs to be fixed by COB. </a:t>
            </a:r>
            <a:endParaRPr lang="en-AU" dirty="0">
              <a:solidFill>
                <a:srgbClr val="FF0000"/>
              </a:solidFill>
            </a:endParaRPr>
          </a:p>
        </p:txBody>
      </p:sp>
    </p:spTree>
    <p:extLst>
      <p:ext uri="{BB962C8B-B14F-4D97-AF65-F5344CB8AC3E}">
        <p14:creationId xmlns:p14="http://schemas.microsoft.com/office/powerpoint/2010/main" val="85851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400" dirty="0" smtClean="0"/>
              <a:t>1. If the user edits the event for the first time, the edit popup has a delete button.</a:t>
            </a:r>
            <a:br>
              <a:rPr lang="en-AU" sz="2400" dirty="0" smtClean="0"/>
            </a:br>
            <a:r>
              <a:rPr lang="en-AU" sz="2400" dirty="0" smtClean="0"/>
              <a:t>2. If the user saves, and edits again, delete button is gone.</a:t>
            </a:r>
            <a:br>
              <a:rPr lang="en-AU" sz="2400" dirty="0" smtClean="0"/>
            </a:br>
            <a:r>
              <a:rPr lang="en-AU" sz="2400" dirty="0" smtClean="0"/>
              <a:t>2.1 If the user presses cancel, it delete the event.</a:t>
            </a:r>
            <a:endParaRPr lang="en-AU" sz="2400" dirty="0"/>
          </a:p>
        </p:txBody>
      </p:sp>
      <p:pic>
        <p:nvPicPr>
          <p:cNvPr id="4" name="Content Placeholder 3"/>
          <p:cNvPicPr>
            <a:picLocks noGrp="1" noChangeAspect="1"/>
          </p:cNvPicPr>
          <p:nvPr>
            <p:ph idx="1"/>
          </p:nvPr>
        </p:nvPicPr>
        <p:blipFill>
          <a:blip r:embed="rId2"/>
          <a:stretch>
            <a:fillRect/>
          </a:stretch>
        </p:blipFill>
        <p:spPr>
          <a:xfrm>
            <a:off x="6990766" y="2018808"/>
            <a:ext cx="4675661" cy="4351338"/>
          </a:xfrm>
          <a:prstGeom prst="rect">
            <a:avLst/>
          </a:prstGeom>
        </p:spPr>
      </p:pic>
      <p:pic>
        <p:nvPicPr>
          <p:cNvPr id="5" name="Picture 4"/>
          <p:cNvPicPr>
            <a:picLocks noChangeAspect="1"/>
          </p:cNvPicPr>
          <p:nvPr/>
        </p:nvPicPr>
        <p:blipFill>
          <a:blip r:embed="rId3"/>
          <a:stretch>
            <a:fillRect/>
          </a:stretch>
        </p:blipFill>
        <p:spPr>
          <a:xfrm>
            <a:off x="1000762" y="1665384"/>
            <a:ext cx="5095238" cy="4704762"/>
          </a:xfrm>
          <a:prstGeom prst="rect">
            <a:avLst/>
          </a:prstGeom>
        </p:spPr>
      </p:pic>
      <p:cxnSp>
        <p:nvCxnSpPr>
          <p:cNvPr id="7" name="Straight Arrow Connector 6"/>
          <p:cNvCxnSpPr/>
          <p:nvPr/>
        </p:nvCxnSpPr>
        <p:spPr>
          <a:xfrm>
            <a:off x="3000777" y="991673"/>
            <a:ext cx="2743200" cy="504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8256" y="6245362"/>
            <a:ext cx="11795858" cy="523220"/>
          </a:xfrm>
          <a:prstGeom prst="rect">
            <a:avLst/>
          </a:prstGeom>
          <a:noFill/>
        </p:spPr>
        <p:txBody>
          <a:bodyPr wrap="none" rtlCol="0">
            <a:spAutoFit/>
          </a:bodyPr>
          <a:lstStyle/>
          <a:p>
            <a:r>
              <a:rPr lang="en-AU" sz="2800" dirty="0">
                <a:solidFill>
                  <a:srgbClr val="FFC000"/>
                </a:solidFill>
              </a:rPr>
              <a:t>In </a:t>
            </a:r>
            <a:r>
              <a:rPr lang="en-AU" sz="2800" dirty="0" smtClean="0">
                <a:solidFill>
                  <a:srgbClr val="FFC000"/>
                </a:solidFill>
              </a:rPr>
              <a:t>Progress–  We raised Ticket to Kendo support team waiting for their response.</a:t>
            </a:r>
            <a:endParaRPr lang="en-AU" sz="2800" dirty="0">
              <a:solidFill>
                <a:srgbClr val="FF0000"/>
              </a:solidFill>
            </a:endParaRPr>
          </a:p>
        </p:txBody>
      </p:sp>
      <p:sp>
        <p:nvSpPr>
          <p:cNvPr id="3" name="TextBox 2"/>
          <p:cNvSpPr txBox="1"/>
          <p:nvPr/>
        </p:nvSpPr>
        <p:spPr>
          <a:xfrm>
            <a:off x="146304" y="82296"/>
            <a:ext cx="883255" cy="369332"/>
          </a:xfrm>
          <a:prstGeom prst="rect">
            <a:avLst/>
          </a:prstGeom>
          <a:noFill/>
        </p:spPr>
        <p:txBody>
          <a:bodyPr wrap="none" rtlCol="0">
            <a:spAutoFit/>
          </a:bodyPr>
          <a:lstStyle/>
          <a:p>
            <a:r>
              <a:rPr lang="en-AU" dirty="0" smtClean="0">
                <a:solidFill>
                  <a:srgbClr val="FF0000"/>
                </a:solidFill>
              </a:rPr>
              <a:t>Critical </a:t>
            </a:r>
            <a:endParaRPr lang="en-AU" dirty="0">
              <a:solidFill>
                <a:srgbClr val="FF0000"/>
              </a:solidFill>
            </a:endParaRPr>
          </a:p>
        </p:txBody>
      </p:sp>
    </p:spTree>
    <p:extLst>
      <p:ext uri="{BB962C8B-B14F-4D97-AF65-F5344CB8AC3E}">
        <p14:creationId xmlns:p14="http://schemas.microsoft.com/office/powerpoint/2010/main" val="348217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On  large Monitor we have the ability to show the entire working hours on the screen. Make sure the screen uses all vertical space on the screen. Each user will have access to large screens. </a:t>
            </a:r>
            <a:endParaRPr lang="en-AU" sz="2800" dirty="0"/>
          </a:p>
        </p:txBody>
      </p:sp>
      <p:pic>
        <p:nvPicPr>
          <p:cNvPr id="4" name="Content Placeholder 3"/>
          <p:cNvPicPr>
            <a:picLocks noGrp="1" noChangeAspect="1"/>
          </p:cNvPicPr>
          <p:nvPr>
            <p:ph idx="1"/>
          </p:nvPr>
        </p:nvPicPr>
        <p:blipFill>
          <a:blip r:embed="rId2"/>
          <a:stretch>
            <a:fillRect/>
          </a:stretch>
        </p:blipFill>
        <p:spPr>
          <a:xfrm>
            <a:off x="1924065" y="1825625"/>
            <a:ext cx="8343869" cy="4351338"/>
          </a:xfrm>
          <a:prstGeom prst="rect">
            <a:avLst/>
          </a:prstGeom>
        </p:spPr>
      </p:pic>
      <p:sp>
        <p:nvSpPr>
          <p:cNvPr id="5" name="Rectangle 4"/>
          <p:cNvSpPr/>
          <p:nvPr/>
        </p:nvSpPr>
        <p:spPr>
          <a:xfrm>
            <a:off x="3361386" y="2189408"/>
            <a:ext cx="6903076" cy="376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p:cNvPicPr>
            <a:picLocks noChangeAspect="1"/>
          </p:cNvPicPr>
          <p:nvPr/>
        </p:nvPicPr>
        <p:blipFill>
          <a:blip r:embed="rId3"/>
          <a:stretch>
            <a:fillRect/>
          </a:stretch>
        </p:blipFill>
        <p:spPr>
          <a:xfrm>
            <a:off x="273425" y="5622387"/>
            <a:ext cx="2222764" cy="912447"/>
          </a:xfrm>
          <a:prstGeom prst="rect">
            <a:avLst/>
          </a:prstGeom>
        </p:spPr>
      </p:pic>
      <p:cxnSp>
        <p:nvCxnSpPr>
          <p:cNvPr id="8" name="Straight Arrow Connector 7"/>
          <p:cNvCxnSpPr/>
          <p:nvPr/>
        </p:nvCxnSpPr>
        <p:spPr>
          <a:xfrm flipH="1">
            <a:off x="953037" y="1017431"/>
            <a:ext cx="3245476" cy="537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4557" y="3038348"/>
            <a:ext cx="7854461" cy="1200329"/>
          </a:xfrm>
          <a:prstGeom prst="rect">
            <a:avLst/>
          </a:prstGeom>
        </p:spPr>
        <p:txBody>
          <a:bodyPr wrap="square">
            <a:spAutoFit/>
          </a:bodyPr>
          <a:lstStyle/>
          <a:p>
            <a:r>
              <a:rPr lang="en-AU" sz="3600" dirty="0" smtClean="0">
                <a:solidFill>
                  <a:srgbClr val="FF0000"/>
                </a:solidFill>
              </a:rPr>
              <a:t>FIXED but you have created a NEW horizontal issue. See Next Slide</a:t>
            </a:r>
            <a:endParaRPr lang="en-AU" sz="3600" dirty="0">
              <a:solidFill>
                <a:srgbClr val="FF0000"/>
              </a:solidFill>
            </a:endParaRPr>
          </a:p>
        </p:txBody>
      </p:sp>
    </p:spTree>
    <p:extLst>
      <p:ext uri="{BB962C8B-B14F-4D97-AF65-F5344CB8AC3E}">
        <p14:creationId xmlns:p14="http://schemas.microsoft.com/office/powerpoint/2010/main" val="106435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Now it doesn’t scale horizontally!</a:t>
            </a:r>
            <a:endParaRPr lang="en-AU" dirty="0"/>
          </a:p>
        </p:txBody>
      </p:sp>
      <p:pic>
        <p:nvPicPr>
          <p:cNvPr id="4" name="Content Placeholder 3"/>
          <p:cNvPicPr>
            <a:picLocks noGrp="1" noChangeAspect="1"/>
          </p:cNvPicPr>
          <p:nvPr>
            <p:ph idx="1"/>
          </p:nvPr>
        </p:nvPicPr>
        <p:blipFill>
          <a:blip r:embed="rId2"/>
          <a:stretch>
            <a:fillRect/>
          </a:stretch>
        </p:blipFill>
        <p:spPr>
          <a:xfrm>
            <a:off x="1858996" y="1825625"/>
            <a:ext cx="8474007" cy="4351338"/>
          </a:xfrm>
          <a:prstGeom prst="rect">
            <a:avLst/>
          </a:prstGeom>
        </p:spPr>
      </p:pic>
      <p:sp>
        <p:nvSpPr>
          <p:cNvPr id="5" name="Rectangle 4"/>
          <p:cNvSpPr/>
          <p:nvPr/>
        </p:nvSpPr>
        <p:spPr>
          <a:xfrm>
            <a:off x="6318504" y="2185416"/>
            <a:ext cx="3950208" cy="3694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9519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dates within the calendar are US date format.</a:t>
            </a:r>
            <a:endParaRPr lang="en-AU" dirty="0"/>
          </a:p>
        </p:txBody>
      </p:sp>
      <p:pic>
        <p:nvPicPr>
          <p:cNvPr id="4" name="Content Placeholder 3"/>
          <p:cNvPicPr>
            <a:picLocks noGrp="1" noChangeAspect="1"/>
          </p:cNvPicPr>
          <p:nvPr>
            <p:ph idx="1"/>
          </p:nvPr>
        </p:nvPicPr>
        <p:blipFill>
          <a:blip r:embed="rId2"/>
          <a:stretch>
            <a:fillRect/>
          </a:stretch>
        </p:blipFill>
        <p:spPr>
          <a:xfrm>
            <a:off x="3498542" y="1825625"/>
            <a:ext cx="5194915" cy="4351338"/>
          </a:xfrm>
          <a:prstGeom prst="rect">
            <a:avLst/>
          </a:prstGeom>
        </p:spPr>
      </p:pic>
      <p:sp>
        <p:nvSpPr>
          <p:cNvPr id="5" name="Rectangle 4"/>
          <p:cNvSpPr/>
          <p:nvPr/>
        </p:nvSpPr>
        <p:spPr>
          <a:xfrm>
            <a:off x="3264408" y="1825625"/>
            <a:ext cx="4581144" cy="469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a:off x="5833872" y="1453896"/>
            <a:ext cx="941832" cy="173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88152" y="1481328"/>
            <a:ext cx="1289304" cy="337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90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High Priority</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075985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805</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Feedback</vt:lpstr>
      <vt:lpstr>Critial </vt:lpstr>
      <vt:lpstr>Performance</vt:lpstr>
      <vt:lpstr>Data Retrieval. So It seems you are retrieving all event data for the selected calendars. Wouldn’t it make sense to break this up based on the a predefined date range and query again when outside of the existing data set.  This is going to be a bottle neck when we link up production accounts.   =&gt; Not fixed. This will be taken up tomorrow</vt:lpstr>
      <vt:lpstr>1. If the user edits the event for the first time, the edit popup has a delete button. 2. If the user saves, and edits again, delete button is gone. 2.1 If the user presses cancel, it delete the event.</vt:lpstr>
      <vt:lpstr>On  large Monitor we have the ability to show the entire working hours on the screen. Make sure the screen uses all vertical space on the screen. Each user will have access to large screens. </vt:lpstr>
      <vt:lpstr>Now it doesn’t scale horizontally!</vt:lpstr>
      <vt:lpstr>The dates within the calendar are US date format.</vt:lpstr>
      <vt:lpstr>High Priority</vt:lpstr>
      <vt:lpstr>Client reported that when dragging from Staging to Individual Calendar, the times are not defaulting to either on the hour, or on the half our. They are being dropped at random times.  </vt:lpstr>
      <vt:lpstr>When the user minimises the menu, the calendar items don’t align with the specific allocated calendar user. They seem merge between calendars. </vt:lpstr>
      <vt:lpstr>When dragging from Unscheduled Jobs to a specific calendar, the final drag position is not where the user dropped it. </vt:lpstr>
      <vt:lpstr>When events are created in Google they are created with a COLOUR and DURATION according to the data stored in ProductSchedule. When moving allocating the event from Unscheduled Jobs to a specific calendar, it should maintain these values. Currently this information is being lost.</vt:lpstr>
      <vt:lpstr>Events are created with a default duration, ie in this example 1:50 – 2:50pm, so duration =  60 mins. When we move from staging to specific calendar, it should keep this duration, 60 mins, 90 mins what ever the difference is between start/end time as the duration on the users calendar when dropped.</vt:lpstr>
      <vt:lpstr>Low Priority</vt:lpstr>
      <vt:lpstr>Conversation on Notifictions of Google Changes.</vt:lpstr>
      <vt:lpstr>1. If I select the Property Name in the Order History Module, it should constrain the ContactList for only those contacts against the selected Order, and the Product History of the current order. 2. The Order History Module needs to show more records. It should be set to 10 records.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Further Issues.</dc:title>
  <dc:creator>christopher.kerr@qdos.com.au</dc:creator>
  <cp:lastModifiedBy>christopher.kerr@qdos.com.au</cp:lastModifiedBy>
  <cp:revision>96</cp:revision>
  <dcterms:created xsi:type="dcterms:W3CDTF">2014-09-15T01:39:15Z</dcterms:created>
  <dcterms:modified xsi:type="dcterms:W3CDTF">2014-09-18T01:09:18Z</dcterms:modified>
</cp:coreProperties>
</file>