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1" r:id="rId4"/>
    <p:sldId id="274" r:id="rId5"/>
    <p:sldId id="275" r:id="rId6"/>
    <p:sldId id="269" r:id="rId7"/>
    <p:sldId id="273" r:id="rId8"/>
    <p:sldId id="257" r:id="rId9"/>
    <p:sldId id="258" r:id="rId10"/>
    <p:sldId id="270" r:id="rId11"/>
    <p:sldId id="259" r:id="rId12"/>
    <p:sldId id="260" r:id="rId13"/>
    <p:sldId id="262" r:id="rId14"/>
    <p:sldId id="268" r:id="rId15"/>
    <p:sldId id="263" r:id="rId16"/>
    <p:sldId id="264" r:id="rId17"/>
    <p:sldId id="265"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autoAdjust="0"/>
    <p:restoredTop sz="94660"/>
  </p:normalViewPr>
  <p:slideViewPr>
    <p:cSldViewPr snapToGrid="0">
      <p:cViewPr varScale="1">
        <p:scale>
          <a:sx n="74" d="100"/>
          <a:sy n="74" d="100"/>
        </p:scale>
        <p:origin x="-582"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2284CD50-14F1-4B96-822D-BA353E89997F}" type="datetimeFigureOut">
              <a:rPr lang="en-AU" smtClean="0"/>
              <a:t>28/08/2014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AE362E-0D8E-4DD1-A717-21F9C94566D8}" type="slidenum">
              <a:rPr lang="en-AU" smtClean="0"/>
              <a:t>‹#›</a:t>
            </a:fld>
            <a:endParaRPr lang="en-AU"/>
          </a:p>
        </p:txBody>
      </p:sp>
    </p:spTree>
    <p:extLst>
      <p:ext uri="{BB962C8B-B14F-4D97-AF65-F5344CB8AC3E}">
        <p14:creationId xmlns:p14="http://schemas.microsoft.com/office/powerpoint/2010/main" val="364358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284CD50-14F1-4B96-822D-BA353E89997F}" type="datetimeFigureOut">
              <a:rPr lang="en-AU" smtClean="0"/>
              <a:t>28/08/2014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AE362E-0D8E-4DD1-A717-21F9C94566D8}" type="slidenum">
              <a:rPr lang="en-AU" smtClean="0"/>
              <a:t>‹#›</a:t>
            </a:fld>
            <a:endParaRPr lang="en-AU"/>
          </a:p>
        </p:txBody>
      </p:sp>
    </p:spTree>
    <p:extLst>
      <p:ext uri="{BB962C8B-B14F-4D97-AF65-F5344CB8AC3E}">
        <p14:creationId xmlns:p14="http://schemas.microsoft.com/office/powerpoint/2010/main" val="4288704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284CD50-14F1-4B96-822D-BA353E89997F}" type="datetimeFigureOut">
              <a:rPr lang="en-AU" smtClean="0"/>
              <a:t>28/08/2014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AE362E-0D8E-4DD1-A717-21F9C94566D8}" type="slidenum">
              <a:rPr lang="en-AU" smtClean="0"/>
              <a:t>‹#›</a:t>
            </a:fld>
            <a:endParaRPr lang="en-AU"/>
          </a:p>
        </p:txBody>
      </p:sp>
    </p:spTree>
    <p:extLst>
      <p:ext uri="{BB962C8B-B14F-4D97-AF65-F5344CB8AC3E}">
        <p14:creationId xmlns:p14="http://schemas.microsoft.com/office/powerpoint/2010/main" val="232315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284CD50-14F1-4B96-822D-BA353E89997F}" type="datetimeFigureOut">
              <a:rPr lang="en-AU" smtClean="0"/>
              <a:t>28/08/2014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AE362E-0D8E-4DD1-A717-21F9C94566D8}" type="slidenum">
              <a:rPr lang="en-AU" smtClean="0"/>
              <a:t>‹#›</a:t>
            </a:fld>
            <a:endParaRPr lang="en-AU"/>
          </a:p>
        </p:txBody>
      </p:sp>
    </p:spTree>
    <p:extLst>
      <p:ext uri="{BB962C8B-B14F-4D97-AF65-F5344CB8AC3E}">
        <p14:creationId xmlns:p14="http://schemas.microsoft.com/office/powerpoint/2010/main" val="1341661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84CD50-14F1-4B96-822D-BA353E89997F}" type="datetimeFigureOut">
              <a:rPr lang="en-AU" smtClean="0"/>
              <a:t>28/08/2014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AE362E-0D8E-4DD1-A717-21F9C94566D8}" type="slidenum">
              <a:rPr lang="en-AU" smtClean="0"/>
              <a:t>‹#›</a:t>
            </a:fld>
            <a:endParaRPr lang="en-AU"/>
          </a:p>
        </p:txBody>
      </p:sp>
    </p:spTree>
    <p:extLst>
      <p:ext uri="{BB962C8B-B14F-4D97-AF65-F5344CB8AC3E}">
        <p14:creationId xmlns:p14="http://schemas.microsoft.com/office/powerpoint/2010/main" val="2584173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2284CD50-14F1-4B96-822D-BA353E89997F}" type="datetimeFigureOut">
              <a:rPr lang="en-AU" smtClean="0"/>
              <a:t>28/08/2014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AE362E-0D8E-4DD1-A717-21F9C94566D8}" type="slidenum">
              <a:rPr lang="en-AU" smtClean="0"/>
              <a:t>‹#›</a:t>
            </a:fld>
            <a:endParaRPr lang="en-AU"/>
          </a:p>
        </p:txBody>
      </p:sp>
    </p:spTree>
    <p:extLst>
      <p:ext uri="{BB962C8B-B14F-4D97-AF65-F5344CB8AC3E}">
        <p14:creationId xmlns:p14="http://schemas.microsoft.com/office/powerpoint/2010/main" val="198166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2284CD50-14F1-4B96-822D-BA353E89997F}" type="datetimeFigureOut">
              <a:rPr lang="en-AU" smtClean="0"/>
              <a:t>28/08/2014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AE362E-0D8E-4DD1-A717-21F9C94566D8}" type="slidenum">
              <a:rPr lang="en-AU" smtClean="0"/>
              <a:t>‹#›</a:t>
            </a:fld>
            <a:endParaRPr lang="en-AU"/>
          </a:p>
        </p:txBody>
      </p:sp>
    </p:spTree>
    <p:extLst>
      <p:ext uri="{BB962C8B-B14F-4D97-AF65-F5344CB8AC3E}">
        <p14:creationId xmlns:p14="http://schemas.microsoft.com/office/powerpoint/2010/main" val="411989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2284CD50-14F1-4B96-822D-BA353E89997F}" type="datetimeFigureOut">
              <a:rPr lang="en-AU" smtClean="0"/>
              <a:t>28/08/2014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AE362E-0D8E-4DD1-A717-21F9C94566D8}" type="slidenum">
              <a:rPr lang="en-AU" smtClean="0"/>
              <a:t>‹#›</a:t>
            </a:fld>
            <a:endParaRPr lang="en-AU"/>
          </a:p>
        </p:txBody>
      </p:sp>
    </p:spTree>
    <p:extLst>
      <p:ext uri="{BB962C8B-B14F-4D97-AF65-F5344CB8AC3E}">
        <p14:creationId xmlns:p14="http://schemas.microsoft.com/office/powerpoint/2010/main" val="392516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4CD50-14F1-4B96-822D-BA353E89997F}" type="datetimeFigureOut">
              <a:rPr lang="en-AU" smtClean="0"/>
              <a:t>28/08/2014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AE362E-0D8E-4DD1-A717-21F9C94566D8}" type="slidenum">
              <a:rPr lang="en-AU" smtClean="0"/>
              <a:t>‹#›</a:t>
            </a:fld>
            <a:endParaRPr lang="en-AU"/>
          </a:p>
        </p:txBody>
      </p:sp>
    </p:spTree>
    <p:extLst>
      <p:ext uri="{BB962C8B-B14F-4D97-AF65-F5344CB8AC3E}">
        <p14:creationId xmlns:p14="http://schemas.microsoft.com/office/powerpoint/2010/main" val="83124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84CD50-14F1-4B96-822D-BA353E89997F}" type="datetimeFigureOut">
              <a:rPr lang="en-AU" smtClean="0"/>
              <a:t>28/08/2014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AE362E-0D8E-4DD1-A717-21F9C94566D8}" type="slidenum">
              <a:rPr lang="en-AU" smtClean="0"/>
              <a:t>‹#›</a:t>
            </a:fld>
            <a:endParaRPr lang="en-AU"/>
          </a:p>
        </p:txBody>
      </p:sp>
    </p:spTree>
    <p:extLst>
      <p:ext uri="{BB962C8B-B14F-4D97-AF65-F5344CB8AC3E}">
        <p14:creationId xmlns:p14="http://schemas.microsoft.com/office/powerpoint/2010/main" val="1240029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84CD50-14F1-4B96-822D-BA353E89997F}" type="datetimeFigureOut">
              <a:rPr lang="en-AU" smtClean="0"/>
              <a:t>28/08/2014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AE362E-0D8E-4DD1-A717-21F9C94566D8}" type="slidenum">
              <a:rPr lang="en-AU" smtClean="0"/>
              <a:t>‹#›</a:t>
            </a:fld>
            <a:endParaRPr lang="en-AU"/>
          </a:p>
        </p:txBody>
      </p:sp>
    </p:spTree>
    <p:extLst>
      <p:ext uri="{BB962C8B-B14F-4D97-AF65-F5344CB8AC3E}">
        <p14:creationId xmlns:p14="http://schemas.microsoft.com/office/powerpoint/2010/main" val="57503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4CD50-14F1-4B96-822D-BA353E89997F}" type="datetimeFigureOut">
              <a:rPr lang="en-AU" smtClean="0"/>
              <a:t>28/08/2014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E362E-0D8E-4DD1-A717-21F9C94566D8}" type="slidenum">
              <a:rPr lang="en-AU" smtClean="0"/>
              <a:t>‹#›</a:t>
            </a:fld>
            <a:endParaRPr lang="en-AU"/>
          </a:p>
        </p:txBody>
      </p:sp>
    </p:spTree>
    <p:extLst>
      <p:ext uri="{BB962C8B-B14F-4D97-AF65-F5344CB8AC3E}">
        <p14:creationId xmlns:p14="http://schemas.microsoft.com/office/powerpoint/2010/main" val="632502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campaigntrack.dpi@gmail.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mailto:campaigntrack.dpi@gmail.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OMS</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3555084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Scheduler</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182136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1800" dirty="0" smtClean="0"/>
              <a:t>I have said before there is no need to load all calendars on page load in a conversation with someone.  Load at max 2. </a:t>
            </a:r>
            <a:br>
              <a:rPr lang="en-AU" sz="1800" dirty="0" smtClean="0"/>
            </a:br>
            <a:r>
              <a:rPr lang="en-AU" sz="1800" dirty="0" smtClean="0"/>
              <a:t>1. The current user (logged in), if they have one, load that</a:t>
            </a:r>
            <a:br>
              <a:rPr lang="en-AU" sz="1800" dirty="0" smtClean="0"/>
            </a:br>
            <a:r>
              <a:rPr lang="en-AU" sz="1800" dirty="0" smtClean="0"/>
              <a:t>2. Load the staging calendar (</a:t>
            </a:r>
            <a:r>
              <a:rPr lang="en-AU" sz="1800" dirty="0" smtClean="0">
                <a:hlinkClick r:id="rId2"/>
              </a:rPr>
              <a:t>campaigntrack.dpi@gmail.com</a:t>
            </a:r>
            <a:r>
              <a:rPr lang="en-AU" sz="1800" dirty="0" smtClean="0"/>
              <a:t>) listed in the calendars table.</a:t>
            </a:r>
            <a:endParaRPr lang="en-AU" sz="1800" dirty="0"/>
          </a:p>
        </p:txBody>
      </p:sp>
      <p:pic>
        <p:nvPicPr>
          <p:cNvPr id="4" name="Content Placeholder 3"/>
          <p:cNvPicPr>
            <a:picLocks noGrp="1" noChangeAspect="1"/>
          </p:cNvPicPr>
          <p:nvPr>
            <p:ph idx="1"/>
          </p:nvPr>
        </p:nvPicPr>
        <p:blipFill>
          <a:blip r:embed="rId3"/>
          <a:stretch>
            <a:fillRect/>
          </a:stretch>
        </p:blipFill>
        <p:spPr>
          <a:xfrm>
            <a:off x="2297268" y="1825625"/>
            <a:ext cx="7597463" cy="4351338"/>
          </a:xfrm>
          <a:prstGeom prst="rect">
            <a:avLst/>
          </a:prstGeom>
        </p:spPr>
      </p:pic>
      <p:sp>
        <p:nvSpPr>
          <p:cNvPr id="5" name="Rectangle 4"/>
          <p:cNvSpPr/>
          <p:nvPr/>
        </p:nvSpPr>
        <p:spPr>
          <a:xfrm>
            <a:off x="5203065" y="2060620"/>
            <a:ext cx="4958366" cy="45333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77259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000" dirty="0" smtClean="0"/>
              <a:t>These titles are incorrect, and I suspect you are loading from the wrong </a:t>
            </a:r>
            <a:r>
              <a:rPr lang="en-AU" sz="2000" dirty="0" err="1" smtClean="0"/>
              <a:t>db</a:t>
            </a:r>
            <a:r>
              <a:rPr lang="en-AU" sz="2000" dirty="0" smtClean="0"/>
              <a:t> table. They should be coming from the Event table which are assigned to the default staging calendar (</a:t>
            </a:r>
            <a:r>
              <a:rPr lang="en-AU" sz="2000" dirty="0" smtClean="0">
                <a:hlinkClick r:id="rId2"/>
              </a:rPr>
              <a:t>campaigntrack.dpi@gmail.com</a:t>
            </a:r>
            <a:r>
              <a:rPr lang="en-AU" sz="2000" dirty="0" smtClean="0"/>
              <a:t>). </a:t>
            </a:r>
            <a:br>
              <a:rPr lang="en-AU" sz="2000" dirty="0" smtClean="0"/>
            </a:br>
            <a:r>
              <a:rPr lang="en-AU" sz="2000" dirty="0" smtClean="0"/>
              <a:t>The process is, the background process is already posting events to google calendar in the default staging calendar (calendar above). Then in this Scheduler calendar they are moved to specific resources (users) from this list – drag drop. Speak to swapnil about the current process. </a:t>
            </a:r>
            <a:endParaRPr lang="en-AU" sz="2000" dirty="0"/>
          </a:p>
        </p:txBody>
      </p:sp>
      <p:pic>
        <p:nvPicPr>
          <p:cNvPr id="4" name="Content Placeholder 3"/>
          <p:cNvPicPr>
            <a:picLocks noGrp="1" noChangeAspect="1"/>
          </p:cNvPicPr>
          <p:nvPr>
            <p:ph idx="1"/>
          </p:nvPr>
        </p:nvPicPr>
        <p:blipFill>
          <a:blip r:embed="rId3"/>
          <a:stretch>
            <a:fillRect/>
          </a:stretch>
        </p:blipFill>
        <p:spPr>
          <a:xfrm>
            <a:off x="3453449" y="2108963"/>
            <a:ext cx="5285101" cy="4351338"/>
          </a:xfrm>
          <a:prstGeom prst="rect">
            <a:avLst/>
          </a:prstGeom>
        </p:spPr>
      </p:pic>
      <p:sp>
        <p:nvSpPr>
          <p:cNvPr id="5" name="Rectangle 4"/>
          <p:cNvSpPr/>
          <p:nvPr/>
        </p:nvSpPr>
        <p:spPr>
          <a:xfrm>
            <a:off x="3618963" y="2108963"/>
            <a:ext cx="1918952" cy="23084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p:cNvCxnSpPr/>
          <p:nvPr/>
        </p:nvCxnSpPr>
        <p:spPr>
          <a:xfrm>
            <a:off x="2511380" y="1584101"/>
            <a:ext cx="1815921" cy="1880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573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000" dirty="0" smtClean="0"/>
              <a:t>1. The alignments of this module are sloppy. </a:t>
            </a:r>
            <a:br>
              <a:rPr lang="en-AU" sz="2000" dirty="0" smtClean="0"/>
            </a:br>
            <a:r>
              <a:rPr lang="en-AU" sz="2000" dirty="0" smtClean="0"/>
              <a:t>2. I discussed with OM that its necessary for the user to be able to double click/hover over these events in the “Unscheduled Jobs” module, so that they can see other details within them.  This information is needed to allocate. </a:t>
            </a:r>
            <a:r>
              <a:rPr lang="en-AU" sz="2000" dirty="0" err="1" smtClean="0"/>
              <a:t>Ie</a:t>
            </a:r>
            <a:r>
              <a:rPr lang="en-AU" sz="2000" dirty="0" smtClean="0"/>
              <a:t> Required date.</a:t>
            </a:r>
            <a:endParaRPr lang="en-AU" sz="2000" dirty="0"/>
          </a:p>
        </p:txBody>
      </p:sp>
      <p:pic>
        <p:nvPicPr>
          <p:cNvPr id="4" name="Content Placeholder 3"/>
          <p:cNvPicPr>
            <a:picLocks noGrp="1" noChangeAspect="1"/>
          </p:cNvPicPr>
          <p:nvPr>
            <p:ph idx="1"/>
          </p:nvPr>
        </p:nvPicPr>
        <p:blipFill>
          <a:blip r:embed="rId2"/>
          <a:stretch>
            <a:fillRect/>
          </a:stretch>
        </p:blipFill>
        <p:spPr>
          <a:xfrm>
            <a:off x="3453449" y="1825625"/>
            <a:ext cx="5285101" cy="4351338"/>
          </a:xfrm>
          <a:prstGeom prst="rect">
            <a:avLst/>
          </a:prstGeom>
        </p:spPr>
      </p:pic>
      <p:sp>
        <p:nvSpPr>
          <p:cNvPr id="5" name="Rectangle 4"/>
          <p:cNvSpPr/>
          <p:nvPr/>
        </p:nvSpPr>
        <p:spPr>
          <a:xfrm>
            <a:off x="3618963" y="1825625"/>
            <a:ext cx="1918952" cy="23084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73644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Users</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3027572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What are these buttons Profile/All activities?</a:t>
            </a:r>
            <a:br>
              <a:rPr lang="en-AU" dirty="0" smtClean="0"/>
            </a:br>
            <a:r>
              <a:rPr lang="en-AU" dirty="0" smtClean="0"/>
              <a:t>This was not how it was proposed. Remove/hide them if it cannot be fixed in time.</a:t>
            </a:r>
            <a:endParaRPr lang="en-AU" dirty="0"/>
          </a:p>
        </p:txBody>
      </p:sp>
      <p:pic>
        <p:nvPicPr>
          <p:cNvPr id="4" name="Content Placeholder 3"/>
          <p:cNvPicPr>
            <a:picLocks noGrp="1" noChangeAspect="1"/>
          </p:cNvPicPr>
          <p:nvPr>
            <p:ph idx="1"/>
          </p:nvPr>
        </p:nvPicPr>
        <p:blipFill>
          <a:blip r:embed="rId2"/>
          <a:stretch>
            <a:fillRect/>
          </a:stretch>
        </p:blipFill>
        <p:spPr>
          <a:xfrm>
            <a:off x="3967428" y="2939389"/>
            <a:ext cx="4257143" cy="2123810"/>
          </a:xfrm>
          <a:prstGeom prst="rect">
            <a:avLst/>
          </a:prstGeom>
        </p:spPr>
      </p:pic>
    </p:spTree>
    <p:extLst>
      <p:ext uri="{BB962C8B-B14F-4D97-AF65-F5344CB8AC3E}">
        <p14:creationId xmlns:p14="http://schemas.microsoft.com/office/powerpoint/2010/main" val="423037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These services lack design.</a:t>
            </a:r>
            <a:endParaRPr lang="en-AU" dirty="0"/>
          </a:p>
        </p:txBody>
      </p:sp>
      <p:pic>
        <p:nvPicPr>
          <p:cNvPr id="4" name="Content Placeholder 3"/>
          <p:cNvPicPr>
            <a:picLocks noGrp="1" noChangeAspect="1"/>
          </p:cNvPicPr>
          <p:nvPr>
            <p:ph idx="1"/>
          </p:nvPr>
        </p:nvPicPr>
        <p:blipFill>
          <a:blip r:embed="rId2"/>
          <a:stretch>
            <a:fillRect/>
          </a:stretch>
        </p:blipFill>
        <p:spPr>
          <a:xfrm>
            <a:off x="3253143" y="1910818"/>
            <a:ext cx="5685714" cy="4180952"/>
          </a:xfrm>
          <a:prstGeom prst="rect">
            <a:avLst/>
          </a:prstGeom>
        </p:spPr>
      </p:pic>
      <p:sp>
        <p:nvSpPr>
          <p:cNvPr id="5" name="Rectangle 4"/>
          <p:cNvSpPr/>
          <p:nvPr/>
        </p:nvSpPr>
        <p:spPr>
          <a:xfrm>
            <a:off x="3825025" y="4391696"/>
            <a:ext cx="3245476" cy="15197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28387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3600" dirty="0" smtClean="0"/>
              <a:t>1. Choose file looks sloppy. Is this as per bootstrap design?</a:t>
            </a:r>
            <a:br>
              <a:rPr lang="en-AU" sz="3600" dirty="0" smtClean="0"/>
            </a:br>
            <a:r>
              <a:rPr lang="en-AU" sz="3600" dirty="0" smtClean="0"/>
              <a:t>2. Use the company logo if one is not defined.</a:t>
            </a:r>
            <a:endParaRPr lang="en-AU" sz="3600" dirty="0"/>
          </a:p>
        </p:txBody>
      </p:sp>
      <p:pic>
        <p:nvPicPr>
          <p:cNvPr id="4" name="Content Placeholder 3"/>
          <p:cNvPicPr>
            <a:picLocks noGrp="1" noChangeAspect="1"/>
          </p:cNvPicPr>
          <p:nvPr>
            <p:ph idx="1"/>
          </p:nvPr>
        </p:nvPicPr>
        <p:blipFill>
          <a:blip r:embed="rId2"/>
          <a:stretch>
            <a:fillRect/>
          </a:stretch>
        </p:blipFill>
        <p:spPr>
          <a:xfrm>
            <a:off x="838200" y="2371791"/>
            <a:ext cx="10515600" cy="3259005"/>
          </a:xfrm>
          <a:prstGeom prst="rect">
            <a:avLst/>
          </a:prstGeom>
        </p:spPr>
      </p:pic>
    </p:spTree>
    <p:extLst>
      <p:ext uri="{BB962C8B-B14F-4D97-AF65-F5344CB8AC3E}">
        <p14:creationId xmlns:p14="http://schemas.microsoft.com/office/powerpoint/2010/main" val="911118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1. Why cant email be edited?</a:t>
            </a:r>
            <a:br>
              <a:rPr lang="en-AU" sz="3200" dirty="0" smtClean="0"/>
            </a:br>
            <a:r>
              <a:rPr lang="en-AU" sz="3200" dirty="0" smtClean="0"/>
              <a:t>2. Calendar control is misaligned. </a:t>
            </a:r>
            <a:endParaRPr lang="en-AU" sz="3200" dirty="0"/>
          </a:p>
        </p:txBody>
      </p:sp>
      <p:pic>
        <p:nvPicPr>
          <p:cNvPr id="4" name="Content Placeholder 3"/>
          <p:cNvPicPr>
            <a:picLocks noGrp="1" noChangeAspect="1"/>
          </p:cNvPicPr>
          <p:nvPr>
            <p:ph idx="1"/>
          </p:nvPr>
        </p:nvPicPr>
        <p:blipFill>
          <a:blip r:embed="rId2"/>
          <a:stretch>
            <a:fillRect/>
          </a:stretch>
        </p:blipFill>
        <p:spPr>
          <a:xfrm>
            <a:off x="3371904" y="1825625"/>
            <a:ext cx="5448192" cy="4351338"/>
          </a:xfrm>
          <a:prstGeom prst="rect">
            <a:avLst/>
          </a:prstGeom>
        </p:spPr>
      </p:pic>
    </p:spTree>
    <p:extLst>
      <p:ext uri="{BB962C8B-B14F-4D97-AF65-F5344CB8AC3E}">
        <p14:creationId xmlns:p14="http://schemas.microsoft.com/office/powerpoint/2010/main" val="3899092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400" dirty="0" smtClean="0"/>
              <a:t>1. Double the number of records in this list by default.</a:t>
            </a:r>
            <a:br>
              <a:rPr lang="en-AU" sz="2400" dirty="0" smtClean="0"/>
            </a:br>
            <a:r>
              <a:rPr lang="en-AU" sz="2400" dirty="0" smtClean="0"/>
              <a:t>2. Name in edit mode is first/last name as separate fields, should be same in the list.</a:t>
            </a:r>
            <a:endParaRPr lang="en-AU" sz="2400" dirty="0"/>
          </a:p>
        </p:txBody>
      </p:sp>
      <p:pic>
        <p:nvPicPr>
          <p:cNvPr id="4" name="Content Placeholder 3"/>
          <p:cNvPicPr>
            <a:picLocks noGrp="1" noChangeAspect="1"/>
          </p:cNvPicPr>
          <p:nvPr>
            <p:ph idx="1"/>
          </p:nvPr>
        </p:nvPicPr>
        <p:blipFill>
          <a:blip r:embed="rId2"/>
          <a:stretch>
            <a:fillRect/>
          </a:stretch>
        </p:blipFill>
        <p:spPr>
          <a:xfrm>
            <a:off x="962666" y="2191770"/>
            <a:ext cx="10266667" cy="3619048"/>
          </a:xfrm>
          <a:prstGeom prst="rect">
            <a:avLst/>
          </a:prstGeom>
        </p:spPr>
      </p:pic>
    </p:spTree>
    <p:extLst>
      <p:ext uri="{BB962C8B-B14F-4D97-AF65-F5344CB8AC3E}">
        <p14:creationId xmlns:p14="http://schemas.microsoft.com/office/powerpoint/2010/main" val="280214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Remove/hide these for now.</a:t>
            </a:r>
            <a:endParaRPr lang="en-AU" dirty="0"/>
          </a:p>
        </p:txBody>
      </p:sp>
      <p:pic>
        <p:nvPicPr>
          <p:cNvPr id="4" name="Content Placeholder 3"/>
          <p:cNvPicPr>
            <a:picLocks noGrp="1" noChangeAspect="1"/>
          </p:cNvPicPr>
          <p:nvPr>
            <p:ph idx="1"/>
          </p:nvPr>
        </p:nvPicPr>
        <p:blipFill>
          <a:blip r:embed="rId2"/>
          <a:stretch>
            <a:fillRect/>
          </a:stretch>
        </p:blipFill>
        <p:spPr>
          <a:xfrm>
            <a:off x="4286476" y="3506056"/>
            <a:ext cx="3619048" cy="990476"/>
          </a:xfrm>
          <a:prstGeom prst="rect">
            <a:avLst/>
          </a:prstGeom>
        </p:spPr>
      </p:pic>
    </p:spTree>
    <p:extLst>
      <p:ext uri="{BB962C8B-B14F-4D97-AF65-F5344CB8AC3E}">
        <p14:creationId xmlns:p14="http://schemas.microsoft.com/office/powerpoint/2010/main" val="34738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Company</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902375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AU" sz="3600" dirty="0" smtClean="0">
                <a:solidFill>
                  <a:srgbClr val="FF0000"/>
                </a:solidFill>
              </a:rPr>
              <a:t>1. Double the number of records in the company list.</a:t>
            </a:r>
            <a:br>
              <a:rPr lang="en-AU" sz="3600" dirty="0" smtClean="0">
                <a:solidFill>
                  <a:srgbClr val="FF0000"/>
                </a:solidFill>
              </a:rPr>
            </a:br>
            <a:r>
              <a:rPr lang="en-AU" sz="3600" dirty="0"/>
              <a:t>2</a:t>
            </a:r>
            <a:r>
              <a:rPr lang="en-AU" sz="3600" dirty="0" smtClean="0">
                <a:solidFill>
                  <a:srgbClr val="00B050"/>
                </a:solidFill>
              </a:rPr>
              <a:t>. Should be listed to only Active companies as per previous discussion.  </a:t>
            </a:r>
            <a:endParaRPr lang="en-AU" sz="3600" dirty="0">
              <a:solidFill>
                <a:srgbClr val="00B050"/>
              </a:solidFill>
            </a:endParaRPr>
          </a:p>
        </p:txBody>
      </p:sp>
      <p:pic>
        <p:nvPicPr>
          <p:cNvPr id="8" name="Content Placeholder 7"/>
          <p:cNvPicPr>
            <a:picLocks noGrp="1" noChangeAspect="1"/>
          </p:cNvPicPr>
          <p:nvPr>
            <p:ph idx="1"/>
          </p:nvPr>
        </p:nvPicPr>
        <p:blipFill>
          <a:blip r:embed="rId2"/>
          <a:stretch>
            <a:fillRect/>
          </a:stretch>
        </p:blipFill>
        <p:spPr>
          <a:xfrm>
            <a:off x="905524" y="2201294"/>
            <a:ext cx="10380952" cy="3600000"/>
          </a:xfrm>
          <a:prstGeom prst="rect">
            <a:avLst/>
          </a:prstGeom>
        </p:spPr>
      </p:pic>
    </p:spTree>
    <p:extLst>
      <p:ext uri="{BB962C8B-B14F-4D97-AF65-F5344CB8AC3E}">
        <p14:creationId xmlns:p14="http://schemas.microsoft.com/office/powerpoint/2010/main" val="32775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Queries here don’t work if selecting an Order to see the Product History.</a:t>
            </a:r>
            <a:endParaRPr lang="en-AU" dirty="0"/>
          </a:p>
        </p:txBody>
      </p:sp>
      <p:pic>
        <p:nvPicPr>
          <p:cNvPr id="4" name="Content Placeholder 3"/>
          <p:cNvPicPr>
            <a:picLocks noGrp="1" noChangeAspect="1"/>
          </p:cNvPicPr>
          <p:nvPr>
            <p:ph idx="1"/>
          </p:nvPr>
        </p:nvPicPr>
        <p:blipFill>
          <a:blip r:embed="rId2"/>
          <a:stretch>
            <a:fillRect/>
          </a:stretch>
        </p:blipFill>
        <p:spPr>
          <a:xfrm>
            <a:off x="838200" y="2317301"/>
            <a:ext cx="10515600" cy="3367985"/>
          </a:xfrm>
          <a:prstGeom prst="rect">
            <a:avLst/>
          </a:prstGeom>
        </p:spPr>
      </p:pic>
    </p:spTree>
    <p:extLst>
      <p:ext uri="{BB962C8B-B14F-4D97-AF65-F5344CB8AC3E}">
        <p14:creationId xmlns:p14="http://schemas.microsoft.com/office/powerpoint/2010/main" val="291573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Products</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4212960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At one point the switch for enabled was implemented now its not.</a:t>
            </a:r>
            <a:endParaRPr lang="en-AU" dirty="0"/>
          </a:p>
        </p:txBody>
      </p:sp>
      <p:pic>
        <p:nvPicPr>
          <p:cNvPr id="6" name="Content Placeholder 5"/>
          <p:cNvPicPr>
            <a:picLocks noGrp="1" noChangeAspect="1"/>
          </p:cNvPicPr>
          <p:nvPr>
            <p:ph idx="1"/>
          </p:nvPr>
        </p:nvPicPr>
        <p:blipFill>
          <a:blip r:embed="rId2"/>
          <a:stretch>
            <a:fillRect/>
          </a:stretch>
        </p:blipFill>
        <p:spPr>
          <a:xfrm>
            <a:off x="2229333" y="2063199"/>
            <a:ext cx="7733333" cy="3876190"/>
          </a:xfrm>
          <a:prstGeom prst="rect">
            <a:avLst/>
          </a:prstGeom>
        </p:spPr>
      </p:pic>
    </p:spTree>
    <p:extLst>
      <p:ext uri="{BB962C8B-B14F-4D97-AF65-F5344CB8AC3E}">
        <p14:creationId xmlns:p14="http://schemas.microsoft.com/office/powerpoint/2010/main" val="280349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Alignment of this view is not good. </a:t>
            </a:r>
            <a:endParaRPr lang="en-AU" dirty="0"/>
          </a:p>
        </p:txBody>
      </p:sp>
      <p:pic>
        <p:nvPicPr>
          <p:cNvPr id="4" name="Content Placeholder 3"/>
          <p:cNvPicPr>
            <a:picLocks noGrp="1" noChangeAspect="1"/>
          </p:cNvPicPr>
          <p:nvPr>
            <p:ph idx="1"/>
          </p:nvPr>
        </p:nvPicPr>
        <p:blipFill>
          <a:blip r:embed="rId2"/>
          <a:stretch>
            <a:fillRect/>
          </a:stretch>
        </p:blipFill>
        <p:spPr>
          <a:xfrm>
            <a:off x="1107158" y="1825625"/>
            <a:ext cx="9977684" cy="4351338"/>
          </a:xfrm>
          <a:prstGeom prst="rect">
            <a:avLst/>
          </a:prstGeom>
        </p:spPr>
      </p:pic>
      <p:sp>
        <p:nvSpPr>
          <p:cNvPr id="5" name="Rectangle 4"/>
          <p:cNvSpPr/>
          <p:nvPr/>
        </p:nvSpPr>
        <p:spPr>
          <a:xfrm>
            <a:off x="2472744" y="4069724"/>
            <a:ext cx="9208394" cy="1751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2939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is this session info here?</a:t>
            </a:r>
            <a:endParaRPr lang="en-AU" dirty="0"/>
          </a:p>
        </p:txBody>
      </p:sp>
      <p:pic>
        <p:nvPicPr>
          <p:cNvPr id="4" name="Content Placeholder 3"/>
          <p:cNvPicPr>
            <a:picLocks noGrp="1" noChangeAspect="1"/>
          </p:cNvPicPr>
          <p:nvPr>
            <p:ph idx="1"/>
          </p:nvPr>
        </p:nvPicPr>
        <p:blipFill>
          <a:blip r:embed="rId2"/>
          <a:stretch>
            <a:fillRect/>
          </a:stretch>
        </p:blipFill>
        <p:spPr>
          <a:xfrm>
            <a:off x="1107158" y="1825625"/>
            <a:ext cx="9977684" cy="4351338"/>
          </a:xfrm>
          <a:prstGeom prst="rect">
            <a:avLst/>
          </a:prstGeom>
        </p:spPr>
      </p:pic>
      <p:sp>
        <p:nvSpPr>
          <p:cNvPr id="5" name="Rectangle 4"/>
          <p:cNvSpPr/>
          <p:nvPr/>
        </p:nvSpPr>
        <p:spPr>
          <a:xfrm>
            <a:off x="463640" y="4868214"/>
            <a:ext cx="9208394" cy="1751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41265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183</Words>
  <Application>Microsoft Office PowerPoint</Application>
  <PresentationFormat>Custom</PresentationFormat>
  <Paragraphs>19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OMS</vt:lpstr>
      <vt:lpstr>Remove/hide these for now.</vt:lpstr>
      <vt:lpstr>Company</vt:lpstr>
      <vt:lpstr>1. Double the number of records in the company list. 2. Should be listed to only Active companies as per previous discussion.  </vt:lpstr>
      <vt:lpstr>Queries here don’t work if selecting an Order to see the Product History.</vt:lpstr>
      <vt:lpstr>Products</vt:lpstr>
      <vt:lpstr>At one point the switch for enabled was implemented now its not.</vt:lpstr>
      <vt:lpstr>Alignment of this view is not good. </vt:lpstr>
      <vt:lpstr>Why is this session info here?</vt:lpstr>
      <vt:lpstr>Scheduler</vt:lpstr>
      <vt:lpstr>I have said before there is no need to load all calendars on page load in a conversation with someone.  Load at max 2.  1. The current user (logged in), if they have one, load that 2. Load the staging calendar (campaigntrack.dpi@gmail.com) listed in the calendars table.</vt:lpstr>
      <vt:lpstr>These titles are incorrect, and I suspect you are loading from the wrong db table. They should be coming from the Event table which are assigned to the default staging calendar (campaigntrack.dpi@gmail.com).  The process is, the background process is already posting events to google calendar in the default staging calendar (calendar above). Then in this Scheduler calendar they are moved to specific resources (users) from this list – drag drop. Speak to swapnil about the current process. </vt:lpstr>
      <vt:lpstr>1. The alignments of this module are sloppy.  2. I discussed with OM that its necessary for the user to be able to double click/hover over these events in the “Unscheduled Jobs” module, so that they can see other details within them.  This information is needed to allocate. Ie Required date.</vt:lpstr>
      <vt:lpstr>Users</vt:lpstr>
      <vt:lpstr>What are these buttons Profile/All activities? This was not how it was proposed. Remove/hide them if it cannot be fixed in time.</vt:lpstr>
      <vt:lpstr>These services lack design.</vt:lpstr>
      <vt:lpstr>1. Choose file looks sloppy. Is this as per bootstrap design? 2. Use the company logo if one is not defined.</vt:lpstr>
      <vt:lpstr>1. Why cant email be edited? 2. Calendar control is misaligned. </vt:lpstr>
      <vt:lpstr>1. Double the number of records in this list by default. 2. Name in edit mode is first/last name as separate fields, should be same in the list.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OMS</dc:title>
  <dc:creator>christopher.kerr@qdos.com.au</dc:creator>
  <cp:lastModifiedBy>Trilok Sharma</cp:lastModifiedBy>
  <cp:revision>6</cp:revision>
  <dcterms:created xsi:type="dcterms:W3CDTF">2014-08-28T08:06:23Z</dcterms:created>
  <dcterms:modified xsi:type="dcterms:W3CDTF">2014-08-28T10:02:57Z</dcterms:modified>
</cp:coreProperties>
</file>