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57" r:id="rId5"/>
    <p:sldId id="266" r:id="rId6"/>
    <p:sldId id="265" r:id="rId7"/>
    <p:sldId id="269" r:id="rId8"/>
    <p:sldId id="270" r:id="rId9"/>
    <p:sldId id="271" r:id="rId10"/>
    <p:sldId id="261" r:id="rId11"/>
    <p:sldId id="260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6E4C-440A-40CD-9558-BBC0DF98508E}" type="datetimeFigureOut">
              <a:rPr lang="en-AU" smtClean="0"/>
              <a:t>29/09/2014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501D-3AD3-4C47-89F1-93190EABC3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647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6E4C-440A-40CD-9558-BBC0DF98508E}" type="datetimeFigureOut">
              <a:rPr lang="en-AU" smtClean="0"/>
              <a:t>29/09/2014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501D-3AD3-4C47-89F1-93190EABC3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621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6E4C-440A-40CD-9558-BBC0DF98508E}" type="datetimeFigureOut">
              <a:rPr lang="en-AU" smtClean="0"/>
              <a:t>29/09/2014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501D-3AD3-4C47-89F1-93190EABC3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926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6E4C-440A-40CD-9558-BBC0DF98508E}" type="datetimeFigureOut">
              <a:rPr lang="en-AU" smtClean="0"/>
              <a:t>29/09/2014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501D-3AD3-4C47-89F1-93190EABC3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151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6E4C-440A-40CD-9558-BBC0DF98508E}" type="datetimeFigureOut">
              <a:rPr lang="en-AU" smtClean="0"/>
              <a:t>29/09/2014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501D-3AD3-4C47-89F1-93190EABC3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98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6E4C-440A-40CD-9558-BBC0DF98508E}" type="datetimeFigureOut">
              <a:rPr lang="en-AU" smtClean="0"/>
              <a:t>29/09/2014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501D-3AD3-4C47-89F1-93190EABC3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303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6E4C-440A-40CD-9558-BBC0DF98508E}" type="datetimeFigureOut">
              <a:rPr lang="en-AU" smtClean="0"/>
              <a:t>29/09/2014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501D-3AD3-4C47-89F1-93190EABC3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614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6E4C-440A-40CD-9558-BBC0DF98508E}" type="datetimeFigureOut">
              <a:rPr lang="en-AU" smtClean="0"/>
              <a:t>29/09/2014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501D-3AD3-4C47-89F1-93190EABC3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658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6E4C-440A-40CD-9558-BBC0DF98508E}" type="datetimeFigureOut">
              <a:rPr lang="en-AU" smtClean="0"/>
              <a:t>29/09/2014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501D-3AD3-4C47-89F1-93190EABC3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89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6E4C-440A-40CD-9558-BBC0DF98508E}" type="datetimeFigureOut">
              <a:rPr lang="en-AU" smtClean="0"/>
              <a:t>29/09/2014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501D-3AD3-4C47-89F1-93190EABC3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108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6E4C-440A-40CD-9558-BBC0DF98508E}" type="datetimeFigureOut">
              <a:rPr lang="en-AU" smtClean="0"/>
              <a:t>29/09/2014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501D-3AD3-4C47-89F1-93190EABC3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168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A6E4C-440A-40CD-9558-BBC0DF98508E}" type="datetimeFigureOut">
              <a:rPr lang="en-AU" smtClean="0"/>
              <a:t>29/09/2014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7501D-3AD3-4C47-89F1-93190EABC3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040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Issues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862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Change Requests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050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200" dirty="0" smtClean="0"/>
              <a:t>Can I have an estimate (CR) for these buttons to be dynamically derived from the database in terms of colour/label.</a:t>
            </a:r>
            <a:endParaRPr lang="en-AU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117" y="1813944"/>
            <a:ext cx="5723809" cy="7428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68008" y="5813917"/>
            <a:ext cx="10164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9966"/>
                </a:solidFill>
              </a:rPr>
              <a:t>Not started</a:t>
            </a:r>
            <a:endParaRPr lang="en-US" dirty="0">
              <a:solidFill>
                <a:srgbClr val="33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069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392" y="252888"/>
            <a:ext cx="10515600" cy="946098"/>
          </a:xfrm>
        </p:spPr>
        <p:txBody>
          <a:bodyPr>
            <a:noAutofit/>
          </a:bodyPr>
          <a:lstStyle/>
          <a:p>
            <a:r>
              <a:rPr lang="en-AU" sz="1600" dirty="0" smtClean="0"/>
              <a:t>Please provide an estimate on the following (CR). </a:t>
            </a:r>
            <a:br>
              <a:rPr lang="en-AU" sz="1600" dirty="0" smtClean="0"/>
            </a:br>
            <a:r>
              <a:rPr lang="en-AU" sz="1600" dirty="0"/>
              <a:t/>
            </a:r>
            <a:br>
              <a:rPr lang="en-AU" sz="1600" dirty="0"/>
            </a:br>
            <a:r>
              <a:rPr lang="en-AU" sz="1600" dirty="0" smtClean="0"/>
              <a:t>1. The client has Full-time (F), Part-time (PT) and Freelance (F) staff. </a:t>
            </a:r>
            <a:br>
              <a:rPr lang="en-AU" sz="1600" dirty="0" smtClean="0"/>
            </a:br>
            <a:r>
              <a:rPr lang="en-AU" sz="1600" dirty="0" smtClean="0"/>
              <a:t>They want to be able to order the calendars of Fulltime staff above those of Part-time and Freelancers.</a:t>
            </a:r>
            <a:br>
              <a:rPr lang="en-AU" sz="1600" dirty="0" smtClean="0"/>
            </a:br>
            <a:r>
              <a:rPr lang="en-AU" sz="1600" dirty="0" smtClean="0"/>
              <a:t>Order should side calendar list and top calendar names.</a:t>
            </a:r>
            <a:endParaRPr lang="en-AU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392" y="2466097"/>
            <a:ext cx="1093631" cy="40800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889" y="2466097"/>
            <a:ext cx="3038095" cy="140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68192" y="2770770"/>
            <a:ext cx="5739072" cy="330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Add a two new fields on UserTypes table called </a:t>
            </a:r>
          </a:p>
          <a:p>
            <a:endParaRPr lang="en-AU" sz="1100" dirty="0"/>
          </a:p>
          <a:p>
            <a:r>
              <a:rPr lang="en-AU" sz="1100" dirty="0" smtClean="0"/>
              <a:t>Type          	</a:t>
            </a:r>
            <a:r>
              <a:rPr lang="en-AU" sz="1100" dirty="0" err="1" smtClean="0"/>
              <a:t>Varchar</a:t>
            </a:r>
            <a:r>
              <a:rPr lang="en-AU" sz="1100" dirty="0" smtClean="0"/>
              <a:t>(100)</a:t>
            </a:r>
          </a:p>
          <a:p>
            <a:r>
              <a:rPr lang="en-AU" sz="1100" dirty="0" smtClean="0"/>
              <a:t>Order	Int</a:t>
            </a:r>
          </a:p>
          <a:p>
            <a:endParaRPr lang="en-AU" sz="1100" dirty="0"/>
          </a:p>
          <a:p>
            <a:r>
              <a:rPr lang="en-AU" sz="1100" dirty="0" smtClean="0"/>
              <a:t>It would include Full-time, Part-Time, Freelance in Type drop </a:t>
            </a:r>
          </a:p>
          <a:p>
            <a:r>
              <a:rPr lang="en-AU" sz="1100" dirty="0" smtClean="0"/>
              <a:t>Down.  </a:t>
            </a:r>
          </a:p>
          <a:p>
            <a:endParaRPr lang="en-AU" sz="1100" dirty="0"/>
          </a:p>
          <a:p>
            <a:r>
              <a:rPr lang="en-AU" sz="1100" dirty="0" smtClean="0"/>
              <a:t>Full Time ; Order = 1</a:t>
            </a:r>
          </a:p>
          <a:p>
            <a:r>
              <a:rPr lang="en-AU" sz="1100" dirty="0" smtClean="0"/>
              <a:t>Part Time; Order = 2</a:t>
            </a:r>
          </a:p>
          <a:p>
            <a:r>
              <a:rPr lang="en-AU" sz="1100" dirty="0" err="1" smtClean="0"/>
              <a:t>FreeLance</a:t>
            </a:r>
            <a:r>
              <a:rPr lang="en-AU" sz="1100" dirty="0" smtClean="0"/>
              <a:t>; Order =3</a:t>
            </a:r>
          </a:p>
          <a:p>
            <a:endParaRPr lang="en-AU" sz="1100" dirty="0" smtClean="0"/>
          </a:p>
          <a:p>
            <a:r>
              <a:rPr lang="en-AU" sz="1100" dirty="0" smtClean="0"/>
              <a:t>the Order field will be used in the select of calendars to</a:t>
            </a:r>
          </a:p>
          <a:p>
            <a:r>
              <a:rPr lang="en-AU" sz="1100" dirty="0" smtClean="0"/>
              <a:t>Order from Min to Max.</a:t>
            </a:r>
          </a:p>
          <a:p>
            <a:endParaRPr lang="en-AU" sz="1100" dirty="0"/>
          </a:p>
          <a:p>
            <a:r>
              <a:rPr lang="en-AU" sz="1100" dirty="0" smtClean="0"/>
              <a:t>In addition add a new field on User table and Manage User form</a:t>
            </a:r>
          </a:p>
          <a:p>
            <a:r>
              <a:rPr lang="en-AU" sz="1100" dirty="0" smtClean="0"/>
              <a:t>Called Rating. This would be a int value of 1 to 10 and represent the users ability to take on work.</a:t>
            </a:r>
          </a:p>
          <a:p>
            <a:r>
              <a:rPr lang="en-AU" sz="1100" dirty="0" smtClean="0"/>
              <a:t>10 being the best, 1 being the least work they can take on.</a:t>
            </a:r>
          </a:p>
          <a:p>
            <a:endParaRPr lang="en-AU" sz="11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822862" y="4340431"/>
            <a:ext cx="4619501" cy="68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097" y="6473712"/>
            <a:ext cx="4225831" cy="2627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61984" y="6104380"/>
            <a:ext cx="136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Rating Slider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2321945" y="5029200"/>
            <a:ext cx="32221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>
                <a:latin typeface="+mj-lt"/>
                <a:ea typeface="+mj-ea"/>
                <a:cs typeface="+mj-cs"/>
              </a:rPr>
              <a:t>Select </a:t>
            </a:r>
            <a:r>
              <a:rPr lang="en-AU" sz="1200" dirty="0" smtClean="0">
                <a:latin typeface="+mj-lt"/>
                <a:ea typeface="+mj-ea"/>
                <a:cs typeface="+mj-cs"/>
              </a:rPr>
              <a:t>statement and order for calendars</a:t>
            </a:r>
          </a:p>
          <a:p>
            <a:r>
              <a:rPr lang="en-AU" sz="1200" dirty="0" smtClean="0">
                <a:latin typeface="+mj-lt"/>
                <a:ea typeface="+mj-ea"/>
                <a:cs typeface="+mj-cs"/>
              </a:rPr>
              <a:t>would </a:t>
            </a:r>
            <a:r>
              <a:rPr lang="en-AU" sz="1200" dirty="0">
                <a:latin typeface="+mj-lt"/>
                <a:ea typeface="+mj-ea"/>
                <a:cs typeface="+mj-cs"/>
              </a:rPr>
              <a:t>be </a:t>
            </a:r>
          </a:p>
          <a:p>
            <a:r>
              <a:rPr lang="en-AU" sz="1200" dirty="0">
                <a:latin typeface="+mj-lt"/>
                <a:ea typeface="+mj-ea"/>
                <a:cs typeface="+mj-cs"/>
              </a:rPr>
              <a:t>Select * from User </a:t>
            </a:r>
            <a:r>
              <a:rPr lang="en-AU" sz="1200" dirty="0" smtClean="0">
                <a:latin typeface="+mj-lt"/>
                <a:ea typeface="+mj-ea"/>
                <a:cs typeface="+mj-cs"/>
              </a:rPr>
              <a:t>U</a:t>
            </a:r>
            <a:endParaRPr lang="en-AU" sz="1200" dirty="0">
              <a:latin typeface="+mj-lt"/>
              <a:ea typeface="+mj-ea"/>
              <a:cs typeface="+mj-cs"/>
            </a:endParaRPr>
          </a:p>
          <a:p>
            <a:r>
              <a:rPr lang="en-AU" sz="1200" dirty="0">
                <a:latin typeface="+mj-lt"/>
                <a:ea typeface="+mj-ea"/>
                <a:cs typeface="+mj-cs"/>
              </a:rPr>
              <a:t>Inner </a:t>
            </a:r>
            <a:r>
              <a:rPr lang="en-AU" sz="1200" dirty="0" smtClean="0">
                <a:latin typeface="+mj-lt"/>
                <a:ea typeface="+mj-ea"/>
                <a:cs typeface="+mj-cs"/>
              </a:rPr>
              <a:t>join </a:t>
            </a:r>
            <a:r>
              <a:rPr lang="en-AU" sz="1200" dirty="0" err="1" smtClean="0">
                <a:latin typeface="+mj-lt"/>
                <a:ea typeface="+mj-ea"/>
                <a:cs typeface="+mj-cs"/>
              </a:rPr>
              <a:t>CalendarUser</a:t>
            </a:r>
            <a:r>
              <a:rPr lang="en-AU" sz="1200" dirty="0" smtClean="0">
                <a:latin typeface="+mj-lt"/>
                <a:ea typeface="+mj-ea"/>
                <a:cs typeface="+mj-cs"/>
              </a:rPr>
              <a:t> CU</a:t>
            </a:r>
          </a:p>
          <a:p>
            <a:r>
              <a:rPr lang="en-AU" sz="1200" dirty="0" smtClean="0">
                <a:latin typeface="+mj-lt"/>
                <a:ea typeface="+mj-ea"/>
                <a:cs typeface="+mj-cs"/>
              </a:rPr>
              <a:t>Inner join </a:t>
            </a:r>
            <a:r>
              <a:rPr lang="en-AU" sz="1200" dirty="0" err="1" smtClean="0">
                <a:latin typeface="+mj-lt"/>
                <a:ea typeface="+mj-ea"/>
                <a:cs typeface="+mj-cs"/>
              </a:rPr>
              <a:t>UserType</a:t>
            </a:r>
            <a:endParaRPr lang="en-AU" sz="1200" dirty="0" smtClean="0">
              <a:latin typeface="+mj-lt"/>
              <a:ea typeface="+mj-ea"/>
              <a:cs typeface="+mj-cs"/>
            </a:endParaRPr>
          </a:p>
          <a:p>
            <a:r>
              <a:rPr lang="en-AU" sz="1200" dirty="0" smtClean="0">
                <a:latin typeface="+mj-lt"/>
                <a:ea typeface="+mj-ea"/>
                <a:cs typeface="+mj-cs"/>
              </a:rPr>
              <a:t>Order by </a:t>
            </a:r>
            <a:r>
              <a:rPr lang="en-AU" sz="1200" dirty="0" err="1" smtClean="0">
                <a:latin typeface="+mj-lt"/>
                <a:ea typeface="+mj-ea"/>
                <a:cs typeface="+mj-cs"/>
              </a:rPr>
              <a:t>UserType.Order</a:t>
            </a:r>
            <a:r>
              <a:rPr lang="en-AU" sz="1200" dirty="0" smtClean="0">
                <a:latin typeface="+mj-lt"/>
                <a:ea typeface="+mj-ea"/>
                <a:cs typeface="+mj-cs"/>
              </a:rPr>
              <a:t> </a:t>
            </a:r>
            <a:r>
              <a:rPr lang="en-AU" sz="1200" dirty="0" err="1" smtClean="0">
                <a:latin typeface="+mj-lt"/>
                <a:ea typeface="+mj-ea"/>
                <a:cs typeface="+mj-cs"/>
              </a:rPr>
              <a:t>Asc</a:t>
            </a:r>
            <a:r>
              <a:rPr lang="en-AU" sz="1200" dirty="0" smtClean="0">
                <a:latin typeface="+mj-lt"/>
                <a:ea typeface="+mj-ea"/>
                <a:cs typeface="+mj-cs"/>
              </a:rPr>
              <a:t>, </a:t>
            </a:r>
            <a:r>
              <a:rPr lang="en-AU" sz="1200" dirty="0" err="1" smtClean="0">
                <a:latin typeface="+mj-lt"/>
                <a:ea typeface="+mj-ea"/>
                <a:cs typeface="+mj-cs"/>
              </a:rPr>
              <a:t>User.Rating</a:t>
            </a:r>
            <a:r>
              <a:rPr lang="en-AU" sz="1200" dirty="0" smtClean="0">
                <a:latin typeface="+mj-lt"/>
                <a:ea typeface="+mj-ea"/>
                <a:cs typeface="+mj-cs"/>
              </a:rPr>
              <a:t> </a:t>
            </a:r>
            <a:r>
              <a:rPr lang="en-AU" sz="1200" dirty="0" err="1" smtClean="0">
                <a:latin typeface="+mj-lt"/>
                <a:ea typeface="+mj-ea"/>
                <a:cs typeface="+mj-cs"/>
              </a:rPr>
              <a:t>Desc</a:t>
            </a:r>
            <a:r>
              <a:rPr lang="en-AU" sz="1200" dirty="0" smtClean="0">
                <a:latin typeface="+mj-lt"/>
                <a:ea typeface="+mj-ea"/>
                <a:cs typeface="+mj-cs"/>
              </a:rPr>
              <a:t>, </a:t>
            </a:r>
          </a:p>
          <a:p>
            <a:r>
              <a:rPr lang="en-AU" sz="1200" dirty="0" err="1" smtClean="0">
                <a:latin typeface="+mj-lt"/>
                <a:ea typeface="+mj-ea"/>
                <a:cs typeface="+mj-cs"/>
              </a:rPr>
              <a:t>U.FirstName</a:t>
            </a:r>
            <a:r>
              <a:rPr lang="en-AU" sz="1200" dirty="0" smtClean="0">
                <a:latin typeface="+mj-lt"/>
                <a:ea typeface="+mj-ea"/>
                <a:cs typeface="+mj-cs"/>
              </a:rPr>
              <a:t> </a:t>
            </a:r>
            <a:r>
              <a:rPr lang="en-AU" sz="1200" dirty="0" err="1" smtClean="0">
                <a:latin typeface="+mj-lt"/>
                <a:ea typeface="+mj-ea"/>
                <a:cs typeface="+mj-cs"/>
              </a:rPr>
              <a:t>Asc</a:t>
            </a:r>
            <a:r>
              <a:rPr lang="en-AU" sz="1200" dirty="0" smtClean="0">
                <a:latin typeface="+mj-lt"/>
                <a:ea typeface="+mj-ea"/>
                <a:cs typeface="+mj-cs"/>
              </a:rPr>
              <a:t> </a:t>
            </a:r>
            <a:endParaRPr lang="en-AU" sz="1200" dirty="0"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392" y="1695786"/>
            <a:ext cx="10284731" cy="70928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127" y="3336966"/>
            <a:ext cx="839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Order </a:t>
            </a:r>
          </a:p>
          <a:p>
            <a:r>
              <a:rPr lang="en-AU" dirty="0" smtClean="0"/>
              <a:t>Cal List</a:t>
            </a:r>
            <a:endParaRPr lang="en-AU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40327" y="2927268"/>
            <a:ext cx="771896" cy="20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46265" y="2024743"/>
            <a:ext cx="3467595" cy="85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16283" y="5352365"/>
            <a:ext cx="10164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9966"/>
                </a:solidFill>
              </a:rPr>
              <a:t>Not started</a:t>
            </a:r>
            <a:endParaRPr lang="en-US" dirty="0">
              <a:solidFill>
                <a:srgbClr val="33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0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1. </a:t>
            </a:r>
            <a:r>
              <a:rPr lang="en-AU" sz="3200" dirty="0"/>
              <a:t>When click Photography, the width of calendars is too wide.</a:t>
            </a:r>
            <a:br>
              <a:rPr lang="en-AU" sz="3200" dirty="0"/>
            </a:br>
            <a:r>
              <a:rPr lang="en-AU" sz="3200" dirty="0"/>
              <a:t>It should be similar to when the user clicks Video Services.</a:t>
            </a:r>
            <a:endParaRPr lang="en-AU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544" y="1690688"/>
            <a:ext cx="9600000" cy="246666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709115" y="2987899"/>
            <a:ext cx="26401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217" y="4852815"/>
            <a:ext cx="8600000" cy="291428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777285" y="3657600"/>
            <a:ext cx="1931830" cy="2137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79227" y="4827055"/>
            <a:ext cx="15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Video Services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1025544" y="1785295"/>
            <a:ext cx="14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Photography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338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400" dirty="0" smtClean="0"/>
              <a:t>Can we add this colour picker to the User definition so a user can define the default colour. This is so user can mange default calendar colour for user.</a:t>
            </a:r>
            <a:endParaRPr lang="en-AU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524" y="3015579"/>
            <a:ext cx="7380952" cy="197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882" y="4623058"/>
            <a:ext cx="2419048" cy="48571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372592" y="2110276"/>
            <a:ext cx="2446317" cy="2699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68008" y="5813917"/>
            <a:ext cx="10164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9966"/>
                </a:solidFill>
              </a:rPr>
              <a:t>This is the change request : Not started</a:t>
            </a:r>
            <a:endParaRPr lang="en-US" dirty="0">
              <a:solidFill>
                <a:srgbClr val="33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08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On page load, all controls should be initialised and loaded prior to loading the calendar data.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969" y="1851383"/>
            <a:ext cx="5241301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0045" y="2369713"/>
            <a:ext cx="24920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Load Sequence.</a:t>
            </a:r>
          </a:p>
          <a:p>
            <a:endParaRPr lang="en-AU" dirty="0"/>
          </a:p>
          <a:p>
            <a:r>
              <a:rPr lang="en-AU" dirty="0" smtClean="0"/>
              <a:t>Load Page</a:t>
            </a:r>
          </a:p>
          <a:p>
            <a:r>
              <a:rPr lang="en-AU" dirty="0" smtClean="0"/>
              <a:t>Controls</a:t>
            </a:r>
          </a:p>
          <a:p>
            <a:r>
              <a:rPr lang="en-AU" dirty="0" smtClean="0"/>
              <a:t>Unscheduled Jobs</a:t>
            </a:r>
          </a:p>
          <a:p>
            <a:r>
              <a:rPr lang="en-AU" dirty="0" smtClean="0"/>
              <a:t>Default calendar entries.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6244074" y="463203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 smtClean="0">
                <a:solidFill>
                  <a:srgbClr val="339966"/>
                </a:solidFill>
              </a:rPr>
              <a:t>This is a big change related to scheduler and it will require some research. Once we will done with all changes we can concentrate on this issue.</a:t>
            </a:r>
            <a:endParaRPr lang="en-US" dirty="0">
              <a:solidFill>
                <a:srgbClr val="33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08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Is it possible to use more of the screen on Month view.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2921" y="1838325"/>
            <a:ext cx="9186157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95470" y="4584879"/>
            <a:ext cx="8293995" cy="1622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1460304" y="6220317"/>
            <a:ext cx="10164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>
                <a:solidFill>
                  <a:srgbClr val="339966"/>
                </a:solidFill>
              </a:rPr>
              <a:t>This is default Kendo scheduler behaviour, for this we need to contact Kendo support team. </a:t>
            </a:r>
            <a:endParaRPr lang="en-US" dirty="0">
              <a:solidFill>
                <a:srgbClr val="33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3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If pressing Week/Month views and potentially a lot of calendars, it takes awhile to show its loading.. Again, can we: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401" y="3454106"/>
            <a:ext cx="2133333" cy="476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0789" y="2665927"/>
            <a:ext cx="2284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Initialise Controls</a:t>
            </a:r>
          </a:p>
          <a:p>
            <a:r>
              <a:rPr lang="en-AU" dirty="0" smtClean="0"/>
              <a:t>Load Calendars</a:t>
            </a:r>
          </a:p>
          <a:p>
            <a:r>
              <a:rPr lang="en-AU" dirty="0" smtClean="0"/>
              <a:t>Load Calendar Entries.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1307904" y="4493117"/>
            <a:ext cx="10164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>
                <a:solidFill>
                  <a:srgbClr val="339966"/>
                </a:solidFill>
              </a:rPr>
              <a:t>This is default Kendo scheduler behaviour for this issue we need to contact Kendo support team. </a:t>
            </a:r>
            <a:endParaRPr lang="en-US" dirty="0">
              <a:solidFill>
                <a:srgbClr val="33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34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800" dirty="0" smtClean="0"/>
              <a:t>This Order History Grid Side by Size is not workable. Put Order History on Top of Product History rather than Side by Side.</a:t>
            </a:r>
            <a:endParaRPr lang="en-AU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72699"/>
            <a:ext cx="10515600" cy="305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34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000" dirty="0" smtClean="0"/>
              <a:t>When clicking a specific order, it should constrain:</a:t>
            </a:r>
            <a:br>
              <a:rPr lang="en-AU" sz="2000" dirty="0" smtClean="0"/>
            </a:br>
            <a:r>
              <a:rPr lang="en-AU" sz="2000" dirty="0" smtClean="0"/>
              <a:t>1. Product History module for only those products in the selected order. </a:t>
            </a:r>
            <a:br>
              <a:rPr lang="en-AU" sz="2000" dirty="0" smtClean="0"/>
            </a:br>
            <a:r>
              <a:rPr lang="en-AU" sz="2000" dirty="0" smtClean="0"/>
              <a:t>2. Contact List, to only those contacts for the specific order. </a:t>
            </a:r>
            <a:endParaRPr lang="en-AU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147" y="1825625"/>
            <a:ext cx="9817705" cy="435133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198513" y="3090930"/>
            <a:ext cx="1725769" cy="9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37904" y="2987899"/>
            <a:ext cx="669702" cy="265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8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Add field </a:t>
            </a:r>
            <a:r>
              <a:rPr lang="en-AU" dirty="0" err="1" smtClean="0"/>
              <a:t>Order.Order</a:t>
            </a:r>
            <a:r>
              <a:rPr lang="en-AU" dirty="0" smtClean="0"/>
              <a:t> Id to this Order History list. 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7905" y="3006056"/>
            <a:ext cx="3076190" cy="199047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4778062" y="940158"/>
            <a:ext cx="2279561" cy="2820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96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324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Issues</vt:lpstr>
      <vt:lpstr>1. When click Photography, the width of calendars is too wide. It should be similar to when the user clicks Video Services.</vt:lpstr>
      <vt:lpstr>Can we add this colour picker to the User definition so a user can define the default colour. This is so user can mange default calendar colour for user.</vt:lpstr>
      <vt:lpstr>On page load, all controls should be initialised and loaded prior to loading the calendar data.</vt:lpstr>
      <vt:lpstr>Is it possible to use more of the screen on Month view.</vt:lpstr>
      <vt:lpstr>If pressing Week/Month views and potentially a lot of calendars, it takes awhile to show its loading.. Again, can we:</vt:lpstr>
      <vt:lpstr>This Order History Grid Side by Size is not workable. Put Order History on Top of Product History rather than Side by Side.</vt:lpstr>
      <vt:lpstr>When clicking a specific order, it should constrain: 1. Product History module for only those products in the selected order.  2. Contact List, to only those contacts for the specific order. </vt:lpstr>
      <vt:lpstr>Add field Order.Order Id to this Order History list. </vt:lpstr>
      <vt:lpstr>Change Requests</vt:lpstr>
      <vt:lpstr>Can I have an estimate (CR) for these buttons to be dynamically derived from the database in terms of colour/label.</vt:lpstr>
      <vt:lpstr>Please provide an estimate on the following (CR).   1. The client has Full-time (F), Part-time (PT) and Freelance (F) staff.  They want to be able to order the calendars of Fulltime staff above those of Part-time and Freelancers. Order should side calendar list and top calendar names.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</dc:title>
  <dc:creator>christopher.kerr@qdos.com.au</dc:creator>
  <cp:lastModifiedBy>christopher.kerr@qdos.com.au</cp:lastModifiedBy>
  <cp:revision>29</cp:revision>
  <dcterms:created xsi:type="dcterms:W3CDTF">2014-09-26T03:22:02Z</dcterms:created>
  <dcterms:modified xsi:type="dcterms:W3CDTF">2014-09-29T03:00:16Z</dcterms:modified>
</cp:coreProperties>
</file>