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71" r:id="rId5"/>
    <p:sldId id="264" r:id="rId6"/>
    <p:sldId id="258" r:id="rId7"/>
    <p:sldId id="259" r:id="rId8"/>
    <p:sldId id="260" r:id="rId9"/>
    <p:sldId id="261" r:id="rId10"/>
    <p:sldId id="262" r:id="rId11"/>
    <p:sldId id="263" r:id="rId12"/>
    <p:sldId id="266" r:id="rId13"/>
    <p:sldId id="267"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p:scale>
          <a:sx n="75" d="100"/>
          <a:sy n="75" d="100"/>
        </p:scale>
        <p:origin x="5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E2C6F7E0-777B-4D10-A656-90841C4A8CD2}" type="datetimeFigureOut">
              <a:rPr lang="en-AU" smtClean="0"/>
              <a:t>25/07/2014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68DADBF-62B8-479B-9998-52817D59CCBC}" type="slidenum">
              <a:rPr lang="en-AU" smtClean="0"/>
              <a:t>‹#›</a:t>
            </a:fld>
            <a:endParaRPr lang="en-AU"/>
          </a:p>
        </p:txBody>
      </p:sp>
    </p:spTree>
    <p:extLst>
      <p:ext uri="{BB962C8B-B14F-4D97-AF65-F5344CB8AC3E}">
        <p14:creationId xmlns:p14="http://schemas.microsoft.com/office/powerpoint/2010/main" val="82774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2C6F7E0-777B-4D10-A656-90841C4A8CD2}" type="datetimeFigureOut">
              <a:rPr lang="en-AU" smtClean="0"/>
              <a:t>25/07/2014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68DADBF-62B8-479B-9998-52817D59CCBC}" type="slidenum">
              <a:rPr lang="en-AU" smtClean="0"/>
              <a:t>‹#›</a:t>
            </a:fld>
            <a:endParaRPr lang="en-AU"/>
          </a:p>
        </p:txBody>
      </p:sp>
    </p:spTree>
    <p:extLst>
      <p:ext uri="{BB962C8B-B14F-4D97-AF65-F5344CB8AC3E}">
        <p14:creationId xmlns:p14="http://schemas.microsoft.com/office/powerpoint/2010/main" val="1464413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2C6F7E0-777B-4D10-A656-90841C4A8CD2}" type="datetimeFigureOut">
              <a:rPr lang="en-AU" smtClean="0"/>
              <a:t>25/07/2014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68DADBF-62B8-479B-9998-52817D59CCBC}" type="slidenum">
              <a:rPr lang="en-AU" smtClean="0"/>
              <a:t>‹#›</a:t>
            </a:fld>
            <a:endParaRPr lang="en-AU"/>
          </a:p>
        </p:txBody>
      </p:sp>
    </p:spTree>
    <p:extLst>
      <p:ext uri="{BB962C8B-B14F-4D97-AF65-F5344CB8AC3E}">
        <p14:creationId xmlns:p14="http://schemas.microsoft.com/office/powerpoint/2010/main" val="41252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2C6F7E0-777B-4D10-A656-90841C4A8CD2}" type="datetimeFigureOut">
              <a:rPr lang="en-AU" smtClean="0"/>
              <a:t>25/07/2014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68DADBF-62B8-479B-9998-52817D59CCBC}" type="slidenum">
              <a:rPr lang="en-AU" smtClean="0"/>
              <a:t>‹#›</a:t>
            </a:fld>
            <a:endParaRPr lang="en-AU"/>
          </a:p>
        </p:txBody>
      </p:sp>
    </p:spTree>
    <p:extLst>
      <p:ext uri="{BB962C8B-B14F-4D97-AF65-F5344CB8AC3E}">
        <p14:creationId xmlns:p14="http://schemas.microsoft.com/office/powerpoint/2010/main" val="738282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C6F7E0-777B-4D10-A656-90841C4A8CD2}" type="datetimeFigureOut">
              <a:rPr lang="en-AU" smtClean="0"/>
              <a:t>25/07/2014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68DADBF-62B8-479B-9998-52817D59CCBC}" type="slidenum">
              <a:rPr lang="en-AU" smtClean="0"/>
              <a:t>‹#›</a:t>
            </a:fld>
            <a:endParaRPr lang="en-AU"/>
          </a:p>
        </p:txBody>
      </p:sp>
    </p:spTree>
    <p:extLst>
      <p:ext uri="{BB962C8B-B14F-4D97-AF65-F5344CB8AC3E}">
        <p14:creationId xmlns:p14="http://schemas.microsoft.com/office/powerpoint/2010/main" val="162375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2C6F7E0-777B-4D10-A656-90841C4A8CD2}" type="datetimeFigureOut">
              <a:rPr lang="en-AU" smtClean="0"/>
              <a:t>25/07/2014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68DADBF-62B8-479B-9998-52817D59CCBC}" type="slidenum">
              <a:rPr lang="en-AU" smtClean="0"/>
              <a:t>‹#›</a:t>
            </a:fld>
            <a:endParaRPr lang="en-AU"/>
          </a:p>
        </p:txBody>
      </p:sp>
    </p:spTree>
    <p:extLst>
      <p:ext uri="{BB962C8B-B14F-4D97-AF65-F5344CB8AC3E}">
        <p14:creationId xmlns:p14="http://schemas.microsoft.com/office/powerpoint/2010/main" val="434137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2C6F7E0-777B-4D10-A656-90841C4A8CD2}" type="datetimeFigureOut">
              <a:rPr lang="en-AU" smtClean="0"/>
              <a:t>25/07/2014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68DADBF-62B8-479B-9998-52817D59CCBC}" type="slidenum">
              <a:rPr lang="en-AU" smtClean="0"/>
              <a:t>‹#›</a:t>
            </a:fld>
            <a:endParaRPr lang="en-AU"/>
          </a:p>
        </p:txBody>
      </p:sp>
    </p:spTree>
    <p:extLst>
      <p:ext uri="{BB962C8B-B14F-4D97-AF65-F5344CB8AC3E}">
        <p14:creationId xmlns:p14="http://schemas.microsoft.com/office/powerpoint/2010/main" val="152114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2C6F7E0-777B-4D10-A656-90841C4A8CD2}" type="datetimeFigureOut">
              <a:rPr lang="en-AU" smtClean="0"/>
              <a:t>25/07/2014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68DADBF-62B8-479B-9998-52817D59CCBC}" type="slidenum">
              <a:rPr lang="en-AU" smtClean="0"/>
              <a:t>‹#›</a:t>
            </a:fld>
            <a:endParaRPr lang="en-AU"/>
          </a:p>
        </p:txBody>
      </p:sp>
    </p:spTree>
    <p:extLst>
      <p:ext uri="{BB962C8B-B14F-4D97-AF65-F5344CB8AC3E}">
        <p14:creationId xmlns:p14="http://schemas.microsoft.com/office/powerpoint/2010/main" val="2958011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6F7E0-777B-4D10-A656-90841C4A8CD2}" type="datetimeFigureOut">
              <a:rPr lang="en-AU" smtClean="0"/>
              <a:t>25/07/2014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68DADBF-62B8-479B-9998-52817D59CCBC}" type="slidenum">
              <a:rPr lang="en-AU" smtClean="0"/>
              <a:t>‹#›</a:t>
            </a:fld>
            <a:endParaRPr lang="en-AU"/>
          </a:p>
        </p:txBody>
      </p:sp>
    </p:spTree>
    <p:extLst>
      <p:ext uri="{BB962C8B-B14F-4D97-AF65-F5344CB8AC3E}">
        <p14:creationId xmlns:p14="http://schemas.microsoft.com/office/powerpoint/2010/main" val="3662512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C6F7E0-777B-4D10-A656-90841C4A8CD2}" type="datetimeFigureOut">
              <a:rPr lang="en-AU" smtClean="0"/>
              <a:t>25/07/2014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68DADBF-62B8-479B-9998-52817D59CCBC}" type="slidenum">
              <a:rPr lang="en-AU" smtClean="0"/>
              <a:t>‹#›</a:t>
            </a:fld>
            <a:endParaRPr lang="en-AU"/>
          </a:p>
        </p:txBody>
      </p:sp>
    </p:spTree>
    <p:extLst>
      <p:ext uri="{BB962C8B-B14F-4D97-AF65-F5344CB8AC3E}">
        <p14:creationId xmlns:p14="http://schemas.microsoft.com/office/powerpoint/2010/main" val="2554877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C6F7E0-777B-4D10-A656-90841C4A8CD2}" type="datetimeFigureOut">
              <a:rPr lang="en-AU" smtClean="0"/>
              <a:t>25/07/2014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68DADBF-62B8-479B-9998-52817D59CCBC}" type="slidenum">
              <a:rPr lang="en-AU" smtClean="0"/>
              <a:t>‹#›</a:t>
            </a:fld>
            <a:endParaRPr lang="en-AU"/>
          </a:p>
        </p:txBody>
      </p:sp>
    </p:spTree>
    <p:extLst>
      <p:ext uri="{BB962C8B-B14F-4D97-AF65-F5344CB8AC3E}">
        <p14:creationId xmlns:p14="http://schemas.microsoft.com/office/powerpoint/2010/main" val="2398767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C6F7E0-777B-4D10-A656-90841C4A8CD2}" type="datetimeFigureOut">
              <a:rPr lang="en-AU" smtClean="0"/>
              <a:t>25/07/2014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8DADBF-62B8-479B-9998-52817D59CCBC}" type="slidenum">
              <a:rPr lang="en-AU" smtClean="0"/>
              <a:t>‹#›</a:t>
            </a:fld>
            <a:endParaRPr lang="en-AU"/>
          </a:p>
        </p:txBody>
      </p:sp>
    </p:spTree>
    <p:extLst>
      <p:ext uri="{BB962C8B-B14F-4D97-AF65-F5344CB8AC3E}">
        <p14:creationId xmlns:p14="http://schemas.microsoft.com/office/powerpoint/2010/main" val="3845037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Feedback</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985953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400" dirty="0" smtClean="0"/>
              <a:t>1. Company Id is not required. Please remove from the list.</a:t>
            </a:r>
            <a:br>
              <a:rPr lang="en-AU" sz="2400" dirty="0" smtClean="0"/>
            </a:br>
            <a:r>
              <a:rPr lang="en-AU" sz="2400" dirty="0" smtClean="0"/>
              <a:t>2. “Add New Contacts” button. Change label to ‘New’</a:t>
            </a:r>
            <a:br>
              <a:rPr lang="en-AU" sz="2400" dirty="0" smtClean="0"/>
            </a:br>
            <a:r>
              <a:rPr lang="en-AU" sz="2400" dirty="0" smtClean="0"/>
              <a:t>3. Edit / Delete columns should be moved to buttons like the “Add New Contacts”</a:t>
            </a:r>
            <a:endParaRPr lang="en-AU" sz="2400" dirty="0"/>
          </a:p>
        </p:txBody>
      </p:sp>
      <p:pic>
        <p:nvPicPr>
          <p:cNvPr id="4" name="Content Placeholder 3"/>
          <p:cNvPicPr>
            <a:picLocks noGrp="1" noChangeAspect="1"/>
          </p:cNvPicPr>
          <p:nvPr>
            <p:ph idx="1"/>
          </p:nvPr>
        </p:nvPicPr>
        <p:blipFill>
          <a:blip r:embed="rId2"/>
          <a:stretch>
            <a:fillRect/>
          </a:stretch>
        </p:blipFill>
        <p:spPr>
          <a:xfrm>
            <a:off x="838200" y="3223244"/>
            <a:ext cx="10515600" cy="1556100"/>
          </a:xfrm>
          <a:prstGeom prst="rect">
            <a:avLst/>
          </a:prstGeom>
        </p:spPr>
      </p:pic>
      <p:cxnSp>
        <p:nvCxnSpPr>
          <p:cNvPr id="6" name="Straight Arrow Connector 5"/>
          <p:cNvCxnSpPr/>
          <p:nvPr/>
        </p:nvCxnSpPr>
        <p:spPr>
          <a:xfrm flipH="1" flipV="1">
            <a:off x="1788289" y="3674962"/>
            <a:ext cx="729205" cy="642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196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000" dirty="0" smtClean="0"/>
              <a:t>1. If a company is selected, and no Order History record is selected. All Products ever overed by this company should be shows in the Product history grid.</a:t>
            </a:r>
            <a:br>
              <a:rPr lang="en-AU" sz="2000" dirty="0" smtClean="0"/>
            </a:br>
            <a:r>
              <a:rPr lang="en-AU" sz="2000" dirty="0" smtClean="0"/>
              <a:t>2. If a company is selected and an Order History record is selected, constrain the list of Products listed in Product History to those within that Order. </a:t>
            </a:r>
            <a:endParaRPr lang="en-AU" sz="2000" dirty="0"/>
          </a:p>
        </p:txBody>
      </p:sp>
      <p:pic>
        <p:nvPicPr>
          <p:cNvPr id="4" name="Content Placeholder 3"/>
          <p:cNvPicPr>
            <a:picLocks noGrp="1" noChangeAspect="1"/>
          </p:cNvPicPr>
          <p:nvPr>
            <p:ph idx="1"/>
          </p:nvPr>
        </p:nvPicPr>
        <p:blipFill>
          <a:blip r:embed="rId2"/>
          <a:stretch>
            <a:fillRect/>
          </a:stretch>
        </p:blipFill>
        <p:spPr>
          <a:xfrm>
            <a:off x="838200" y="2190561"/>
            <a:ext cx="10515600" cy="3621465"/>
          </a:xfrm>
          <a:prstGeom prst="rect">
            <a:avLst/>
          </a:prstGeom>
        </p:spPr>
      </p:pic>
    </p:spTree>
    <p:extLst>
      <p:ext uri="{BB962C8B-B14F-4D97-AF65-F5344CB8AC3E}">
        <p14:creationId xmlns:p14="http://schemas.microsoft.com/office/powerpoint/2010/main" val="4068605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1. Company Id is not needed to be displayed</a:t>
            </a:r>
            <a:br>
              <a:rPr lang="en-AU" dirty="0" smtClean="0"/>
            </a:br>
            <a:r>
              <a:rPr lang="en-AU" dirty="0" smtClean="0"/>
              <a:t>2. Contact Type should be a drop down. With “Admin, Sales, Tenant, Landlord” in the list.  </a:t>
            </a:r>
            <a:endParaRPr lang="en-AU" dirty="0"/>
          </a:p>
        </p:txBody>
      </p:sp>
      <p:pic>
        <p:nvPicPr>
          <p:cNvPr id="4" name="Content Placeholder 3"/>
          <p:cNvPicPr>
            <a:picLocks noGrp="1" noChangeAspect="1"/>
          </p:cNvPicPr>
          <p:nvPr>
            <p:ph idx="1"/>
          </p:nvPr>
        </p:nvPicPr>
        <p:blipFill>
          <a:blip r:embed="rId2"/>
          <a:stretch>
            <a:fillRect/>
          </a:stretch>
        </p:blipFill>
        <p:spPr>
          <a:xfrm>
            <a:off x="838200" y="2582667"/>
            <a:ext cx="10515600" cy="2837253"/>
          </a:xfrm>
          <a:prstGeom prst="rect">
            <a:avLst/>
          </a:prstGeom>
        </p:spPr>
      </p:pic>
    </p:spTree>
    <p:extLst>
      <p:ext uri="{BB962C8B-B14F-4D97-AF65-F5344CB8AC3E}">
        <p14:creationId xmlns:p14="http://schemas.microsoft.com/office/powerpoint/2010/main" val="2389772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400" dirty="0" smtClean="0"/>
              <a:t>Dashboard. It doesn’t make sense to have the Orders, Company and Products components on one screen. In the design I provided each would be on the individual pages. </a:t>
            </a:r>
            <a:r>
              <a:rPr lang="en-AU" sz="2400" dirty="0" err="1" smtClean="0"/>
              <a:t>Eg</a:t>
            </a:r>
            <a:r>
              <a:rPr lang="en-AU" sz="2400" dirty="0" smtClean="0"/>
              <a:t>. For company or product to make sense, a company or product record would need to be set focus.  </a:t>
            </a:r>
            <a:endParaRPr lang="en-AU" sz="2400" dirty="0"/>
          </a:p>
        </p:txBody>
      </p:sp>
      <p:pic>
        <p:nvPicPr>
          <p:cNvPr id="4" name="Content Placeholder 3"/>
          <p:cNvPicPr>
            <a:picLocks noGrp="1" noChangeAspect="1"/>
          </p:cNvPicPr>
          <p:nvPr>
            <p:ph idx="1"/>
          </p:nvPr>
        </p:nvPicPr>
        <p:blipFill>
          <a:blip r:embed="rId2"/>
          <a:stretch>
            <a:fillRect/>
          </a:stretch>
        </p:blipFill>
        <p:spPr>
          <a:xfrm>
            <a:off x="1439538" y="1825625"/>
            <a:ext cx="9312924" cy="4351338"/>
          </a:xfrm>
          <a:prstGeom prst="rect">
            <a:avLst/>
          </a:prstGeom>
        </p:spPr>
      </p:pic>
    </p:spTree>
    <p:extLst>
      <p:ext uri="{BB962C8B-B14F-4D97-AF65-F5344CB8AC3E}">
        <p14:creationId xmlns:p14="http://schemas.microsoft.com/office/powerpoint/2010/main" val="2251718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3583" y="678717"/>
            <a:ext cx="11062044" cy="1858422"/>
          </a:xfrm>
          <a:prstGeom prst="rect">
            <a:avLst/>
          </a:prstGeom>
        </p:spPr>
      </p:pic>
      <p:sp>
        <p:nvSpPr>
          <p:cNvPr id="5" name="TextBox 4"/>
          <p:cNvSpPr txBox="1"/>
          <p:nvPr/>
        </p:nvSpPr>
        <p:spPr>
          <a:xfrm>
            <a:off x="9678059" y="179171"/>
            <a:ext cx="1887568" cy="369332"/>
          </a:xfrm>
          <a:prstGeom prst="rect">
            <a:avLst/>
          </a:prstGeom>
          <a:noFill/>
        </p:spPr>
        <p:txBody>
          <a:bodyPr wrap="none" rtlCol="0">
            <a:spAutoFit/>
          </a:bodyPr>
          <a:lstStyle/>
          <a:p>
            <a:r>
              <a:rPr lang="en-AU" dirty="0" smtClean="0"/>
              <a:t>@Company Name</a:t>
            </a:r>
            <a:endParaRPr lang="en-AU" dirty="0"/>
          </a:p>
        </p:txBody>
      </p:sp>
      <p:sp>
        <p:nvSpPr>
          <p:cNvPr id="6" name="Rectangle 5"/>
          <p:cNvSpPr/>
          <p:nvPr/>
        </p:nvSpPr>
        <p:spPr>
          <a:xfrm>
            <a:off x="503583" y="2761118"/>
            <a:ext cx="11062044" cy="99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Company Form</a:t>
            </a:r>
            <a:r>
              <a:rPr lang="en-AU" dirty="0"/>
              <a:t> </a:t>
            </a:r>
            <a:r>
              <a:rPr lang="en-AU" dirty="0" smtClean="0"/>
              <a:t>(Allow Edit)</a:t>
            </a:r>
            <a:endParaRPr lang="en-AU" dirty="0"/>
          </a:p>
        </p:txBody>
      </p:sp>
      <p:sp>
        <p:nvSpPr>
          <p:cNvPr id="7" name="Rectangle 6"/>
          <p:cNvSpPr/>
          <p:nvPr/>
        </p:nvSpPr>
        <p:spPr>
          <a:xfrm>
            <a:off x="503583" y="3890844"/>
            <a:ext cx="5485093" cy="1582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Order History (Read Only)</a:t>
            </a:r>
            <a:endParaRPr lang="en-AU" dirty="0"/>
          </a:p>
        </p:txBody>
      </p:sp>
      <p:sp>
        <p:nvSpPr>
          <p:cNvPr id="8" name="Rectangle 7"/>
          <p:cNvSpPr/>
          <p:nvPr/>
        </p:nvSpPr>
        <p:spPr>
          <a:xfrm>
            <a:off x="6080534" y="3890844"/>
            <a:ext cx="5485093" cy="1582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Products (Read Only)</a:t>
            </a:r>
            <a:endParaRPr lang="en-AU" dirty="0"/>
          </a:p>
        </p:txBody>
      </p:sp>
      <p:sp>
        <p:nvSpPr>
          <p:cNvPr id="9" name="TextBox 8"/>
          <p:cNvSpPr txBox="1"/>
          <p:nvPr/>
        </p:nvSpPr>
        <p:spPr>
          <a:xfrm>
            <a:off x="503583" y="179171"/>
            <a:ext cx="1758495" cy="369332"/>
          </a:xfrm>
          <a:prstGeom prst="rect">
            <a:avLst/>
          </a:prstGeom>
          <a:noFill/>
        </p:spPr>
        <p:txBody>
          <a:bodyPr wrap="none" rtlCol="0">
            <a:spAutoFit/>
          </a:bodyPr>
          <a:lstStyle/>
          <a:p>
            <a:r>
              <a:rPr lang="en-AU" dirty="0" smtClean="0"/>
              <a:t>Company Details</a:t>
            </a:r>
            <a:endParaRPr lang="en-AU" dirty="0"/>
          </a:p>
        </p:txBody>
      </p:sp>
      <p:sp>
        <p:nvSpPr>
          <p:cNvPr id="12" name="Rectangle 11"/>
          <p:cNvSpPr/>
          <p:nvPr/>
        </p:nvSpPr>
        <p:spPr>
          <a:xfrm>
            <a:off x="503583" y="5603735"/>
            <a:ext cx="11062044" cy="99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Contacts (Read, New Edit, Delete)</a:t>
            </a:r>
            <a:endParaRPr lang="en-AU" dirty="0"/>
          </a:p>
        </p:txBody>
      </p:sp>
    </p:spTree>
    <p:extLst>
      <p:ext uri="{BB962C8B-B14F-4D97-AF65-F5344CB8AC3E}">
        <p14:creationId xmlns:p14="http://schemas.microsoft.com/office/powerpoint/2010/main" val="4215515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6366" y="976981"/>
            <a:ext cx="1584102" cy="5731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386366" y="1273194"/>
            <a:ext cx="1584102" cy="2279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Home</a:t>
            </a:r>
          </a:p>
          <a:p>
            <a:pPr algn="ctr"/>
            <a:r>
              <a:rPr lang="en-AU" dirty="0" smtClean="0"/>
              <a:t>Companies</a:t>
            </a:r>
          </a:p>
          <a:p>
            <a:pPr algn="ctr"/>
            <a:r>
              <a:rPr lang="en-AU" dirty="0" smtClean="0"/>
              <a:t>Products</a:t>
            </a:r>
          </a:p>
          <a:p>
            <a:pPr algn="ctr"/>
            <a:r>
              <a:rPr lang="en-AU" dirty="0" smtClean="0"/>
              <a:t>Contacts</a:t>
            </a:r>
          </a:p>
          <a:p>
            <a:pPr algn="ctr"/>
            <a:r>
              <a:rPr lang="en-AU" dirty="0" smtClean="0"/>
              <a:t>Orders</a:t>
            </a:r>
          </a:p>
          <a:p>
            <a:pPr algn="ctr"/>
            <a:r>
              <a:rPr lang="en-AU" dirty="0" smtClean="0"/>
              <a:t>Scheduler</a:t>
            </a:r>
          </a:p>
          <a:p>
            <a:pPr algn="ctr"/>
            <a:r>
              <a:rPr lang="en-AU" dirty="0" smtClean="0"/>
              <a:t>Job Tracking</a:t>
            </a:r>
          </a:p>
          <a:p>
            <a:pPr algn="ctr"/>
            <a:endParaRPr lang="en-AU" dirty="0"/>
          </a:p>
        </p:txBody>
      </p:sp>
      <p:sp>
        <p:nvSpPr>
          <p:cNvPr id="6" name="Rectangle 5"/>
          <p:cNvSpPr/>
          <p:nvPr/>
        </p:nvSpPr>
        <p:spPr>
          <a:xfrm>
            <a:off x="2200205" y="2045928"/>
            <a:ext cx="8693239" cy="2020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Product List</a:t>
            </a:r>
            <a:endParaRPr lang="en-AU" dirty="0"/>
          </a:p>
        </p:txBody>
      </p:sp>
      <p:pic>
        <p:nvPicPr>
          <p:cNvPr id="7" name="Picture 6"/>
          <p:cNvPicPr>
            <a:picLocks noChangeAspect="1"/>
          </p:cNvPicPr>
          <p:nvPr/>
        </p:nvPicPr>
        <p:blipFill>
          <a:blip r:embed="rId2"/>
          <a:stretch>
            <a:fillRect/>
          </a:stretch>
        </p:blipFill>
        <p:spPr>
          <a:xfrm>
            <a:off x="2200205" y="1403797"/>
            <a:ext cx="2971800" cy="485775"/>
          </a:xfrm>
          <a:prstGeom prst="rect">
            <a:avLst/>
          </a:prstGeom>
        </p:spPr>
      </p:pic>
      <p:pic>
        <p:nvPicPr>
          <p:cNvPr id="8" name="Picture 7"/>
          <p:cNvPicPr>
            <a:picLocks noChangeAspect="1"/>
          </p:cNvPicPr>
          <p:nvPr/>
        </p:nvPicPr>
        <p:blipFill>
          <a:blip r:embed="rId3"/>
          <a:stretch>
            <a:fillRect/>
          </a:stretch>
        </p:blipFill>
        <p:spPr>
          <a:xfrm>
            <a:off x="7978794" y="1549266"/>
            <a:ext cx="2914650" cy="476250"/>
          </a:xfrm>
          <a:prstGeom prst="rect">
            <a:avLst/>
          </a:prstGeom>
        </p:spPr>
      </p:pic>
      <p:sp>
        <p:nvSpPr>
          <p:cNvPr id="9" name="Rectangle 8"/>
          <p:cNvSpPr/>
          <p:nvPr/>
        </p:nvSpPr>
        <p:spPr>
          <a:xfrm>
            <a:off x="386366" y="1787446"/>
            <a:ext cx="1584102" cy="3606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p:cNvSpPr txBox="1"/>
          <p:nvPr/>
        </p:nvSpPr>
        <p:spPr>
          <a:xfrm>
            <a:off x="9240619" y="852388"/>
            <a:ext cx="1652825" cy="584775"/>
          </a:xfrm>
          <a:prstGeom prst="rect">
            <a:avLst/>
          </a:prstGeom>
          <a:noFill/>
        </p:spPr>
        <p:txBody>
          <a:bodyPr wrap="none" rtlCol="0">
            <a:spAutoFit/>
          </a:bodyPr>
          <a:lstStyle/>
          <a:p>
            <a:r>
              <a:rPr lang="en-AU" sz="3200" dirty="0" smtClean="0"/>
              <a:t>Products</a:t>
            </a:r>
            <a:endParaRPr lang="en-AU" sz="3200" dirty="0"/>
          </a:p>
        </p:txBody>
      </p:sp>
      <p:sp>
        <p:nvSpPr>
          <p:cNvPr id="11" name="TextBox 10"/>
          <p:cNvSpPr txBox="1"/>
          <p:nvPr/>
        </p:nvSpPr>
        <p:spPr>
          <a:xfrm>
            <a:off x="179480" y="93954"/>
            <a:ext cx="10833350" cy="646331"/>
          </a:xfrm>
          <a:prstGeom prst="rect">
            <a:avLst/>
          </a:prstGeom>
          <a:noFill/>
        </p:spPr>
        <p:txBody>
          <a:bodyPr wrap="none" rtlCol="0">
            <a:spAutoFit/>
          </a:bodyPr>
          <a:lstStyle/>
          <a:p>
            <a:r>
              <a:rPr lang="en-AU" dirty="0" smtClean="0"/>
              <a:t>On Page load, all Products from the Product table will be loaded into the Product list.  The user will be able to drill </a:t>
            </a:r>
          </a:p>
          <a:p>
            <a:r>
              <a:rPr lang="en-AU" dirty="0" smtClean="0"/>
              <a:t>On a Product to go to the Product details page. </a:t>
            </a:r>
            <a:endParaRPr lang="en-AU" dirty="0"/>
          </a:p>
        </p:txBody>
      </p:sp>
      <p:sp>
        <p:nvSpPr>
          <p:cNvPr id="12" name="Rectangle 11"/>
          <p:cNvSpPr/>
          <p:nvPr/>
        </p:nvSpPr>
        <p:spPr>
          <a:xfrm>
            <a:off x="6593982" y="4217269"/>
            <a:ext cx="4299462" cy="1488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Setup</a:t>
            </a:r>
            <a:endParaRPr lang="en-AU" dirty="0"/>
          </a:p>
        </p:txBody>
      </p:sp>
      <p:sp>
        <p:nvSpPr>
          <p:cNvPr id="13" name="Rectangle 12"/>
          <p:cNvSpPr/>
          <p:nvPr/>
        </p:nvSpPr>
        <p:spPr>
          <a:xfrm>
            <a:off x="2200205" y="4217268"/>
            <a:ext cx="4277868" cy="1488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Company</a:t>
            </a:r>
            <a:endParaRPr lang="en-AU" dirty="0"/>
          </a:p>
        </p:txBody>
      </p:sp>
      <p:pic>
        <p:nvPicPr>
          <p:cNvPr id="2" name="Picture 1"/>
          <p:cNvPicPr>
            <a:picLocks noChangeAspect="1"/>
          </p:cNvPicPr>
          <p:nvPr/>
        </p:nvPicPr>
        <p:blipFill>
          <a:blip r:embed="rId4"/>
          <a:stretch>
            <a:fillRect/>
          </a:stretch>
        </p:blipFill>
        <p:spPr>
          <a:xfrm>
            <a:off x="2200205" y="5889841"/>
            <a:ext cx="8693239" cy="1325744"/>
          </a:xfrm>
          <a:prstGeom prst="rect">
            <a:avLst/>
          </a:prstGeom>
        </p:spPr>
      </p:pic>
    </p:spTree>
    <p:extLst>
      <p:ext uri="{BB962C8B-B14F-4D97-AF65-F5344CB8AC3E}">
        <p14:creationId xmlns:p14="http://schemas.microsoft.com/office/powerpoint/2010/main" val="9747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Multi-tenant db.</a:t>
            </a:r>
            <a:endParaRPr lang="en-AU" dirty="0"/>
          </a:p>
        </p:txBody>
      </p:sp>
      <p:sp>
        <p:nvSpPr>
          <p:cNvPr id="3" name="Content Placeholder 2"/>
          <p:cNvSpPr>
            <a:spLocks noGrp="1"/>
          </p:cNvSpPr>
          <p:nvPr>
            <p:ph idx="1"/>
          </p:nvPr>
        </p:nvSpPr>
        <p:spPr/>
        <p:txBody>
          <a:bodyPr>
            <a:normAutofit lnSpcReduction="10000"/>
          </a:bodyPr>
          <a:lstStyle/>
          <a:p>
            <a:pPr marL="0" indent="0">
              <a:buNone/>
            </a:pPr>
            <a:r>
              <a:rPr lang="en-AU" dirty="0" smtClean="0"/>
              <a:t>1 .In the </a:t>
            </a:r>
            <a:r>
              <a:rPr lang="en-AU" dirty="0" err="1" smtClean="0"/>
              <a:t>db</a:t>
            </a:r>
            <a:r>
              <a:rPr lang="en-AU" dirty="0" smtClean="0"/>
              <a:t> there is a table called [</a:t>
            </a:r>
            <a:r>
              <a:rPr lang="en-AU" dirty="0" err="1" smtClean="0"/>
              <a:t>dbo</a:t>
            </a:r>
            <a:r>
              <a:rPr lang="en-AU" dirty="0" smtClean="0"/>
              <a:t>].[Organisation]. This table is to contain all the companies using the platform. </a:t>
            </a:r>
            <a:r>
              <a:rPr lang="en-AU" dirty="0" err="1" smtClean="0"/>
              <a:t>Eg</a:t>
            </a:r>
            <a:r>
              <a:rPr lang="en-AU" dirty="0" smtClean="0"/>
              <a:t> Organisation 1 will be DPI. Against this record this is where we would get the application name, logo etc.</a:t>
            </a:r>
          </a:p>
          <a:p>
            <a:pPr marL="0" indent="0">
              <a:buNone/>
            </a:pPr>
            <a:r>
              <a:rPr lang="en-AU" dirty="0" smtClean="0"/>
              <a:t>2. Each table is to have a field on it called </a:t>
            </a:r>
            <a:r>
              <a:rPr lang="en-AU" dirty="0" err="1" smtClean="0"/>
              <a:t>OrgId</a:t>
            </a:r>
            <a:r>
              <a:rPr lang="en-AU" dirty="0"/>
              <a:t> </a:t>
            </a:r>
            <a:r>
              <a:rPr lang="en-AU" dirty="0" smtClean="0"/>
              <a:t>which is a FK to </a:t>
            </a:r>
            <a:r>
              <a:rPr lang="en-AU" dirty="0" err="1" smtClean="0"/>
              <a:t>Organisation.Row_Id</a:t>
            </a:r>
            <a:r>
              <a:rPr lang="en-AU" dirty="0" smtClean="0"/>
              <a:t>. This will tag the data created for this organisation. </a:t>
            </a:r>
          </a:p>
          <a:p>
            <a:pPr marL="0" indent="0">
              <a:buNone/>
            </a:pPr>
            <a:r>
              <a:rPr lang="en-AU" dirty="0" smtClean="0"/>
              <a:t>3. When a user logs in </a:t>
            </a:r>
            <a:r>
              <a:rPr lang="en-AU" dirty="0" err="1" smtClean="0"/>
              <a:t>OrgId</a:t>
            </a:r>
            <a:r>
              <a:rPr lang="en-AU" dirty="0" smtClean="0"/>
              <a:t> should be returned and maintained in sessions, so each query performed during the users use is passed in as a query parameter so as not to return any other organisations data apart from that of the user. </a:t>
            </a:r>
            <a:endParaRPr lang="en-AU" dirty="0"/>
          </a:p>
        </p:txBody>
      </p:sp>
    </p:spTree>
    <p:extLst>
      <p:ext uri="{BB962C8B-B14F-4D97-AF65-F5344CB8AC3E}">
        <p14:creationId xmlns:p14="http://schemas.microsoft.com/office/powerpoint/2010/main" val="579768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000" dirty="0" smtClean="0"/>
              <a:t>Reduce the width of :</a:t>
            </a:r>
            <a:br>
              <a:rPr lang="en-AU" sz="2000" dirty="0" smtClean="0"/>
            </a:br>
            <a:r>
              <a:rPr lang="en-AU" sz="2000" dirty="0" smtClean="0"/>
              <a:t>Xero Code, Sales Price, Sales Account Code, Sales Tax </a:t>
            </a:r>
            <a:r>
              <a:rPr lang="en-AU" sz="2000" dirty="0" err="1" smtClean="0"/>
              <a:t>tupe</a:t>
            </a:r>
            <a:r>
              <a:rPr lang="en-AU" sz="2000" dirty="0" smtClean="0"/>
              <a:t> so Product Description can be wider.</a:t>
            </a:r>
            <a:endParaRPr lang="en-AU" sz="2000" dirty="0"/>
          </a:p>
        </p:txBody>
      </p:sp>
      <p:pic>
        <p:nvPicPr>
          <p:cNvPr id="4" name="Content Placeholder 3"/>
          <p:cNvPicPr>
            <a:picLocks noGrp="1" noChangeAspect="1"/>
          </p:cNvPicPr>
          <p:nvPr>
            <p:ph idx="1"/>
          </p:nvPr>
        </p:nvPicPr>
        <p:blipFill>
          <a:blip r:embed="rId2"/>
          <a:stretch>
            <a:fillRect/>
          </a:stretch>
        </p:blipFill>
        <p:spPr>
          <a:xfrm>
            <a:off x="876065" y="1825625"/>
            <a:ext cx="10439870" cy="4351338"/>
          </a:xfrm>
          <a:prstGeom prst="rect">
            <a:avLst/>
          </a:prstGeom>
        </p:spPr>
      </p:pic>
    </p:spTree>
    <p:extLst>
      <p:ext uri="{BB962C8B-B14F-4D97-AF65-F5344CB8AC3E}">
        <p14:creationId xmlns:p14="http://schemas.microsoft.com/office/powerpoint/2010/main" val="3622111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3200" dirty="0" smtClean="0"/>
              <a:t>1. Product list needs to show more records in 1 page. Can paging amount be provided as a drop down.  </a:t>
            </a:r>
            <a:br>
              <a:rPr lang="en-AU" sz="3200" dirty="0" smtClean="0"/>
            </a:br>
            <a:r>
              <a:rPr lang="en-AU" sz="3200" dirty="0" smtClean="0"/>
              <a:t>2. We need the ability to filter products by Group. I suggested using buttons to click and constrain the list by Product Group.</a:t>
            </a:r>
            <a:endParaRPr lang="en-AU" sz="3200" dirty="0"/>
          </a:p>
        </p:txBody>
      </p:sp>
      <p:pic>
        <p:nvPicPr>
          <p:cNvPr id="4" name="Content Placeholder 3"/>
          <p:cNvPicPr>
            <a:picLocks noGrp="1" noChangeAspect="1"/>
          </p:cNvPicPr>
          <p:nvPr>
            <p:ph idx="1"/>
          </p:nvPr>
        </p:nvPicPr>
        <p:blipFill>
          <a:blip r:embed="rId2"/>
          <a:stretch>
            <a:fillRect/>
          </a:stretch>
        </p:blipFill>
        <p:spPr>
          <a:xfrm>
            <a:off x="838200" y="2582279"/>
            <a:ext cx="10515600" cy="2472321"/>
          </a:xfrm>
          <a:prstGeom prst="rect">
            <a:avLst/>
          </a:prstGeom>
        </p:spPr>
      </p:pic>
      <p:pic>
        <p:nvPicPr>
          <p:cNvPr id="5" name="Picture 4"/>
          <p:cNvPicPr>
            <a:picLocks noChangeAspect="1"/>
          </p:cNvPicPr>
          <p:nvPr/>
        </p:nvPicPr>
        <p:blipFill>
          <a:blip r:embed="rId3"/>
          <a:stretch>
            <a:fillRect/>
          </a:stretch>
        </p:blipFill>
        <p:spPr>
          <a:xfrm>
            <a:off x="5343525" y="5184775"/>
            <a:ext cx="6010275" cy="476250"/>
          </a:xfrm>
          <a:prstGeom prst="rect">
            <a:avLst/>
          </a:prstGeom>
        </p:spPr>
      </p:pic>
    </p:spTree>
    <p:extLst>
      <p:ext uri="{BB962C8B-B14F-4D97-AF65-F5344CB8AC3E}">
        <p14:creationId xmlns:p14="http://schemas.microsoft.com/office/powerpoint/2010/main" val="3678822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400" dirty="0" smtClean="0"/>
              <a:t>In the [CampaignTrack_Dev] database, Sachin has moved the relationship between Product and company to a 1:M table called ProductCompany.  </a:t>
            </a:r>
            <a:endParaRPr lang="en-AU" sz="2400" dirty="0"/>
          </a:p>
        </p:txBody>
      </p:sp>
      <p:pic>
        <p:nvPicPr>
          <p:cNvPr id="4" name="Content Placeholder 3"/>
          <p:cNvPicPr>
            <a:picLocks noGrp="1" noChangeAspect="1"/>
          </p:cNvPicPr>
          <p:nvPr>
            <p:ph idx="1"/>
          </p:nvPr>
        </p:nvPicPr>
        <p:blipFill>
          <a:blip r:embed="rId2"/>
          <a:stretch>
            <a:fillRect/>
          </a:stretch>
        </p:blipFill>
        <p:spPr>
          <a:xfrm>
            <a:off x="6993334" y="1964522"/>
            <a:ext cx="4235742" cy="4351338"/>
          </a:xfrm>
          <a:prstGeom prst="rect">
            <a:avLst/>
          </a:prstGeom>
        </p:spPr>
      </p:pic>
      <p:pic>
        <p:nvPicPr>
          <p:cNvPr id="5" name="Picture 4"/>
          <p:cNvPicPr>
            <a:picLocks noChangeAspect="1"/>
          </p:cNvPicPr>
          <p:nvPr/>
        </p:nvPicPr>
        <p:blipFill>
          <a:blip r:embed="rId3"/>
          <a:stretch>
            <a:fillRect/>
          </a:stretch>
        </p:blipFill>
        <p:spPr>
          <a:xfrm>
            <a:off x="838200" y="1880886"/>
            <a:ext cx="5358513" cy="3876252"/>
          </a:xfrm>
          <a:prstGeom prst="rect">
            <a:avLst/>
          </a:prstGeom>
        </p:spPr>
      </p:pic>
    </p:spTree>
    <p:extLst>
      <p:ext uri="{BB962C8B-B14F-4D97-AF65-F5344CB8AC3E}">
        <p14:creationId xmlns:p14="http://schemas.microsoft.com/office/powerpoint/2010/main" val="1671187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400" dirty="0" smtClean="0"/>
              <a:t>This company box is not required here. The user should be able to activate the product for one or more companies in the Product Company module. The company list should show all companies, whether the product has or has not been activated for it. </a:t>
            </a:r>
            <a:r>
              <a:rPr lang="en-AU" sz="2400" dirty="0" err="1" smtClean="0"/>
              <a:t>Eg</a:t>
            </a:r>
            <a:r>
              <a:rPr lang="en-AU" sz="2400" dirty="0" smtClean="0"/>
              <a:t> this is the example I provided in the UX document.</a:t>
            </a:r>
            <a:endParaRPr lang="en-AU" sz="2400" dirty="0"/>
          </a:p>
        </p:txBody>
      </p:sp>
      <p:pic>
        <p:nvPicPr>
          <p:cNvPr id="4" name="Content Placeholder 3"/>
          <p:cNvPicPr>
            <a:picLocks noGrp="1" noChangeAspect="1"/>
          </p:cNvPicPr>
          <p:nvPr>
            <p:ph idx="1"/>
          </p:nvPr>
        </p:nvPicPr>
        <p:blipFill>
          <a:blip r:embed="rId2"/>
          <a:stretch>
            <a:fillRect/>
          </a:stretch>
        </p:blipFill>
        <p:spPr>
          <a:xfrm>
            <a:off x="838200" y="2348046"/>
            <a:ext cx="10515600" cy="3306495"/>
          </a:xfrm>
          <a:prstGeom prst="rect">
            <a:avLst/>
          </a:prstGeom>
        </p:spPr>
      </p:pic>
      <p:sp>
        <p:nvSpPr>
          <p:cNvPr id="5" name="Rectangle 4"/>
          <p:cNvSpPr/>
          <p:nvPr/>
        </p:nvSpPr>
        <p:spPr>
          <a:xfrm>
            <a:off x="5781554" y="3455043"/>
            <a:ext cx="3171464" cy="9549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 name="Straight Arrow Connector 6"/>
          <p:cNvCxnSpPr/>
          <p:nvPr/>
        </p:nvCxnSpPr>
        <p:spPr>
          <a:xfrm flipH="1">
            <a:off x="4299995" y="1585732"/>
            <a:ext cx="4236334" cy="1394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5" idx="0"/>
          </p:cNvCxnSpPr>
          <p:nvPr/>
        </p:nvCxnSpPr>
        <p:spPr>
          <a:xfrm>
            <a:off x="6609144" y="729205"/>
            <a:ext cx="758142" cy="2725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1193800" y="5578399"/>
            <a:ext cx="3506787" cy="1466999"/>
          </a:xfrm>
          <a:prstGeom prst="rect">
            <a:avLst/>
          </a:prstGeom>
        </p:spPr>
      </p:pic>
      <p:cxnSp>
        <p:nvCxnSpPr>
          <p:cNvPr id="12" name="Straight Arrow Connector 11"/>
          <p:cNvCxnSpPr/>
          <p:nvPr/>
        </p:nvCxnSpPr>
        <p:spPr>
          <a:xfrm flipH="1">
            <a:off x="3263900" y="3837008"/>
            <a:ext cx="203200" cy="2233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571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3200" dirty="0" smtClean="0"/>
              <a:t>As per my document, we need:</a:t>
            </a:r>
            <a:br>
              <a:rPr lang="en-AU" sz="3200" dirty="0" smtClean="0"/>
            </a:br>
            <a:r>
              <a:rPr lang="en-AU" sz="3200" dirty="0" smtClean="0"/>
              <a:t>1. Create Event, Send Email flags. </a:t>
            </a:r>
            <a:br>
              <a:rPr lang="en-AU" sz="3200" dirty="0" smtClean="0"/>
            </a:br>
            <a:r>
              <a:rPr lang="en-AU" sz="3200" dirty="0" smtClean="0"/>
              <a:t>2. Group and Subgroup options </a:t>
            </a:r>
            <a:endParaRPr lang="en-AU" sz="3200" dirty="0"/>
          </a:p>
        </p:txBody>
      </p:sp>
      <p:pic>
        <p:nvPicPr>
          <p:cNvPr id="4" name="Content Placeholder 3"/>
          <p:cNvPicPr>
            <a:picLocks noGrp="1" noChangeAspect="1"/>
          </p:cNvPicPr>
          <p:nvPr>
            <p:ph idx="1"/>
          </p:nvPr>
        </p:nvPicPr>
        <p:blipFill>
          <a:blip r:embed="rId2"/>
          <a:stretch>
            <a:fillRect/>
          </a:stretch>
        </p:blipFill>
        <p:spPr>
          <a:xfrm>
            <a:off x="5518216" y="1906588"/>
            <a:ext cx="6582608" cy="3567112"/>
          </a:xfrm>
          <a:prstGeom prst="rect">
            <a:avLst/>
          </a:prstGeom>
        </p:spPr>
      </p:pic>
      <p:pic>
        <p:nvPicPr>
          <p:cNvPr id="5" name="Picture 4"/>
          <p:cNvPicPr>
            <a:picLocks noChangeAspect="1"/>
          </p:cNvPicPr>
          <p:nvPr/>
        </p:nvPicPr>
        <p:blipFill>
          <a:blip r:embed="rId3"/>
          <a:stretch>
            <a:fillRect/>
          </a:stretch>
        </p:blipFill>
        <p:spPr>
          <a:xfrm>
            <a:off x="298450" y="2311400"/>
            <a:ext cx="4896873" cy="2503487"/>
          </a:xfrm>
          <a:prstGeom prst="rect">
            <a:avLst/>
          </a:prstGeom>
        </p:spPr>
      </p:pic>
    </p:spTree>
    <p:extLst>
      <p:ext uri="{BB962C8B-B14F-4D97-AF65-F5344CB8AC3E}">
        <p14:creationId xmlns:p14="http://schemas.microsoft.com/office/powerpoint/2010/main" val="1572762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Company Code should be editable.</a:t>
            </a:r>
            <a:endParaRPr lang="en-AU" dirty="0"/>
          </a:p>
        </p:txBody>
      </p:sp>
      <p:pic>
        <p:nvPicPr>
          <p:cNvPr id="4" name="Content Placeholder 3"/>
          <p:cNvPicPr>
            <a:picLocks noGrp="1" noChangeAspect="1"/>
          </p:cNvPicPr>
          <p:nvPr>
            <p:ph idx="1"/>
          </p:nvPr>
        </p:nvPicPr>
        <p:blipFill>
          <a:blip r:embed="rId2"/>
          <a:stretch>
            <a:fillRect/>
          </a:stretch>
        </p:blipFill>
        <p:spPr>
          <a:xfrm>
            <a:off x="838200" y="2495671"/>
            <a:ext cx="10515600" cy="3011246"/>
          </a:xfrm>
          <a:prstGeom prst="rect">
            <a:avLst/>
          </a:prstGeom>
        </p:spPr>
      </p:pic>
      <p:cxnSp>
        <p:nvCxnSpPr>
          <p:cNvPr id="6" name="Straight Arrow Connector 5"/>
          <p:cNvCxnSpPr/>
          <p:nvPr/>
        </p:nvCxnSpPr>
        <p:spPr>
          <a:xfrm flipH="1">
            <a:off x="2720051" y="1192192"/>
            <a:ext cx="5874152" cy="3096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747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400" dirty="0" smtClean="0"/>
              <a:t>1. Required Date does not require time.</a:t>
            </a:r>
            <a:br>
              <a:rPr lang="en-AU" sz="2400" dirty="0" smtClean="0"/>
            </a:br>
            <a:r>
              <a:rPr lang="en-AU" sz="2400" dirty="0" smtClean="0"/>
              <a:t>2. Reduce with of Required Date field and make Property Name column wider. </a:t>
            </a:r>
            <a:endParaRPr lang="en-AU" sz="2400" dirty="0"/>
          </a:p>
        </p:txBody>
      </p:sp>
      <p:pic>
        <p:nvPicPr>
          <p:cNvPr id="4" name="Content Placeholder 3"/>
          <p:cNvPicPr>
            <a:picLocks noGrp="1" noChangeAspect="1"/>
          </p:cNvPicPr>
          <p:nvPr>
            <p:ph idx="1"/>
          </p:nvPr>
        </p:nvPicPr>
        <p:blipFill>
          <a:blip r:embed="rId2"/>
          <a:stretch>
            <a:fillRect/>
          </a:stretch>
        </p:blipFill>
        <p:spPr>
          <a:xfrm>
            <a:off x="1195387" y="2405856"/>
            <a:ext cx="9801225" cy="3190875"/>
          </a:xfrm>
          <a:prstGeom prst="rect">
            <a:avLst/>
          </a:prstGeom>
        </p:spPr>
      </p:pic>
    </p:spTree>
    <p:extLst>
      <p:ext uri="{BB962C8B-B14F-4D97-AF65-F5344CB8AC3E}">
        <p14:creationId xmlns:p14="http://schemas.microsoft.com/office/powerpoint/2010/main" val="1172667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455</Words>
  <Application>Microsoft Office PowerPoint</Application>
  <PresentationFormat>Widescreen</PresentationFormat>
  <Paragraphs>35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Feedback</vt:lpstr>
      <vt:lpstr>Multi-tenant db.</vt:lpstr>
      <vt:lpstr>Reduce the width of : Xero Code, Sales Price, Sales Account Code, Sales Tax tupe so Product Description can be wider.</vt:lpstr>
      <vt:lpstr>1. Product list needs to show more records in 1 page. Can paging amount be provided as a drop down.   2. We need the ability to filter products by Group. I suggested using buttons to click and constrain the list by Product Group.</vt:lpstr>
      <vt:lpstr>In the [CampaignTrack_Dev] database, Sachin has moved the relationship between Product and company to a 1:M table called ProductCompany.  </vt:lpstr>
      <vt:lpstr>This company box is not required here. The user should be able to activate the product for one or more companies in the Product Company module. The company list should show all companies, whether the product has or has not been activated for it. Eg this is the example I provided in the UX document.</vt:lpstr>
      <vt:lpstr>As per my document, we need: 1. Create Event, Send Email flags.  2. Group and Subgroup options </vt:lpstr>
      <vt:lpstr>Company Code should be editable.</vt:lpstr>
      <vt:lpstr>1. Required Date does not require time. 2. Reduce with of Required Date field and make Property Name column wider. </vt:lpstr>
      <vt:lpstr>1. Company Id is not required. Please remove from the list. 2. “Add New Contacts” button. Change label to ‘New’ 3. Edit / Delete columns should be moved to buttons like the “Add New Contacts”</vt:lpstr>
      <vt:lpstr>1. If a company is selected, and no Order History record is selected. All Products ever overed by this company should be shows in the Product history grid. 2. If a company is selected and an Order History record is selected, constrain the list of Products listed in Product History to those within that Order. </vt:lpstr>
      <vt:lpstr>1. Company Id is not needed to be displayed 2. Contact Type should be a drop down. With “Admin, Sales, Tenant, Landlord” in the list.  </vt:lpstr>
      <vt:lpstr>Dashboard. It doesn’t make sense to have the Orders, Company and Products components on one screen. In the design I provided each would be on the individual pages. Eg. For company or product to make sense, a company or product record would need to be set focus.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Feedback</dc:title>
  <dc:creator>christopher.kerr@qdos.com.au</dc:creator>
  <cp:lastModifiedBy>christopher.kerr@qdos.com.au</cp:lastModifiedBy>
  <cp:revision>20</cp:revision>
  <dcterms:created xsi:type="dcterms:W3CDTF">2014-07-25T00:07:36Z</dcterms:created>
  <dcterms:modified xsi:type="dcterms:W3CDTF">2014-07-25T01:41:54Z</dcterms:modified>
</cp:coreProperties>
</file>