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56" r:id="rId3"/>
    <p:sldId id="307" r:id="rId4"/>
    <p:sldId id="294" r:id="rId5"/>
    <p:sldId id="295" r:id="rId6"/>
    <p:sldId id="296" r:id="rId7"/>
    <p:sldId id="269" r:id="rId8"/>
    <p:sldId id="270" r:id="rId9"/>
    <p:sldId id="271" r:id="rId10"/>
    <p:sldId id="274" r:id="rId11"/>
    <p:sldId id="280" r:id="rId12"/>
    <p:sldId id="275" r:id="rId13"/>
    <p:sldId id="276" r:id="rId14"/>
    <p:sldId id="277" r:id="rId15"/>
    <p:sldId id="308" r:id="rId16"/>
    <p:sldId id="281" r:id="rId17"/>
    <p:sldId id="282" r:id="rId18"/>
    <p:sldId id="283" r:id="rId19"/>
    <p:sldId id="286" r:id="rId20"/>
    <p:sldId id="287" r:id="rId21"/>
    <p:sldId id="301" r:id="rId22"/>
    <p:sldId id="300" r:id="rId23"/>
    <p:sldId id="302" r:id="rId24"/>
    <p:sldId id="303" r:id="rId25"/>
    <p:sldId id="299" r:id="rId26"/>
    <p:sldId id="306" r:id="rId27"/>
    <p:sldId id="310" r:id="rId28"/>
    <p:sldId id="309" r:id="rId29"/>
    <p:sldId id="313" r:id="rId30"/>
    <p:sldId id="259" r:id="rId31"/>
    <p:sldId id="312" r:id="rId32"/>
    <p:sldId id="258" r:id="rId33"/>
    <p:sldId id="260" r:id="rId34"/>
    <p:sldId id="298" r:id="rId35"/>
    <p:sldId id="261" r:id="rId36"/>
    <p:sldId id="304" r:id="rId37"/>
    <p:sldId id="305" r:id="rId38"/>
    <p:sldId id="267" r:id="rId39"/>
    <p:sldId id="289" r:id="rId40"/>
    <p:sldId id="290" r:id="rId41"/>
    <p:sldId id="293" r:id="rId42"/>
    <p:sldId id="291" r:id="rId43"/>
    <p:sldId id="292" r:id="rId44"/>
    <p:sldId id="262" r:id="rId45"/>
    <p:sldId id="263" r:id="rId46"/>
    <p:sldId id="268" r:id="rId47"/>
    <p:sldId id="26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9645" autoAdjust="0"/>
  </p:normalViewPr>
  <p:slideViewPr>
    <p:cSldViewPr snapToGrid="0">
      <p:cViewPr>
        <p:scale>
          <a:sx n="80" d="100"/>
          <a:sy n="80" d="100"/>
        </p:scale>
        <p:origin x="-210"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3/07/2014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7638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3/07/2014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83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3/07/2014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18736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3/07/2014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72564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68D298-3298-4C22-87B9-447D04CB6EBD}" type="datetimeFigureOut">
              <a:rPr lang="en-AU" smtClean="0"/>
              <a:t>3/07/2014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8544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368D298-3298-4C22-87B9-447D04CB6EBD}" type="datetimeFigureOut">
              <a:rPr lang="en-AU" smtClean="0"/>
              <a:t>3/07/2014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04344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368D298-3298-4C22-87B9-447D04CB6EBD}" type="datetimeFigureOut">
              <a:rPr lang="en-AU" smtClean="0"/>
              <a:t>3/07/2014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98145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368D298-3298-4C22-87B9-447D04CB6EBD}" type="datetimeFigureOut">
              <a:rPr lang="en-AU" smtClean="0"/>
              <a:t>3/07/2014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71010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8D298-3298-4C22-87B9-447D04CB6EBD}" type="datetimeFigureOut">
              <a:rPr lang="en-AU" smtClean="0"/>
              <a:t>3/07/2014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47168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8D298-3298-4C22-87B9-447D04CB6EBD}" type="datetimeFigureOut">
              <a:rPr lang="en-AU" smtClean="0"/>
              <a:t>3/07/2014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15484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8D298-3298-4C22-87B9-447D04CB6EBD}" type="datetimeFigureOut">
              <a:rPr lang="en-AU" smtClean="0"/>
              <a:t>3/07/2014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5778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D298-3298-4C22-87B9-447D04CB6EBD}" type="datetimeFigureOut">
              <a:rPr lang="en-AU" smtClean="0"/>
              <a:t>3/07/2014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B0C06-8DB1-42DB-B8B6-6FEB6B7617C2}" type="slidenum">
              <a:rPr lang="en-AU" smtClean="0"/>
              <a:t>‹#›</a:t>
            </a:fld>
            <a:endParaRPr lang="en-AU"/>
          </a:p>
        </p:txBody>
      </p:sp>
    </p:spTree>
    <p:extLst>
      <p:ext uri="{BB962C8B-B14F-4D97-AF65-F5344CB8AC3E}">
        <p14:creationId xmlns:p14="http://schemas.microsoft.com/office/powerpoint/2010/main" val="4042502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Real-estate marketing business.</a:t>
            </a:r>
            <a:endParaRPr lang="en-AU" dirty="0"/>
          </a:p>
        </p:txBody>
      </p:sp>
      <p:sp>
        <p:nvSpPr>
          <p:cNvPr id="5" name="Text Placeholder 4"/>
          <p:cNvSpPr>
            <a:spLocks noGrp="1"/>
          </p:cNvSpPr>
          <p:nvPr>
            <p:ph type="body" idx="1"/>
          </p:nvPr>
        </p:nvSpPr>
        <p:spPr/>
        <p:txBody>
          <a:bodyPr/>
          <a:lstStyle/>
          <a:p>
            <a:r>
              <a:rPr lang="en-AU" dirty="0" smtClean="0"/>
              <a:t>Photographers, Videographers, copywriters. </a:t>
            </a:r>
            <a:endParaRPr lang="en-AU" dirty="0"/>
          </a:p>
        </p:txBody>
      </p:sp>
    </p:spTree>
    <p:extLst>
      <p:ext uri="{BB962C8B-B14F-4D97-AF65-F5344CB8AC3E}">
        <p14:creationId xmlns:p14="http://schemas.microsoft.com/office/powerpoint/2010/main" val="343069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3583" y="678717"/>
            <a:ext cx="11062044" cy="1858422"/>
          </a:xfrm>
          <a:prstGeom prst="rect">
            <a:avLst/>
          </a:prstGeom>
        </p:spPr>
      </p:pic>
      <p:sp>
        <p:nvSpPr>
          <p:cNvPr id="5" name="TextBox 4"/>
          <p:cNvSpPr txBox="1"/>
          <p:nvPr/>
        </p:nvSpPr>
        <p:spPr>
          <a:xfrm>
            <a:off x="9678059" y="179171"/>
            <a:ext cx="1887568" cy="369332"/>
          </a:xfrm>
          <a:prstGeom prst="rect">
            <a:avLst/>
          </a:prstGeom>
          <a:noFill/>
        </p:spPr>
        <p:txBody>
          <a:bodyPr wrap="none" rtlCol="0">
            <a:spAutoFit/>
          </a:bodyPr>
          <a:lstStyle/>
          <a:p>
            <a:r>
              <a:rPr lang="en-AU" dirty="0" smtClean="0"/>
              <a:t>@Company Name</a:t>
            </a:r>
            <a:endParaRPr lang="en-AU" dirty="0"/>
          </a:p>
        </p:txBody>
      </p:sp>
      <p:sp>
        <p:nvSpPr>
          <p:cNvPr id="6" name="Rectangle 5"/>
          <p:cNvSpPr/>
          <p:nvPr/>
        </p:nvSpPr>
        <p:spPr>
          <a:xfrm>
            <a:off x="503583" y="2761118"/>
            <a:ext cx="11062044" cy="99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 Form</a:t>
            </a:r>
            <a:r>
              <a:rPr lang="en-AU" dirty="0"/>
              <a:t> </a:t>
            </a:r>
            <a:r>
              <a:rPr lang="en-AU" dirty="0" smtClean="0"/>
              <a:t>(Allow Edit)</a:t>
            </a:r>
            <a:endParaRPr lang="en-AU" dirty="0"/>
          </a:p>
        </p:txBody>
      </p:sp>
      <p:sp>
        <p:nvSpPr>
          <p:cNvPr id="7" name="Rectangle 6"/>
          <p:cNvSpPr/>
          <p:nvPr/>
        </p:nvSpPr>
        <p:spPr>
          <a:xfrm>
            <a:off x="503583" y="3890844"/>
            <a:ext cx="5485093" cy="158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 History (Read Only)</a:t>
            </a:r>
            <a:endParaRPr lang="en-AU" dirty="0"/>
          </a:p>
        </p:txBody>
      </p:sp>
      <p:sp>
        <p:nvSpPr>
          <p:cNvPr id="8" name="Rectangle 7"/>
          <p:cNvSpPr/>
          <p:nvPr/>
        </p:nvSpPr>
        <p:spPr>
          <a:xfrm>
            <a:off x="6080534" y="3890844"/>
            <a:ext cx="5485093" cy="1582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Products (Read Only)</a:t>
            </a:r>
            <a:endParaRPr lang="en-AU" dirty="0"/>
          </a:p>
        </p:txBody>
      </p:sp>
      <p:sp>
        <p:nvSpPr>
          <p:cNvPr id="9" name="TextBox 8"/>
          <p:cNvSpPr txBox="1"/>
          <p:nvPr/>
        </p:nvSpPr>
        <p:spPr>
          <a:xfrm>
            <a:off x="503583" y="179171"/>
            <a:ext cx="1758495" cy="369332"/>
          </a:xfrm>
          <a:prstGeom prst="rect">
            <a:avLst/>
          </a:prstGeom>
          <a:noFill/>
        </p:spPr>
        <p:txBody>
          <a:bodyPr wrap="none" rtlCol="0">
            <a:spAutoFit/>
          </a:bodyPr>
          <a:lstStyle/>
          <a:p>
            <a:r>
              <a:rPr lang="en-AU" dirty="0" smtClean="0"/>
              <a:t>Company Details</a:t>
            </a:r>
            <a:endParaRPr lang="en-AU" dirty="0"/>
          </a:p>
        </p:txBody>
      </p:sp>
      <p:sp>
        <p:nvSpPr>
          <p:cNvPr id="12" name="Rectangle 11"/>
          <p:cNvSpPr/>
          <p:nvPr/>
        </p:nvSpPr>
        <p:spPr>
          <a:xfrm>
            <a:off x="503583" y="5603735"/>
            <a:ext cx="11062044" cy="99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 (Read, New Edit, Delete)</a:t>
            </a:r>
            <a:endParaRPr lang="en-AU" dirty="0"/>
          </a:p>
        </p:txBody>
      </p:sp>
    </p:spTree>
    <p:extLst>
      <p:ext uri="{BB962C8B-B14F-4D97-AF65-F5344CB8AC3E}">
        <p14:creationId xmlns:p14="http://schemas.microsoft.com/office/powerpoint/2010/main" val="35623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83894" y="886211"/>
            <a:ext cx="4086225" cy="2295525"/>
          </a:xfrm>
          <a:prstGeom prst="rect">
            <a:avLst/>
          </a:prstGeom>
        </p:spPr>
      </p:pic>
      <p:sp>
        <p:nvSpPr>
          <p:cNvPr id="6" name="TextBox 5"/>
          <p:cNvSpPr txBox="1"/>
          <p:nvPr/>
        </p:nvSpPr>
        <p:spPr>
          <a:xfrm>
            <a:off x="783894" y="156785"/>
            <a:ext cx="6578789" cy="369332"/>
          </a:xfrm>
          <a:prstGeom prst="rect">
            <a:avLst/>
          </a:prstGeom>
          <a:noFill/>
        </p:spPr>
        <p:txBody>
          <a:bodyPr wrap="none" rtlCol="0">
            <a:spAutoFit/>
          </a:bodyPr>
          <a:lstStyle/>
          <a:p>
            <a:r>
              <a:rPr lang="en-AU" dirty="0" smtClean="0"/>
              <a:t>Create Event, Create Invoice flags should be design with this control.</a:t>
            </a:r>
            <a:endParaRPr lang="en-AU" dirty="0"/>
          </a:p>
        </p:txBody>
      </p:sp>
      <p:pic>
        <p:nvPicPr>
          <p:cNvPr id="4" name="Picture 3"/>
          <p:cNvPicPr>
            <a:picLocks noChangeAspect="1"/>
          </p:cNvPicPr>
          <p:nvPr/>
        </p:nvPicPr>
        <p:blipFill>
          <a:blip r:embed="rId2"/>
          <a:stretch>
            <a:fillRect/>
          </a:stretch>
        </p:blipFill>
        <p:spPr>
          <a:xfrm>
            <a:off x="783894" y="4271256"/>
            <a:ext cx="4086225" cy="2295525"/>
          </a:xfrm>
          <a:prstGeom prst="rect">
            <a:avLst/>
          </a:prstGeom>
        </p:spPr>
      </p:pic>
      <p:sp>
        <p:nvSpPr>
          <p:cNvPr id="7" name="TextBox 6"/>
          <p:cNvSpPr txBox="1"/>
          <p:nvPr/>
        </p:nvSpPr>
        <p:spPr>
          <a:xfrm>
            <a:off x="783894" y="3541830"/>
            <a:ext cx="4255780" cy="369332"/>
          </a:xfrm>
          <a:prstGeom prst="rect">
            <a:avLst/>
          </a:prstGeom>
          <a:noFill/>
        </p:spPr>
        <p:txBody>
          <a:bodyPr wrap="none" rtlCol="0">
            <a:spAutoFit/>
          </a:bodyPr>
          <a:lstStyle/>
          <a:p>
            <a:r>
              <a:rPr lang="en-AU" dirty="0" smtClean="0"/>
              <a:t>For the Field Active Flag also use a Switcher</a:t>
            </a:r>
            <a:endParaRPr lang="en-AU" dirty="0"/>
          </a:p>
        </p:txBody>
      </p:sp>
    </p:spTree>
    <p:extLst>
      <p:ext uri="{BB962C8B-B14F-4D97-AF65-F5344CB8AC3E}">
        <p14:creationId xmlns:p14="http://schemas.microsoft.com/office/powerpoint/2010/main" val="311532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7079" y="923331"/>
            <a:ext cx="4867275" cy="190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 History</a:t>
            </a:r>
            <a:endParaRPr lang="en-AU" dirty="0"/>
          </a:p>
        </p:txBody>
      </p:sp>
      <p:pic>
        <p:nvPicPr>
          <p:cNvPr id="5" name="Picture 4"/>
          <p:cNvPicPr>
            <a:picLocks noChangeAspect="1"/>
          </p:cNvPicPr>
          <p:nvPr/>
        </p:nvPicPr>
        <p:blipFill>
          <a:blip r:embed="rId2"/>
          <a:stretch>
            <a:fillRect/>
          </a:stretch>
        </p:blipFill>
        <p:spPr>
          <a:xfrm>
            <a:off x="1277079" y="3061174"/>
            <a:ext cx="4867275" cy="3667125"/>
          </a:xfrm>
          <a:prstGeom prst="rect">
            <a:avLst/>
          </a:prstGeom>
        </p:spPr>
      </p:pic>
      <p:sp>
        <p:nvSpPr>
          <p:cNvPr id="6" name="TextBox 5"/>
          <p:cNvSpPr txBox="1"/>
          <p:nvPr/>
        </p:nvSpPr>
        <p:spPr>
          <a:xfrm>
            <a:off x="1277079" y="162234"/>
            <a:ext cx="4731835" cy="646331"/>
          </a:xfrm>
          <a:prstGeom prst="rect">
            <a:avLst/>
          </a:prstGeom>
          <a:noFill/>
        </p:spPr>
        <p:txBody>
          <a:bodyPr wrap="square" rtlCol="0">
            <a:spAutoFit/>
          </a:bodyPr>
          <a:lstStyle/>
          <a:p>
            <a:r>
              <a:rPr lang="en-AU" dirty="0" smtClean="0"/>
              <a:t>Order History should display like this.</a:t>
            </a:r>
          </a:p>
          <a:p>
            <a:r>
              <a:rPr lang="en-AU" dirty="0" smtClean="0"/>
              <a:t>Property Address, Required Date, Status, Value</a:t>
            </a:r>
            <a:endParaRPr lang="en-AU" dirty="0"/>
          </a:p>
        </p:txBody>
      </p:sp>
      <p:sp>
        <p:nvSpPr>
          <p:cNvPr id="7" name="Rectangle 6"/>
          <p:cNvSpPr/>
          <p:nvPr/>
        </p:nvSpPr>
        <p:spPr>
          <a:xfrm>
            <a:off x="6248324" y="923330"/>
            <a:ext cx="4867275" cy="190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Products</a:t>
            </a:r>
            <a:endParaRPr lang="en-AU" dirty="0"/>
          </a:p>
        </p:txBody>
      </p:sp>
      <p:pic>
        <p:nvPicPr>
          <p:cNvPr id="8" name="Picture 7"/>
          <p:cNvPicPr>
            <a:picLocks noChangeAspect="1"/>
          </p:cNvPicPr>
          <p:nvPr/>
        </p:nvPicPr>
        <p:blipFill>
          <a:blip r:embed="rId2"/>
          <a:stretch>
            <a:fillRect/>
          </a:stretch>
        </p:blipFill>
        <p:spPr>
          <a:xfrm>
            <a:off x="6248324" y="3061173"/>
            <a:ext cx="4867275" cy="3667125"/>
          </a:xfrm>
          <a:prstGeom prst="rect">
            <a:avLst/>
          </a:prstGeom>
        </p:spPr>
      </p:pic>
      <p:sp>
        <p:nvSpPr>
          <p:cNvPr id="9" name="TextBox 8"/>
          <p:cNvSpPr txBox="1"/>
          <p:nvPr/>
        </p:nvSpPr>
        <p:spPr>
          <a:xfrm>
            <a:off x="6409386" y="162233"/>
            <a:ext cx="5335310" cy="646331"/>
          </a:xfrm>
          <a:prstGeom prst="rect">
            <a:avLst/>
          </a:prstGeom>
          <a:noFill/>
        </p:spPr>
        <p:txBody>
          <a:bodyPr wrap="square" rtlCol="0">
            <a:spAutoFit/>
          </a:bodyPr>
          <a:lstStyle/>
          <a:p>
            <a:r>
              <a:rPr lang="en-AU" dirty="0" smtClean="0"/>
              <a:t>Products should display like this.</a:t>
            </a:r>
          </a:p>
          <a:p>
            <a:r>
              <a:rPr lang="en-AU" dirty="0" smtClean="0"/>
              <a:t>Product Code, Description, Sales Price (Read only)</a:t>
            </a:r>
            <a:endParaRPr lang="en-AU" dirty="0"/>
          </a:p>
        </p:txBody>
      </p:sp>
    </p:spTree>
    <p:extLst>
      <p:ext uri="{BB962C8B-B14F-4D97-AF65-F5344CB8AC3E}">
        <p14:creationId xmlns:p14="http://schemas.microsoft.com/office/powerpoint/2010/main" val="426683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81674"/>
            <a:ext cx="10515600" cy="951575"/>
          </a:xfrm>
        </p:spPr>
        <p:txBody>
          <a:bodyPr/>
          <a:lstStyle/>
          <a:p>
            <a:r>
              <a:rPr lang="en-AU" dirty="0" smtClean="0"/>
              <a:t>Products</a:t>
            </a:r>
            <a:endParaRPr lang="en-AU" dirty="0"/>
          </a:p>
        </p:txBody>
      </p:sp>
      <p:sp>
        <p:nvSpPr>
          <p:cNvPr id="3" name="Text Placeholder 2"/>
          <p:cNvSpPr>
            <a:spLocks noGrp="1"/>
          </p:cNvSpPr>
          <p:nvPr>
            <p:ph type="body" idx="1"/>
          </p:nvPr>
        </p:nvSpPr>
        <p:spPr>
          <a:xfrm>
            <a:off x="831850" y="1914455"/>
            <a:ext cx="10515600" cy="1500187"/>
          </a:xfrm>
        </p:spPr>
        <p:txBody>
          <a:bodyPr/>
          <a:lstStyle/>
          <a:p>
            <a:r>
              <a:rPr lang="en-AU" dirty="0" smtClean="0"/>
              <a:t>This table is a list of Products returned from the Product Table. These Product records are created in another system called XERO which is an accounting system. The synchronisation from XERO is already happening so Product records only need to be Updated, not created or deleted.</a:t>
            </a:r>
            <a:endParaRPr lang="en-AU" dirty="0"/>
          </a:p>
        </p:txBody>
      </p:sp>
    </p:spTree>
    <p:extLst>
      <p:ext uri="{BB962C8B-B14F-4D97-AF65-F5344CB8AC3E}">
        <p14:creationId xmlns:p14="http://schemas.microsoft.com/office/powerpoint/2010/main" val="169187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66" y="976981"/>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386366" y="1273194"/>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6" name="Rectangle 5"/>
          <p:cNvSpPr/>
          <p:nvPr/>
        </p:nvSpPr>
        <p:spPr>
          <a:xfrm>
            <a:off x="2200205" y="2027843"/>
            <a:ext cx="8693239" cy="202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Product List</a:t>
            </a:r>
            <a:endParaRPr lang="en-AU" dirty="0"/>
          </a:p>
        </p:txBody>
      </p:sp>
      <p:pic>
        <p:nvPicPr>
          <p:cNvPr id="7" name="Picture 6"/>
          <p:cNvPicPr>
            <a:picLocks noChangeAspect="1"/>
          </p:cNvPicPr>
          <p:nvPr/>
        </p:nvPicPr>
        <p:blipFill>
          <a:blip r:embed="rId2"/>
          <a:stretch>
            <a:fillRect/>
          </a:stretch>
        </p:blipFill>
        <p:spPr>
          <a:xfrm>
            <a:off x="2200205" y="1403797"/>
            <a:ext cx="2971800" cy="485775"/>
          </a:xfrm>
          <a:prstGeom prst="rect">
            <a:avLst/>
          </a:prstGeom>
        </p:spPr>
      </p:pic>
      <p:pic>
        <p:nvPicPr>
          <p:cNvPr id="8" name="Picture 7"/>
          <p:cNvPicPr>
            <a:picLocks noChangeAspect="1"/>
          </p:cNvPicPr>
          <p:nvPr/>
        </p:nvPicPr>
        <p:blipFill>
          <a:blip r:embed="rId3"/>
          <a:stretch>
            <a:fillRect/>
          </a:stretch>
        </p:blipFill>
        <p:spPr>
          <a:xfrm>
            <a:off x="7978794" y="1549266"/>
            <a:ext cx="2914650" cy="476250"/>
          </a:xfrm>
          <a:prstGeom prst="rect">
            <a:avLst/>
          </a:prstGeom>
        </p:spPr>
      </p:pic>
      <p:sp>
        <p:nvSpPr>
          <p:cNvPr id="9" name="Rectangle 8"/>
          <p:cNvSpPr/>
          <p:nvPr/>
        </p:nvSpPr>
        <p:spPr>
          <a:xfrm>
            <a:off x="386366" y="1787446"/>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9240619" y="852388"/>
            <a:ext cx="1652825" cy="584775"/>
          </a:xfrm>
          <a:prstGeom prst="rect">
            <a:avLst/>
          </a:prstGeom>
          <a:noFill/>
        </p:spPr>
        <p:txBody>
          <a:bodyPr wrap="none" rtlCol="0">
            <a:spAutoFit/>
          </a:bodyPr>
          <a:lstStyle/>
          <a:p>
            <a:r>
              <a:rPr lang="en-AU" sz="3200" dirty="0" smtClean="0"/>
              <a:t>Products</a:t>
            </a:r>
            <a:endParaRPr lang="en-AU" sz="3200" dirty="0"/>
          </a:p>
        </p:txBody>
      </p:sp>
      <p:sp>
        <p:nvSpPr>
          <p:cNvPr id="11" name="TextBox 10"/>
          <p:cNvSpPr txBox="1"/>
          <p:nvPr/>
        </p:nvSpPr>
        <p:spPr>
          <a:xfrm>
            <a:off x="179480" y="93954"/>
            <a:ext cx="10833350" cy="646331"/>
          </a:xfrm>
          <a:prstGeom prst="rect">
            <a:avLst/>
          </a:prstGeom>
          <a:noFill/>
        </p:spPr>
        <p:txBody>
          <a:bodyPr wrap="none" rtlCol="0">
            <a:spAutoFit/>
          </a:bodyPr>
          <a:lstStyle/>
          <a:p>
            <a:r>
              <a:rPr lang="en-AU" dirty="0" smtClean="0"/>
              <a:t>On Page load, all Products from the Product table will be loaded into the Product list.  The user will be able to drill </a:t>
            </a:r>
          </a:p>
          <a:p>
            <a:r>
              <a:rPr lang="en-AU" dirty="0" smtClean="0"/>
              <a:t>On a Product to go to the Product details page. </a:t>
            </a:r>
            <a:endParaRPr lang="en-AU" dirty="0"/>
          </a:p>
        </p:txBody>
      </p:sp>
      <p:sp>
        <p:nvSpPr>
          <p:cNvPr id="12" name="Rectangle 11"/>
          <p:cNvSpPr/>
          <p:nvPr/>
        </p:nvSpPr>
        <p:spPr>
          <a:xfrm>
            <a:off x="6582107" y="4122269"/>
            <a:ext cx="4299462" cy="148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Setup</a:t>
            </a:r>
            <a:endParaRPr lang="en-AU" dirty="0"/>
          </a:p>
        </p:txBody>
      </p:sp>
      <p:sp>
        <p:nvSpPr>
          <p:cNvPr id="13" name="Rectangle 12"/>
          <p:cNvSpPr/>
          <p:nvPr/>
        </p:nvSpPr>
        <p:spPr>
          <a:xfrm>
            <a:off x="2212080" y="4122268"/>
            <a:ext cx="4277868" cy="148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a:t>
            </a:r>
            <a:endParaRPr lang="en-AU" dirty="0"/>
          </a:p>
        </p:txBody>
      </p:sp>
      <p:pic>
        <p:nvPicPr>
          <p:cNvPr id="2" name="Picture 1"/>
          <p:cNvPicPr>
            <a:picLocks noChangeAspect="1"/>
          </p:cNvPicPr>
          <p:nvPr/>
        </p:nvPicPr>
        <p:blipFill>
          <a:blip r:embed="rId4"/>
          <a:stretch>
            <a:fillRect/>
          </a:stretch>
        </p:blipFill>
        <p:spPr>
          <a:xfrm>
            <a:off x="2200204" y="5561339"/>
            <a:ext cx="8693239" cy="1325744"/>
          </a:xfrm>
          <a:prstGeom prst="rect">
            <a:avLst/>
          </a:prstGeom>
        </p:spPr>
      </p:pic>
    </p:spTree>
    <p:extLst>
      <p:ext uri="{BB962C8B-B14F-4D97-AF65-F5344CB8AC3E}">
        <p14:creationId xmlns:p14="http://schemas.microsoft.com/office/powerpoint/2010/main" val="103827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8887" y="361614"/>
            <a:ext cx="6162675" cy="4486275"/>
          </a:xfrm>
          <a:prstGeom prst="rect">
            <a:avLst/>
          </a:prstGeom>
        </p:spPr>
      </p:pic>
      <p:pic>
        <p:nvPicPr>
          <p:cNvPr id="5" name="Picture 4"/>
          <p:cNvPicPr>
            <a:picLocks noChangeAspect="1"/>
          </p:cNvPicPr>
          <p:nvPr/>
        </p:nvPicPr>
        <p:blipFill>
          <a:blip r:embed="rId3"/>
          <a:stretch>
            <a:fillRect/>
          </a:stretch>
        </p:blipFill>
        <p:spPr>
          <a:xfrm>
            <a:off x="6966113" y="1704639"/>
            <a:ext cx="3138890" cy="2081580"/>
          </a:xfrm>
          <a:prstGeom prst="rect">
            <a:avLst/>
          </a:prstGeom>
        </p:spPr>
      </p:pic>
      <p:cxnSp>
        <p:nvCxnSpPr>
          <p:cNvPr id="7" name="Straight Arrow Connector 6"/>
          <p:cNvCxnSpPr>
            <a:stCxn id="5" idx="1"/>
          </p:cNvCxnSpPr>
          <p:nvPr/>
        </p:nvCxnSpPr>
        <p:spPr>
          <a:xfrm flipH="1">
            <a:off x="1405716" y="2745429"/>
            <a:ext cx="5560397" cy="2682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86879" y="4247724"/>
            <a:ext cx="4654663" cy="2031325"/>
          </a:xfrm>
          <a:prstGeom prst="rect">
            <a:avLst/>
          </a:prstGeom>
          <a:noFill/>
        </p:spPr>
        <p:txBody>
          <a:bodyPr wrap="square" rtlCol="0">
            <a:spAutoFit/>
          </a:bodyPr>
          <a:lstStyle/>
          <a:p>
            <a:r>
              <a:rPr lang="en-AU" dirty="0" smtClean="0"/>
              <a:t>On the LHS panel we will list</a:t>
            </a:r>
          </a:p>
          <a:p>
            <a:r>
              <a:rPr lang="en-AU" dirty="0" smtClean="0"/>
              <a:t>The available Product/Service Categories to be applied</a:t>
            </a:r>
          </a:p>
          <a:p>
            <a:endParaRPr lang="en-AU" dirty="0"/>
          </a:p>
          <a:p>
            <a:r>
              <a:rPr lang="en-AU" dirty="0" smtClean="0"/>
              <a:t>The user should be able to add a new one and</a:t>
            </a:r>
          </a:p>
          <a:p>
            <a:r>
              <a:rPr lang="en-AU" dirty="0" smtClean="0"/>
              <a:t>Select a colour for the Category.</a:t>
            </a:r>
            <a:endParaRPr lang="en-AU" dirty="0"/>
          </a:p>
          <a:p>
            <a:endParaRPr lang="en-AU" dirty="0"/>
          </a:p>
        </p:txBody>
      </p:sp>
    </p:spTree>
    <p:extLst>
      <p:ext uri="{BB962C8B-B14F-4D97-AF65-F5344CB8AC3E}">
        <p14:creationId xmlns:p14="http://schemas.microsoft.com/office/powerpoint/2010/main" val="163829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504748" y="2954872"/>
            <a:ext cx="4277868" cy="190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a:t>
            </a:r>
            <a:endParaRPr lang="en-AU" dirty="0"/>
          </a:p>
        </p:txBody>
      </p:sp>
      <p:graphicFrame>
        <p:nvGraphicFramePr>
          <p:cNvPr id="2" name="Table 1"/>
          <p:cNvGraphicFramePr>
            <a:graphicFrameLocks noGrp="1"/>
          </p:cNvGraphicFramePr>
          <p:nvPr>
            <p:extLst>
              <p:ext uri="{D42A27DB-BD31-4B8C-83A1-F6EECF244321}">
                <p14:modId xmlns:p14="http://schemas.microsoft.com/office/powerpoint/2010/main" val="2990443568"/>
              </p:ext>
            </p:extLst>
          </p:nvPr>
        </p:nvGraphicFramePr>
        <p:xfrm>
          <a:off x="6297768" y="3007078"/>
          <a:ext cx="4609206" cy="1856108"/>
        </p:xfrm>
        <a:graphic>
          <a:graphicData uri="http://schemas.openxmlformats.org/drawingml/2006/table">
            <a:tbl>
              <a:tblPr firstRow="1" bandRow="1">
                <a:tableStyleId>{5C22544A-7EE6-4342-B048-85BDC9FD1C3A}</a:tableStyleId>
              </a:tblPr>
              <a:tblGrid>
                <a:gridCol w="2304603"/>
                <a:gridCol w="2304603"/>
              </a:tblGrid>
              <a:tr h="464027">
                <a:tc>
                  <a:txBody>
                    <a:bodyPr/>
                    <a:lstStyle/>
                    <a:p>
                      <a:pPr algn="ctr"/>
                      <a:r>
                        <a:rPr lang="en-AU" dirty="0" smtClean="0"/>
                        <a:t>Company</a:t>
                      </a:r>
                      <a:r>
                        <a:rPr lang="en-AU" baseline="0" dirty="0" smtClean="0"/>
                        <a:t> Name</a:t>
                      </a:r>
                      <a:endParaRPr lang="en-AU" dirty="0"/>
                    </a:p>
                  </a:txBody>
                  <a:tcPr/>
                </a:tc>
                <a:tc>
                  <a:txBody>
                    <a:bodyPr/>
                    <a:lstStyle/>
                    <a:p>
                      <a:pPr algn="ctr"/>
                      <a:r>
                        <a:rPr lang="en-AU" dirty="0" smtClean="0"/>
                        <a:t>Enabled</a:t>
                      </a:r>
                      <a:endParaRPr lang="en-AU" dirty="0"/>
                    </a:p>
                  </a:txBody>
                  <a:tcPr/>
                </a:tc>
              </a:tr>
              <a:tr h="464027">
                <a:tc>
                  <a:txBody>
                    <a:bodyPr/>
                    <a:lstStyle/>
                    <a:p>
                      <a:r>
                        <a:rPr lang="en-AU" dirty="0" smtClean="0"/>
                        <a:t>Company 1</a:t>
                      </a:r>
                      <a:endParaRPr lang="en-AU" dirty="0"/>
                    </a:p>
                  </a:txBody>
                  <a:tcPr/>
                </a:tc>
                <a:tc>
                  <a:txBody>
                    <a:bodyPr/>
                    <a:lstStyle/>
                    <a:p>
                      <a:endParaRPr lang="en-AU"/>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Company 2</a:t>
                      </a:r>
                    </a:p>
                  </a:txBody>
                  <a:tcPr/>
                </a:tc>
                <a:tc>
                  <a:txBody>
                    <a:bodyPr/>
                    <a:lstStyle/>
                    <a:p>
                      <a:endParaRPr lang="en-AU"/>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Company 3</a:t>
                      </a:r>
                    </a:p>
                  </a:txBody>
                  <a:tcPr/>
                </a:tc>
                <a:tc>
                  <a:txBody>
                    <a:bodyPr/>
                    <a:lstStyle/>
                    <a:p>
                      <a:endParaRPr lang="en-AU" dirty="0"/>
                    </a:p>
                  </a:txBody>
                  <a:tcPr/>
                </a:tc>
              </a:tr>
            </a:tbl>
          </a:graphicData>
        </a:graphic>
      </p:graphicFrame>
      <p:pic>
        <p:nvPicPr>
          <p:cNvPr id="3" name="Picture 2"/>
          <p:cNvPicPr>
            <a:picLocks noChangeAspect="1"/>
          </p:cNvPicPr>
          <p:nvPr/>
        </p:nvPicPr>
        <p:blipFill>
          <a:blip r:embed="rId2"/>
          <a:stretch>
            <a:fillRect/>
          </a:stretch>
        </p:blipFill>
        <p:spPr>
          <a:xfrm>
            <a:off x="9539287" y="3547079"/>
            <a:ext cx="428625" cy="361950"/>
          </a:xfrm>
          <a:prstGeom prst="rect">
            <a:avLst/>
          </a:prstGeom>
        </p:spPr>
      </p:pic>
      <p:pic>
        <p:nvPicPr>
          <p:cNvPr id="15" name="Picture 14"/>
          <p:cNvPicPr>
            <a:picLocks noChangeAspect="1"/>
          </p:cNvPicPr>
          <p:nvPr/>
        </p:nvPicPr>
        <p:blipFill>
          <a:blip r:embed="rId2"/>
          <a:stretch>
            <a:fillRect/>
          </a:stretch>
        </p:blipFill>
        <p:spPr>
          <a:xfrm>
            <a:off x="9539287" y="4023597"/>
            <a:ext cx="428625" cy="361950"/>
          </a:xfrm>
          <a:prstGeom prst="rect">
            <a:avLst/>
          </a:prstGeom>
        </p:spPr>
      </p:pic>
      <p:pic>
        <p:nvPicPr>
          <p:cNvPr id="17" name="Picture 16"/>
          <p:cNvPicPr>
            <a:picLocks noChangeAspect="1"/>
          </p:cNvPicPr>
          <p:nvPr/>
        </p:nvPicPr>
        <p:blipFill>
          <a:blip r:embed="rId3"/>
          <a:stretch>
            <a:fillRect/>
          </a:stretch>
        </p:blipFill>
        <p:spPr>
          <a:xfrm>
            <a:off x="9544049" y="4500115"/>
            <a:ext cx="419100" cy="323850"/>
          </a:xfrm>
          <a:prstGeom prst="rect">
            <a:avLst/>
          </a:prstGeom>
        </p:spPr>
      </p:pic>
      <p:sp>
        <p:nvSpPr>
          <p:cNvPr id="18" name="TextBox 17"/>
          <p:cNvSpPr txBox="1"/>
          <p:nvPr/>
        </p:nvSpPr>
        <p:spPr>
          <a:xfrm>
            <a:off x="1502439" y="989806"/>
            <a:ext cx="9339731" cy="1477328"/>
          </a:xfrm>
          <a:prstGeom prst="rect">
            <a:avLst/>
          </a:prstGeom>
          <a:noFill/>
        </p:spPr>
        <p:txBody>
          <a:bodyPr wrap="square" rtlCol="0">
            <a:spAutoFit/>
          </a:bodyPr>
          <a:lstStyle/>
          <a:p>
            <a:r>
              <a:rPr lang="en-AU" dirty="0" smtClean="0"/>
              <a:t>This module manages the relationship of Products to Company. So for an external User it means which products they are allowed to see and order. </a:t>
            </a:r>
          </a:p>
          <a:p>
            <a:endParaRPr lang="en-AU" dirty="0"/>
          </a:p>
          <a:p>
            <a:r>
              <a:rPr lang="en-AU" dirty="0" smtClean="0"/>
              <a:t>So this company is permitted to order this product.</a:t>
            </a:r>
          </a:p>
          <a:p>
            <a:r>
              <a:rPr lang="en-AU" dirty="0" smtClean="0"/>
              <a:t>This will be stored in the company ID field in a comma separated field. </a:t>
            </a:r>
            <a:endParaRPr lang="en-AU" dirty="0"/>
          </a:p>
        </p:txBody>
      </p:sp>
    </p:spTree>
    <p:extLst>
      <p:ext uri="{BB962C8B-B14F-4D97-AF65-F5344CB8AC3E}">
        <p14:creationId xmlns:p14="http://schemas.microsoft.com/office/powerpoint/2010/main" val="2448507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54742" y="327582"/>
            <a:ext cx="4277868" cy="190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Setup</a:t>
            </a:r>
            <a:endParaRPr lang="en-AU" dirty="0"/>
          </a:p>
        </p:txBody>
      </p:sp>
      <p:graphicFrame>
        <p:nvGraphicFramePr>
          <p:cNvPr id="2" name="Table 1"/>
          <p:cNvGraphicFramePr>
            <a:graphicFrameLocks noGrp="1"/>
          </p:cNvGraphicFramePr>
          <p:nvPr>
            <p:extLst>
              <p:ext uri="{D42A27DB-BD31-4B8C-83A1-F6EECF244321}">
                <p14:modId xmlns:p14="http://schemas.microsoft.com/office/powerpoint/2010/main" val="2524559152"/>
              </p:ext>
            </p:extLst>
          </p:nvPr>
        </p:nvGraphicFramePr>
        <p:xfrm>
          <a:off x="6779295" y="435003"/>
          <a:ext cx="4609206" cy="2320135"/>
        </p:xfrm>
        <a:graphic>
          <a:graphicData uri="http://schemas.openxmlformats.org/drawingml/2006/table">
            <a:tbl>
              <a:tblPr firstRow="1" bandRow="1">
                <a:tableStyleId>{5C22544A-7EE6-4342-B048-85BDC9FD1C3A}</a:tableStyleId>
              </a:tblPr>
              <a:tblGrid>
                <a:gridCol w="2304603"/>
                <a:gridCol w="2304603"/>
              </a:tblGrid>
              <a:tr h="464027">
                <a:tc>
                  <a:txBody>
                    <a:bodyPr/>
                    <a:lstStyle/>
                    <a:p>
                      <a:pPr algn="ctr"/>
                      <a:r>
                        <a:rPr lang="en-AU" dirty="0" smtClean="0"/>
                        <a:t>Company</a:t>
                      </a:r>
                      <a:r>
                        <a:rPr lang="en-AU" baseline="0" dirty="0" smtClean="0"/>
                        <a:t> Name</a:t>
                      </a:r>
                      <a:endParaRPr lang="en-AU" dirty="0"/>
                    </a:p>
                  </a:txBody>
                  <a:tcPr/>
                </a:tc>
                <a:tc>
                  <a:txBody>
                    <a:bodyPr/>
                    <a:lstStyle/>
                    <a:p>
                      <a:pPr algn="ctr"/>
                      <a:r>
                        <a:rPr lang="en-AU" dirty="0" smtClean="0"/>
                        <a:t>Enabled</a:t>
                      </a:r>
                      <a:endParaRPr lang="en-AU" dirty="0"/>
                    </a:p>
                  </a:txBody>
                  <a:tcPr/>
                </a:tc>
              </a:tr>
              <a:tr h="464027">
                <a:tc>
                  <a:txBody>
                    <a:bodyPr/>
                    <a:lstStyle/>
                    <a:p>
                      <a:r>
                        <a:rPr lang="en-AU" dirty="0" smtClean="0"/>
                        <a:t>Create Event</a:t>
                      </a:r>
                      <a:endParaRPr lang="en-AU" dirty="0"/>
                    </a:p>
                  </a:txBody>
                  <a:tcPr/>
                </a:tc>
                <a:tc>
                  <a:txBody>
                    <a:bodyPr/>
                    <a:lstStyle/>
                    <a:p>
                      <a:endParaRPr lang="en-AU"/>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Event</a:t>
                      </a:r>
                      <a:r>
                        <a:rPr lang="en-AU" baseline="0" dirty="0" smtClean="0"/>
                        <a:t> Title</a:t>
                      </a:r>
                      <a:endParaRPr lang="en-AU" dirty="0" smtClean="0"/>
                    </a:p>
                  </a:txBody>
                  <a:tcPr/>
                </a:tc>
                <a:tc>
                  <a:txBody>
                    <a:bodyPr/>
                    <a:lstStyle/>
                    <a:p>
                      <a:endParaRPr lang="en-AU" dirty="0"/>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Event </a:t>
                      </a:r>
                      <a:r>
                        <a:rPr lang="en-AU" baseline="0" dirty="0" smtClean="0"/>
                        <a:t>Colour</a:t>
                      </a:r>
                      <a:endParaRPr lang="en-AU" dirty="0" smtClean="0"/>
                    </a:p>
                  </a:txBody>
                  <a:tcPr/>
                </a:tc>
                <a:tc>
                  <a:txBody>
                    <a:bodyPr/>
                    <a:lstStyle/>
                    <a:p>
                      <a:endParaRPr lang="en-AU" dirty="0"/>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Event Duration</a:t>
                      </a:r>
                    </a:p>
                  </a:txBody>
                  <a:tcPr/>
                </a:tc>
                <a:tc>
                  <a:txBody>
                    <a:bodyPr/>
                    <a:lstStyle/>
                    <a:p>
                      <a:endParaRPr lang="en-AU" dirty="0"/>
                    </a:p>
                  </a:txBody>
                  <a:tcPr/>
                </a:tc>
              </a:tr>
            </a:tbl>
          </a:graphicData>
        </a:graphic>
      </p:graphicFrame>
      <p:pic>
        <p:nvPicPr>
          <p:cNvPr id="3" name="Picture 2"/>
          <p:cNvPicPr>
            <a:picLocks noChangeAspect="1"/>
          </p:cNvPicPr>
          <p:nvPr/>
        </p:nvPicPr>
        <p:blipFill>
          <a:blip r:embed="rId2"/>
          <a:stretch>
            <a:fillRect/>
          </a:stretch>
        </p:blipFill>
        <p:spPr>
          <a:xfrm>
            <a:off x="9995057" y="955996"/>
            <a:ext cx="428625" cy="36195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43120949"/>
              </p:ext>
            </p:extLst>
          </p:nvPr>
        </p:nvGraphicFramePr>
        <p:xfrm>
          <a:off x="6792174" y="3010778"/>
          <a:ext cx="4609206" cy="1856108"/>
        </p:xfrm>
        <a:graphic>
          <a:graphicData uri="http://schemas.openxmlformats.org/drawingml/2006/table">
            <a:tbl>
              <a:tblPr firstRow="1" bandRow="1">
                <a:tableStyleId>{5C22544A-7EE6-4342-B048-85BDC9FD1C3A}</a:tableStyleId>
              </a:tblPr>
              <a:tblGrid>
                <a:gridCol w="2304603"/>
                <a:gridCol w="2304603"/>
              </a:tblGrid>
              <a:tr h="464027">
                <a:tc>
                  <a:txBody>
                    <a:bodyPr/>
                    <a:lstStyle/>
                    <a:p>
                      <a:pPr algn="ctr"/>
                      <a:r>
                        <a:rPr lang="en-AU" dirty="0" smtClean="0"/>
                        <a:t>Company</a:t>
                      </a:r>
                      <a:r>
                        <a:rPr lang="en-AU" baseline="0" dirty="0" smtClean="0"/>
                        <a:t> Name</a:t>
                      </a:r>
                      <a:endParaRPr lang="en-AU" dirty="0"/>
                    </a:p>
                  </a:txBody>
                  <a:tcPr/>
                </a:tc>
                <a:tc>
                  <a:txBody>
                    <a:bodyPr/>
                    <a:lstStyle/>
                    <a:p>
                      <a:pPr algn="ctr"/>
                      <a:r>
                        <a:rPr lang="en-AU" dirty="0" smtClean="0"/>
                        <a:t>Enabled</a:t>
                      </a:r>
                      <a:endParaRPr lang="en-AU" dirty="0"/>
                    </a:p>
                  </a:txBody>
                  <a:tcPr/>
                </a:tc>
              </a:tr>
              <a:tr h="464027">
                <a:tc>
                  <a:txBody>
                    <a:bodyPr/>
                    <a:lstStyle/>
                    <a:p>
                      <a:r>
                        <a:rPr lang="en-AU" dirty="0" smtClean="0"/>
                        <a:t>Create Event</a:t>
                      </a:r>
                      <a:endParaRPr lang="en-AU" dirty="0"/>
                    </a:p>
                  </a:txBody>
                  <a:tcPr/>
                </a:tc>
                <a:tc>
                  <a:txBody>
                    <a:bodyPr/>
                    <a:lstStyle/>
                    <a:p>
                      <a:endParaRPr lang="en-AU"/>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Email:</a:t>
                      </a:r>
                    </a:p>
                  </a:txBody>
                  <a:tcPr/>
                </a:tc>
                <a:tc>
                  <a:txBody>
                    <a:bodyPr/>
                    <a:lstStyle/>
                    <a:p>
                      <a:endParaRPr lang="en-AU" dirty="0"/>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Email</a:t>
                      </a:r>
                      <a:r>
                        <a:rPr lang="en-AU" baseline="0" dirty="0" smtClean="0"/>
                        <a:t> Address:</a:t>
                      </a:r>
                      <a:endParaRPr lang="en-AU" dirty="0" smtClean="0"/>
                    </a:p>
                  </a:txBody>
                  <a:tcPr/>
                </a:tc>
                <a:tc>
                  <a:txBody>
                    <a:bodyPr/>
                    <a:lstStyle/>
                    <a:p>
                      <a:endParaRPr lang="en-AU" dirty="0"/>
                    </a:p>
                  </a:txBody>
                  <a:tcPr/>
                </a:tc>
              </a:tr>
            </a:tbl>
          </a:graphicData>
        </a:graphic>
      </p:graphicFrame>
      <p:pic>
        <p:nvPicPr>
          <p:cNvPr id="8" name="Picture 7"/>
          <p:cNvPicPr>
            <a:picLocks noChangeAspect="1"/>
          </p:cNvPicPr>
          <p:nvPr/>
        </p:nvPicPr>
        <p:blipFill>
          <a:blip r:embed="rId3"/>
          <a:stretch>
            <a:fillRect/>
          </a:stretch>
        </p:blipFill>
        <p:spPr>
          <a:xfrm>
            <a:off x="10033358" y="3551469"/>
            <a:ext cx="419100" cy="323850"/>
          </a:xfrm>
          <a:prstGeom prst="rect">
            <a:avLst/>
          </a:prstGeom>
        </p:spPr>
      </p:pic>
      <p:pic>
        <p:nvPicPr>
          <p:cNvPr id="10" name="Picture 9"/>
          <p:cNvPicPr>
            <a:picLocks noChangeAspect="1"/>
          </p:cNvPicPr>
          <p:nvPr/>
        </p:nvPicPr>
        <p:blipFill>
          <a:blip r:embed="rId2"/>
          <a:stretch>
            <a:fillRect/>
          </a:stretch>
        </p:blipFill>
        <p:spPr>
          <a:xfrm>
            <a:off x="10007935" y="3967506"/>
            <a:ext cx="428625" cy="3619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760120621"/>
              </p:ext>
            </p:extLst>
          </p:nvPr>
        </p:nvGraphicFramePr>
        <p:xfrm>
          <a:off x="654742" y="3410138"/>
          <a:ext cx="4609206" cy="2320135"/>
        </p:xfrm>
        <a:graphic>
          <a:graphicData uri="http://schemas.openxmlformats.org/drawingml/2006/table">
            <a:tbl>
              <a:tblPr firstRow="1" bandRow="1">
                <a:tableStyleId>{5C22544A-7EE6-4342-B048-85BDC9FD1C3A}</a:tableStyleId>
              </a:tblPr>
              <a:tblGrid>
                <a:gridCol w="2304603"/>
                <a:gridCol w="2304603"/>
              </a:tblGrid>
              <a:tr h="464027">
                <a:tc>
                  <a:txBody>
                    <a:bodyPr/>
                    <a:lstStyle/>
                    <a:p>
                      <a:pPr algn="ctr"/>
                      <a:r>
                        <a:rPr lang="en-AU" dirty="0" smtClean="0"/>
                        <a:t>Company</a:t>
                      </a:r>
                      <a:r>
                        <a:rPr lang="en-AU" baseline="0" dirty="0" smtClean="0"/>
                        <a:t> Name</a:t>
                      </a:r>
                      <a:endParaRPr lang="en-AU" dirty="0"/>
                    </a:p>
                  </a:txBody>
                  <a:tcPr/>
                </a:tc>
                <a:tc>
                  <a:txBody>
                    <a:bodyPr/>
                    <a:lstStyle/>
                    <a:p>
                      <a:pPr algn="ctr"/>
                      <a:r>
                        <a:rPr lang="en-AU" dirty="0" smtClean="0"/>
                        <a:t>Enabled</a:t>
                      </a:r>
                      <a:endParaRPr lang="en-AU" dirty="0"/>
                    </a:p>
                  </a:txBody>
                  <a:tcPr/>
                </a:tc>
              </a:tr>
              <a:tr h="464027">
                <a:tc>
                  <a:txBody>
                    <a:bodyPr/>
                    <a:lstStyle/>
                    <a:p>
                      <a:r>
                        <a:rPr lang="en-AU" dirty="0" smtClean="0"/>
                        <a:t>Create Event</a:t>
                      </a:r>
                      <a:endParaRPr lang="en-AU" dirty="0"/>
                    </a:p>
                  </a:txBody>
                  <a:tcPr/>
                </a:tc>
                <a:tc>
                  <a:txBody>
                    <a:bodyPr/>
                    <a:lstStyle/>
                    <a:p>
                      <a:endParaRPr lang="en-AU"/>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Email:</a:t>
                      </a:r>
                    </a:p>
                  </a:txBody>
                  <a:tcPr/>
                </a:tc>
                <a:tc>
                  <a:txBody>
                    <a:bodyPr/>
                    <a:lstStyle/>
                    <a:p>
                      <a:endParaRPr lang="en-AU" dirty="0"/>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Group:</a:t>
                      </a:r>
                    </a:p>
                  </a:txBody>
                  <a:tcPr/>
                </a:tc>
                <a:tc>
                  <a:txBody>
                    <a:bodyPr/>
                    <a:lstStyle/>
                    <a:p>
                      <a:endParaRPr lang="en-AU" dirty="0"/>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Sub group:</a:t>
                      </a:r>
                    </a:p>
                  </a:txBody>
                  <a:tcPr/>
                </a:tc>
                <a:tc>
                  <a:txBody>
                    <a:bodyPr/>
                    <a:lstStyle/>
                    <a:p>
                      <a:endParaRPr lang="en-AU" dirty="0"/>
                    </a:p>
                  </a:txBody>
                  <a:tcPr/>
                </a:tc>
              </a:tr>
            </a:tbl>
          </a:graphicData>
        </a:graphic>
      </p:graphicFrame>
      <p:pic>
        <p:nvPicPr>
          <p:cNvPr id="12" name="Picture 11"/>
          <p:cNvPicPr>
            <a:picLocks noChangeAspect="1"/>
          </p:cNvPicPr>
          <p:nvPr/>
        </p:nvPicPr>
        <p:blipFill>
          <a:blip r:embed="rId3"/>
          <a:stretch>
            <a:fillRect/>
          </a:stretch>
        </p:blipFill>
        <p:spPr>
          <a:xfrm>
            <a:off x="3895926" y="3950829"/>
            <a:ext cx="419100" cy="323850"/>
          </a:xfrm>
          <a:prstGeom prst="rect">
            <a:avLst/>
          </a:prstGeom>
        </p:spPr>
      </p:pic>
      <p:pic>
        <p:nvPicPr>
          <p:cNvPr id="16" name="Picture 15"/>
          <p:cNvPicPr>
            <a:picLocks noChangeAspect="1"/>
          </p:cNvPicPr>
          <p:nvPr/>
        </p:nvPicPr>
        <p:blipFill>
          <a:blip r:embed="rId3"/>
          <a:stretch>
            <a:fillRect/>
          </a:stretch>
        </p:blipFill>
        <p:spPr>
          <a:xfrm>
            <a:off x="3895926" y="4432602"/>
            <a:ext cx="419100" cy="323850"/>
          </a:xfrm>
          <a:prstGeom prst="rect">
            <a:avLst/>
          </a:prstGeom>
        </p:spPr>
      </p:pic>
      <p:sp>
        <p:nvSpPr>
          <p:cNvPr id="4" name="Rectangle 3"/>
          <p:cNvSpPr/>
          <p:nvPr/>
        </p:nvSpPr>
        <p:spPr>
          <a:xfrm>
            <a:off x="3068726" y="4872718"/>
            <a:ext cx="2073499" cy="309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Down Arrow 4"/>
          <p:cNvSpPr/>
          <p:nvPr/>
        </p:nvSpPr>
        <p:spPr>
          <a:xfrm>
            <a:off x="4662152" y="4872719"/>
            <a:ext cx="270458" cy="309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3068726" y="5354491"/>
            <a:ext cx="2073499" cy="309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Down Arrow 18"/>
          <p:cNvSpPr/>
          <p:nvPr/>
        </p:nvSpPr>
        <p:spPr>
          <a:xfrm>
            <a:off x="4662152" y="5354491"/>
            <a:ext cx="270458" cy="309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rotWithShape="1">
          <a:blip r:embed="rId4"/>
          <a:srcRect l="-412" t="-1" b="121"/>
          <a:stretch/>
        </p:blipFill>
        <p:spPr>
          <a:xfrm>
            <a:off x="2805910" y="5014275"/>
            <a:ext cx="1856242" cy="1230982"/>
          </a:xfrm>
          <a:prstGeom prst="rect">
            <a:avLst/>
          </a:prstGeom>
        </p:spPr>
      </p:pic>
    </p:spTree>
    <p:extLst>
      <p:ext uri="{BB962C8B-B14F-4D97-AF65-F5344CB8AC3E}">
        <p14:creationId xmlns:p14="http://schemas.microsoft.com/office/powerpoint/2010/main" val="229593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7473" y="3507250"/>
            <a:ext cx="8693239" cy="1325744"/>
          </a:xfrm>
          <a:prstGeom prst="rect">
            <a:avLst/>
          </a:prstGeom>
        </p:spPr>
      </p:pic>
      <p:sp>
        <p:nvSpPr>
          <p:cNvPr id="5" name="TextBox 4"/>
          <p:cNvSpPr txBox="1"/>
          <p:nvPr/>
        </p:nvSpPr>
        <p:spPr>
          <a:xfrm>
            <a:off x="1468192" y="2305318"/>
            <a:ext cx="9172063" cy="954107"/>
          </a:xfrm>
          <a:prstGeom prst="rect">
            <a:avLst/>
          </a:prstGeom>
          <a:noFill/>
        </p:spPr>
        <p:txBody>
          <a:bodyPr wrap="none" rtlCol="0">
            <a:spAutoFit/>
          </a:bodyPr>
          <a:lstStyle/>
          <a:p>
            <a:r>
              <a:rPr lang="en-AU" sz="2800" dirty="0" smtClean="0"/>
              <a:t>This will only be visible if a product is selected. </a:t>
            </a:r>
          </a:p>
          <a:p>
            <a:r>
              <a:rPr lang="en-AU" sz="2800" dirty="0" smtClean="0"/>
              <a:t>And summarise Orders that contained this product by Month. </a:t>
            </a:r>
            <a:endParaRPr lang="en-AU" sz="2800" dirty="0"/>
          </a:p>
        </p:txBody>
      </p:sp>
    </p:spTree>
    <p:extLst>
      <p:ext uri="{BB962C8B-B14F-4D97-AF65-F5344CB8AC3E}">
        <p14:creationId xmlns:p14="http://schemas.microsoft.com/office/powerpoint/2010/main" val="224424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Contact/User</a:t>
            </a:r>
            <a:endParaRPr lang="en-AU" dirty="0"/>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5649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63517" y="1035618"/>
            <a:ext cx="7263685" cy="5342290"/>
          </a:xfrm>
          <a:prstGeom prst="rect">
            <a:avLst/>
          </a:prstGeom>
        </p:spPr>
      </p:pic>
      <p:sp>
        <p:nvSpPr>
          <p:cNvPr id="5" name="TextBox 4"/>
          <p:cNvSpPr txBox="1"/>
          <p:nvPr/>
        </p:nvSpPr>
        <p:spPr>
          <a:xfrm>
            <a:off x="237496" y="209796"/>
            <a:ext cx="11018337" cy="461665"/>
          </a:xfrm>
          <a:prstGeom prst="rect">
            <a:avLst/>
          </a:prstGeom>
          <a:noFill/>
        </p:spPr>
        <p:txBody>
          <a:bodyPr wrap="none" rtlCol="0">
            <a:spAutoFit/>
          </a:bodyPr>
          <a:lstStyle/>
          <a:p>
            <a:r>
              <a:rPr lang="en-AU" sz="2400" dirty="0" smtClean="0"/>
              <a:t>I am happy to use this theme AS Is. It looks good. Fonts, Colours, Styles, layout – like it. </a:t>
            </a:r>
            <a:endParaRPr lang="en-AU" sz="2400" dirty="0"/>
          </a:p>
        </p:txBody>
      </p:sp>
    </p:spTree>
    <p:extLst>
      <p:ext uri="{BB962C8B-B14F-4D97-AF65-F5344CB8AC3E}">
        <p14:creationId xmlns:p14="http://schemas.microsoft.com/office/powerpoint/2010/main" val="368251759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98126" y="1133930"/>
            <a:ext cx="7070501" cy="5464972"/>
          </a:xfrm>
          <a:prstGeom prst="rect">
            <a:avLst/>
          </a:prstGeom>
        </p:spPr>
      </p:pic>
      <p:sp>
        <p:nvSpPr>
          <p:cNvPr id="5" name="Rectangle 4"/>
          <p:cNvSpPr/>
          <p:nvPr/>
        </p:nvSpPr>
        <p:spPr>
          <a:xfrm>
            <a:off x="862885" y="958143"/>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862885" y="1254355"/>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862885" y="2033528"/>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607974" y="856925"/>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sp>
        <p:nvSpPr>
          <p:cNvPr id="9" name="Rectangle 8"/>
          <p:cNvSpPr/>
          <p:nvPr/>
        </p:nvSpPr>
        <p:spPr>
          <a:xfrm>
            <a:off x="9516920" y="1038783"/>
            <a:ext cx="953036" cy="73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8216723" y="958143"/>
            <a:ext cx="1803043" cy="369332"/>
          </a:xfrm>
          <a:prstGeom prst="rect">
            <a:avLst/>
          </a:prstGeom>
          <a:noFill/>
        </p:spPr>
        <p:txBody>
          <a:bodyPr wrap="square" rtlCol="0">
            <a:spAutoFit/>
          </a:bodyPr>
          <a:lstStyle/>
          <a:p>
            <a:r>
              <a:rPr lang="en-AU" dirty="0" smtClean="0"/>
              <a:t>Contacts</a:t>
            </a:r>
            <a:endParaRPr lang="en-AU" dirty="0"/>
          </a:p>
        </p:txBody>
      </p:sp>
      <p:pic>
        <p:nvPicPr>
          <p:cNvPr id="10" name="Picture 9"/>
          <p:cNvPicPr>
            <a:picLocks noChangeAspect="1"/>
          </p:cNvPicPr>
          <p:nvPr/>
        </p:nvPicPr>
        <p:blipFill>
          <a:blip r:embed="rId3"/>
          <a:stretch>
            <a:fillRect/>
          </a:stretch>
        </p:blipFill>
        <p:spPr>
          <a:xfrm>
            <a:off x="2889228" y="856925"/>
            <a:ext cx="2971800" cy="485775"/>
          </a:xfrm>
          <a:prstGeom prst="rect">
            <a:avLst/>
          </a:prstGeom>
        </p:spPr>
      </p:pic>
      <p:sp>
        <p:nvSpPr>
          <p:cNvPr id="14" name="TextBox 13"/>
          <p:cNvSpPr txBox="1"/>
          <p:nvPr/>
        </p:nvSpPr>
        <p:spPr>
          <a:xfrm>
            <a:off x="862885" y="193183"/>
            <a:ext cx="9016443" cy="369332"/>
          </a:xfrm>
          <a:prstGeom prst="rect">
            <a:avLst/>
          </a:prstGeom>
          <a:noFill/>
        </p:spPr>
        <p:txBody>
          <a:bodyPr wrap="none" rtlCol="0">
            <a:spAutoFit/>
          </a:bodyPr>
          <a:lstStyle/>
          <a:p>
            <a:r>
              <a:rPr lang="en-AU" dirty="0" smtClean="0"/>
              <a:t>Contact fields to be displayed in the list should </a:t>
            </a:r>
            <a:r>
              <a:rPr lang="en-AU" dirty="0" smtClean="0"/>
              <a:t>be </a:t>
            </a:r>
            <a:r>
              <a:rPr lang="en-AU" dirty="0" smtClean="0"/>
              <a:t>Name, Email Address, User type, Company  </a:t>
            </a:r>
            <a:endParaRPr lang="en-AU" dirty="0"/>
          </a:p>
        </p:txBody>
      </p:sp>
      <p:sp>
        <p:nvSpPr>
          <p:cNvPr id="18" name="Rounded Rectangle 17"/>
          <p:cNvSpPr/>
          <p:nvPr/>
        </p:nvSpPr>
        <p:spPr>
          <a:xfrm>
            <a:off x="2797829" y="6221821"/>
            <a:ext cx="1577299" cy="3885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Admin</a:t>
            </a:r>
            <a:endParaRPr lang="en-AU" dirty="0"/>
          </a:p>
        </p:txBody>
      </p:sp>
      <p:sp>
        <p:nvSpPr>
          <p:cNvPr id="19" name="Rounded Rectangle 18"/>
          <p:cNvSpPr/>
          <p:nvPr/>
        </p:nvSpPr>
        <p:spPr>
          <a:xfrm>
            <a:off x="4467653" y="6205312"/>
            <a:ext cx="1372440" cy="4050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Staff</a:t>
            </a:r>
            <a:endParaRPr lang="en-AU" dirty="0"/>
          </a:p>
        </p:txBody>
      </p:sp>
      <p:sp>
        <p:nvSpPr>
          <p:cNvPr id="20" name="Rounded Rectangle 19"/>
          <p:cNvSpPr/>
          <p:nvPr/>
        </p:nvSpPr>
        <p:spPr>
          <a:xfrm>
            <a:off x="5932206" y="6205312"/>
            <a:ext cx="1372440" cy="405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Client</a:t>
            </a:r>
            <a:endParaRPr lang="en-AU" dirty="0"/>
          </a:p>
        </p:txBody>
      </p:sp>
      <p:cxnSp>
        <p:nvCxnSpPr>
          <p:cNvPr id="22" name="Straight Arrow Connector 21"/>
          <p:cNvCxnSpPr/>
          <p:nvPr/>
        </p:nvCxnSpPr>
        <p:spPr>
          <a:xfrm flipH="1" flipV="1">
            <a:off x="7304646" y="6503903"/>
            <a:ext cx="1064974" cy="156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77330" y="6423115"/>
            <a:ext cx="3559308" cy="369332"/>
          </a:xfrm>
          <a:prstGeom prst="rect">
            <a:avLst/>
          </a:prstGeom>
          <a:noFill/>
        </p:spPr>
        <p:txBody>
          <a:bodyPr wrap="none" rtlCol="0">
            <a:spAutoFit/>
          </a:bodyPr>
          <a:lstStyle/>
          <a:p>
            <a:r>
              <a:rPr lang="en-AU" dirty="0" smtClean="0"/>
              <a:t>These buttons will constrain the list.</a:t>
            </a:r>
            <a:endParaRPr lang="en-AU" dirty="0"/>
          </a:p>
        </p:txBody>
      </p:sp>
      <p:sp>
        <p:nvSpPr>
          <p:cNvPr id="25" name="Rectangle 24"/>
          <p:cNvSpPr/>
          <p:nvPr/>
        </p:nvSpPr>
        <p:spPr>
          <a:xfrm>
            <a:off x="6735651" y="856925"/>
            <a:ext cx="1339403" cy="397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New</a:t>
            </a:r>
            <a:endParaRPr lang="en-AU" dirty="0"/>
          </a:p>
        </p:txBody>
      </p:sp>
    </p:spTree>
    <p:extLst>
      <p:ext uri="{BB962C8B-B14F-4D97-AF65-F5344CB8AC3E}">
        <p14:creationId xmlns:p14="http://schemas.microsoft.com/office/powerpoint/2010/main" val="241344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5286" y="976981"/>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53411" y="1273193"/>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6" name="Rectangle 5"/>
          <p:cNvSpPr/>
          <p:nvPr/>
        </p:nvSpPr>
        <p:spPr>
          <a:xfrm>
            <a:off x="753411" y="2052366"/>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596214" y="976980"/>
            <a:ext cx="2946400" cy="483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5777565" y="976980"/>
            <a:ext cx="5588001" cy="5576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2709333" y="1088527"/>
            <a:ext cx="793294" cy="369332"/>
          </a:xfrm>
          <a:prstGeom prst="rect">
            <a:avLst/>
          </a:prstGeom>
          <a:noFill/>
        </p:spPr>
        <p:txBody>
          <a:bodyPr wrap="none" rtlCol="0">
            <a:spAutoFit/>
          </a:bodyPr>
          <a:lstStyle/>
          <a:p>
            <a:r>
              <a:rPr lang="en-AU" dirty="0" smtClean="0"/>
              <a:t>Profile</a:t>
            </a:r>
            <a:endParaRPr lang="en-AU" dirty="0"/>
          </a:p>
        </p:txBody>
      </p:sp>
      <p:sp>
        <p:nvSpPr>
          <p:cNvPr id="11" name="TextBox 10"/>
          <p:cNvSpPr txBox="1"/>
          <p:nvPr/>
        </p:nvSpPr>
        <p:spPr>
          <a:xfrm>
            <a:off x="5825065" y="1088527"/>
            <a:ext cx="1037463" cy="369332"/>
          </a:xfrm>
          <a:prstGeom prst="rect">
            <a:avLst/>
          </a:prstGeom>
          <a:noFill/>
        </p:spPr>
        <p:txBody>
          <a:bodyPr wrap="none" rtlCol="0">
            <a:spAutoFit/>
          </a:bodyPr>
          <a:lstStyle/>
          <a:p>
            <a:r>
              <a:rPr lang="en-AU" dirty="0" smtClean="0"/>
              <a:t>Activities</a:t>
            </a:r>
            <a:endParaRPr lang="en-AU" dirty="0"/>
          </a:p>
        </p:txBody>
      </p:sp>
      <p:sp>
        <p:nvSpPr>
          <p:cNvPr id="12" name="TextBox 11"/>
          <p:cNvSpPr txBox="1"/>
          <p:nvPr/>
        </p:nvSpPr>
        <p:spPr>
          <a:xfrm>
            <a:off x="753411" y="274876"/>
            <a:ext cx="2151743" cy="369332"/>
          </a:xfrm>
          <a:prstGeom prst="rect">
            <a:avLst/>
          </a:prstGeom>
          <a:noFill/>
        </p:spPr>
        <p:txBody>
          <a:bodyPr wrap="none" rtlCol="0">
            <a:spAutoFit/>
          </a:bodyPr>
          <a:lstStyle/>
          <a:p>
            <a:r>
              <a:rPr lang="en-AU" dirty="0" smtClean="0"/>
              <a:t>Contact Details Page</a:t>
            </a:r>
            <a:endParaRPr lang="en-AU" dirty="0"/>
          </a:p>
        </p:txBody>
      </p:sp>
    </p:spTree>
    <p:extLst>
      <p:ext uri="{BB962C8B-B14F-4D97-AF65-F5344CB8AC3E}">
        <p14:creationId xmlns:p14="http://schemas.microsoft.com/office/powerpoint/2010/main" val="255108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3411" y="953231"/>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753411" y="1249443"/>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753411" y="2052366"/>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498500" y="875763"/>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pic>
        <p:nvPicPr>
          <p:cNvPr id="11" name="Picture 10"/>
          <p:cNvPicPr>
            <a:picLocks noChangeAspect="1"/>
          </p:cNvPicPr>
          <p:nvPr/>
        </p:nvPicPr>
        <p:blipFill>
          <a:blip r:embed="rId2"/>
          <a:stretch>
            <a:fillRect/>
          </a:stretch>
        </p:blipFill>
        <p:spPr>
          <a:xfrm>
            <a:off x="2498500" y="976981"/>
            <a:ext cx="10591800" cy="5731098"/>
          </a:xfrm>
          <a:prstGeom prst="rect">
            <a:avLst/>
          </a:prstGeom>
        </p:spPr>
      </p:pic>
      <p:sp>
        <p:nvSpPr>
          <p:cNvPr id="14" name="TextBox 13"/>
          <p:cNvSpPr txBox="1"/>
          <p:nvPr/>
        </p:nvSpPr>
        <p:spPr>
          <a:xfrm>
            <a:off x="753411" y="274876"/>
            <a:ext cx="2151743" cy="369332"/>
          </a:xfrm>
          <a:prstGeom prst="rect">
            <a:avLst/>
          </a:prstGeom>
          <a:noFill/>
        </p:spPr>
        <p:txBody>
          <a:bodyPr wrap="none" rtlCol="0">
            <a:spAutoFit/>
          </a:bodyPr>
          <a:lstStyle/>
          <a:p>
            <a:r>
              <a:rPr lang="en-AU" dirty="0" smtClean="0"/>
              <a:t>Contact Details Page</a:t>
            </a:r>
            <a:endParaRPr lang="en-AU" dirty="0"/>
          </a:p>
        </p:txBody>
      </p:sp>
    </p:spTree>
    <p:extLst>
      <p:ext uri="{BB962C8B-B14F-4D97-AF65-F5344CB8AC3E}">
        <p14:creationId xmlns:p14="http://schemas.microsoft.com/office/powerpoint/2010/main" val="2880368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95886" y="247820"/>
            <a:ext cx="5043014" cy="6186309"/>
          </a:xfrm>
          <a:prstGeom prst="rect">
            <a:avLst/>
          </a:prstGeom>
          <a:noFill/>
        </p:spPr>
        <p:txBody>
          <a:bodyPr wrap="square" rtlCol="0">
            <a:spAutoFit/>
          </a:bodyPr>
          <a:lstStyle/>
          <a:p>
            <a:r>
              <a:rPr lang="en-AU" b="1" u="sng" dirty="0" smtClean="0"/>
              <a:t>Profile Module:</a:t>
            </a:r>
          </a:p>
          <a:p>
            <a:pPr marL="342900" indent="-342900">
              <a:buAutoNum type="arabicPeriod"/>
            </a:pPr>
            <a:r>
              <a:rPr lang="en-AU" dirty="0" smtClean="0"/>
              <a:t>If </a:t>
            </a:r>
            <a:r>
              <a:rPr lang="en-AU" dirty="0" smtClean="0"/>
              <a:t>user is Staff, then the admin</a:t>
            </a:r>
          </a:p>
          <a:p>
            <a:r>
              <a:rPr lang="en-AU" dirty="0" smtClean="0"/>
              <a:t>Will select 1 or more product / service</a:t>
            </a:r>
          </a:p>
          <a:p>
            <a:r>
              <a:rPr lang="en-AU" dirty="0" smtClean="0"/>
              <a:t>Group to associate to the user</a:t>
            </a:r>
          </a:p>
          <a:p>
            <a:endParaRPr lang="en-AU" dirty="0"/>
          </a:p>
          <a:p>
            <a:pPr marL="342900" indent="-342900">
              <a:buAutoNum type="arabicPeriod" startAt="2"/>
            </a:pPr>
            <a:r>
              <a:rPr lang="en-AU" dirty="0" smtClean="0"/>
              <a:t>If a product/service group is selected</a:t>
            </a:r>
          </a:p>
          <a:p>
            <a:r>
              <a:rPr lang="en-AU" dirty="0" smtClean="0"/>
              <a:t>The user has the ability to choose from one</a:t>
            </a:r>
          </a:p>
          <a:p>
            <a:r>
              <a:rPr lang="en-AU" dirty="0" smtClean="0"/>
              <a:t>Of the available calendars listed in the calendar</a:t>
            </a:r>
          </a:p>
          <a:p>
            <a:r>
              <a:rPr lang="en-AU" dirty="0" smtClean="0"/>
              <a:t>Table and store the association</a:t>
            </a:r>
            <a:r>
              <a:rPr lang="en-AU" dirty="0"/>
              <a:t> </a:t>
            </a:r>
            <a:r>
              <a:rPr lang="en-AU" dirty="0" smtClean="0"/>
              <a:t>in CalendarUser</a:t>
            </a:r>
            <a:endParaRPr lang="en-AU" dirty="0"/>
          </a:p>
          <a:p>
            <a:r>
              <a:rPr lang="en-AU" dirty="0" smtClean="0"/>
              <a:t>Table. </a:t>
            </a:r>
          </a:p>
          <a:p>
            <a:endParaRPr lang="en-AU" dirty="0"/>
          </a:p>
          <a:p>
            <a:r>
              <a:rPr lang="en-AU" dirty="0" smtClean="0"/>
              <a:t>3. If a user is Client, then #1, #2, not available</a:t>
            </a:r>
          </a:p>
          <a:p>
            <a:r>
              <a:rPr lang="en-AU" dirty="0" smtClean="0"/>
              <a:t>And user must select a company from the company</a:t>
            </a:r>
          </a:p>
          <a:p>
            <a:r>
              <a:rPr lang="en-AU" dirty="0" smtClean="0"/>
              <a:t>Table.</a:t>
            </a:r>
          </a:p>
          <a:p>
            <a:endParaRPr lang="en-AU" dirty="0"/>
          </a:p>
          <a:p>
            <a:r>
              <a:rPr lang="en-AU" dirty="0" smtClean="0"/>
              <a:t>4. Only the Administrator resources will have the ability</a:t>
            </a:r>
          </a:p>
          <a:p>
            <a:r>
              <a:rPr lang="en-AU" dirty="0" smtClean="0"/>
              <a:t>To edit User Type, Company, Calendar, Product Service</a:t>
            </a:r>
          </a:p>
          <a:p>
            <a:endParaRPr lang="en-AU" dirty="0"/>
          </a:p>
          <a:p>
            <a:r>
              <a:rPr lang="en-AU" dirty="0" smtClean="0"/>
              <a:t>5. All </a:t>
            </a:r>
            <a:r>
              <a:rPr lang="en-AU" dirty="0" smtClean="0"/>
              <a:t>individual </a:t>
            </a:r>
            <a:r>
              <a:rPr lang="en-AU" dirty="0" smtClean="0"/>
              <a:t>resources will have read only and </a:t>
            </a:r>
          </a:p>
          <a:p>
            <a:r>
              <a:rPr lang="en-AU" dirty="0" smtClean="0"/>
              <a:t>Only allow change password, image etc.</a:t>
            </a:r>
          </a:p>
        </p:txBody>
      </p:sp>
      <p:sp>
        <p:nvSpPr>
          <p:cNvPr id="2" name="Rectangle 1"/>
          <p:cNvSpPr/>
          <p:nvPr/>
        </p:nvSpPr>
        <p:spPr>
          <a:xfrm>
            <a:off x="5697195" y="224070"/>
            <a:ext cx="3674534" cy="240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Image</a:t>
            </a:r>
            <a:endParaRPr lang="en-AU" dirty="0"/>
          </a:p>
        </p:txBody>
      </p:sp>
      <p:sp>
        <p:nvSpPr>
          <p:cNvPr id="3" name="TextBox 2"/>
          <p:cNvSpPr txBox="1"/>
          <p:nvPr/>
        </p:nvSpPr>
        <p:spPr>
          <a:xfrm>
            <a:off x="5590319" y="2806617"/>
            <a:ext cx="6273129" cy="3139321"/>
          </a:xfrm>
          <a:prstGeom prst="rect">
            <a:avLst/>
          </a:prstGeom>
          <a:noFill/>
        </p:spPr>
        <p:txBody>
          <a:bodyPr wrap="square" rtlCol="0">
            <a:spAutoFit/>
          </a:bodyPr>
          <a:lstStyle/>
          <a:p>
            <a:r>
              <a:rPr lang="en-AU" dirty="0" smtClean="0"/>
              <a:t>First Name </a:t>
            </a:r>
          </a:p>
          <a:p>
            <a:r>
              <a:rPr lang="en-AU" dirty="0" smtClean="0"/>
              <a:t>Last  Name</a:t>
            </a:r>
          </a:p>
          <a:p>
            <a:r>
              <a:rPr lang="en-AU" dirty="0" smtClean="0"/>
              <a:t>Email Address</a:t>
            </a:r>
          </a:p>
          <a:p>
            <a:r>
              <a:rPr lang="en-AU" dirty="0" smtClean="0"/>
              <a:t>Mobile Number </a:t>
            </a:r>
          </a:p>
          <a:p>
            <a:r>
              <a:rPr lang="en-AU" dirty="0" smtClean="0"/>
              <a:t>Password </a:t>
            </a:r>
          </a:p>
          <a:p>
            <a:r>
              <a:rPr lang="en-AU" dirty="0" smtClean="0"/>
              <a:t>Role</a:t>
            </a:r>
          </a:p>
          <a:p>
            <a:r>
              <a:rPr lang="en-AU" dirty="0" smtClean="0"/>
              <a:t>Active</a:t>
            </a:r>
          </a:p>
          <a:p>
            <a:endParaRPr lang="en-AU" dirty="0"/>
          </a:p>
          <a:p>
            <a:r>
              <a:rPr lang="en-AU" dirty="0" smtClean="0"/>
              <a:t/>
            </a:r>
            <a:br>
              <a:rPr lang="en-AU" dirty="0" smtClean="0"/>
            </a:br>
            <a:r>
              <a:rPr lang="en-AU" dirty="0" smtClean="0"/>
              <a:t>Company</a:t>
            </a:r>
            <a:br>
              <a:rPr lang="en-AU" dirty="0" smtClean="0"/>
            </a:br>
            <a:r>
              <a:rPr lang="en-AU" dirty="0" smtClean="0"/>
              <a:t>Calendar  - Drop down. Associate a user to a google calendar. </a:t>
            </a:r>
          </a:p>
        </p:txBody>
      </p:sp>
      <p:sp>
        <p:nvSpPr>
          <p:cNvPr id="12" name="Rounded Rectangle 11"/>
          <p:cNvSpPr/>
          <p:nvPr/>
        </p:nvSpPr>
        <p:spPr>
          <a:xfrm>
            <a:off x="7395336" y="6137228"/>
            <a:ext cx="1959671" cy="3885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Photography </a:t>
            </a:r>
            <a:endParaRPr lang="en-AU" dirty="0"/>
          </a:p>
        </p:txBody>
      </p:sp>
      <p:sp>
        <p:nvSpPr>
          <p:cNvPr id="13" name="Rounded Rectangle 12"/>
          <p:cNvSpPr/>
          <p:nvPr/>
        </p:nvSpPr>
        <p:spPr>
          <a:xfrm>
            <a:off x="9445160" y="6120719"/>
            <a:ext cx="1372440" cy="405044"/>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Video</a:t>
            </a:r>
            <a:endParaRPr lang="en-AU" dirty="0"/>
          </a:p>
        </p:txBody>
      </p:sp>
      <p:sp>
        <p:nvSpPr>
          <p:cNvPr id="14" name="Rounded Rectangle 13"/>
          <p:cNvSpPr/>
          <p:nvPr/>
        </p:nvSpPr>
        <p:spPr>
          <a:xfrm>
            <a:off x="10909713" y="6120719"/>
            <a:ext cx="1372440" cy="4050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Copywriting</a:t>
            </a:r>
            <a:endParaRPr lang="en-AU" dirty="0"/>
          </a:p>
        </p:txBody>
      </p:sp>
      <p:sp>
        <p:nvSpPr>
          <p:cNvPr id="15" name="Rounded Rectangle 14"/>
          <p:cNvSpPr/>
          <p:nvPr/>
        </p:nvSpPr>
        <p:spPr>
          <a:xfrm>
            <a:off x="7395336" y="4737271"/>
            <a:ext cx="1419009" cy="3885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Admin</a:t>
            </a:r>
            <a:endParaRPr lang="en-AU" dirty="0"/>
          </a:p>
        </p:txBody>
      </p:sp>
      <p:sp>
        <p:nvSpPr>
          <p:cNvPr id="16" name="Rounded Rectangle 15"/>
          <p:cNvSpPr/>
          <p:nvPr/>
        </p:nvSpPr>
        <p:spPr>
          <a:xfrm>
            <a:off x="8904498" y="4720762"/>
            <a:ext cx="1372440" cy="4050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Staff</a:t>
            </a:r>
            <a:endParaRPr lang="en-AU" dirty="0"/>
          </a:p>
        </p:txBody>
      </p:sp>
      <p:sp>
        <p:nvSpPr>
          <p:cNvPr id="17" name="Rounded Rectangle 16"/>
          <p:cNvSpPr/>
          <p:nvPr/>
        </p:nvSpPr>
        <p:spPr>
          <a:xfrm>
            <a:off x="10369051" y="4720762"/>
            <a:ext cx="1372440" cy="405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Client</a:t>
            </a:r>
            <a:endParaRPr lang="en-AU" dirty="0"/>
          </a:p>
        </p:txBody>
      </p:sp>
      <p:sp>
        <p:nvSpPr>
          <p:cNvPr id="7" name="TextBox 6"/>
          <p:cNvSpPr txBox="1"/>
          <p:nvPr/>
        </p:nvSpPr>
        <p:spPr>
          <a:xfrm>
            <a:off x="5590320" y="4756474"/>
            <a:ext cx="1113575" cy="369332"/>
          </a:xfrm>
          <a:prstGeom prst="rect">
            <a:avLst/>
          </a:prstGeom>
          <a:noFill/>
        </p:spPr>
        <p:txBody>
          <a:bodyPr wrap="none" rtlCol="0">
            <a:spAutoFit/>
          </a:bodyPr>
          <a:lstStyle/>
          <a:p>
            <a:r>
              <a:rPr lang="en-AU" dirty="0" smtClean="0"/>
              <a:t>User Type</a:t>
            </a:r>
            <a:endParaRPr lang="en-AU" dirty="0"/>
          </a:p>
        </p:txBody>
      </p:sp>
      <p:sp>
        <p:nvSpPr>
          <p:cNvPr id="18" name="TextBox 17"/>
          <p:cNvSpPr txBox="1"/>
          <p:nvPr/>
        </p:nvSpPr>
        <p:spPr>
          <a:xfrm>
            <a:off x="5619749" y="6156431"/>
            <a:ext cx="1683474" cy="369332"/>
          </a:xfrm>
          <a:prstGeom prst="rect">
            <a:avLst/>
          </a:prstGeom>
          <a:noFill/>
        </p:spPr>
        <p:txBody>
          <a:bodyPr wrap="none" rtlCol="0">
            <a:spAutoFit/>
          </a:bodyPr>
          <a:lstStyle/>
          <a:p>
            <a:r>
              <a:rPr lang="en-AU" dirty="0" smtClean="0"/>
              <a:t>Product/Service</a:t>
            </a:r>
            <a:endParaRPr lang="en-AU" dirty="0"/>
          </a:p>
        </p:txBody>
      </p:sp>
    </p:spTree>
    <p:extLst>
      <p:ext uri="{BB962C8B-B14F-4D97-AF65-F5344CB8AC3E}">
        <p14:creationId xmlns:p14="http://schemas.microsoft.com/office/powerpoint/2010/main" val="3667385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16000" y="892314"/>
            <a:ext cx="2946400" cy="483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1016000" y="1003860"/>
            <a:ext cx="1037463" cy="369332"/>
          </a:xfrm>
          <a:prstGeom prst="rect">
            <a:avLst/>
          </a:prstGeom>
          <a:noFill/>
        </p:spPr>
        <p:txBody>
          <a:bodyPr wrap="none" rtlCol="0">
            <a:spAutoFit/>
          </a:bodyPr>
          <a:lstStyle/>
          <a:p>
            <a:r>
              <a:rPr lang="en-AU" dirty="0" smtClean="0"/>
              <a:t>Activities</a:t>
            </a:r>
            <a:endParaRPr lang="en-AU" dirty="0"/>
          </a:p>
        </p:txBody>
      </p:sp>
      <p:sp>
        <p:nvSpPr>
          <p:cNvPr id="3" name="TextBox 2"/>
          <p:cNvSpPr txBox="1"/>
          <p:nvPr/>
        </p:nvSpPr>
        <p:spPr>
          <a:xfrm>
            <a:off x="4332786" y="892314"/>
            <a:ext cx="7253909" cy="5355312"/>
          </a:xfrm>
          <a:prstGeom prst="rect">
            <a:avLst/>
          </a:prstGeom>
          <a:noFill/>
        </p:spPr>
        <p:txBody>
          <a:bodyPr wrap="none" rtlCol="0">
            <a:spAutoFit/>
          </a:bodyPr>
          <a:lstStyle/>
          <a:p>
            <a:r>
              <a:rPr lang="en-AU" dirty="0" smtClean="0"/>
              <a:t>Activities will list (read only) this activities that pertain to the selected user. </a:t>
            </a:r>
          </a:p>
          <a:p>
            <a:endParaRPr lang="en-AU" dirty="0"/>
          </a:p>
          <a:p>
            <a:r>
              <a:rPr lang="en-AU" dirty="0" smtClean="0"/>
              <a:t>If an internal user (Staff) it will be activities like:</a:t>
            </a:r>
          </a:p>
          <a:p>
            <a:endParaRPr lang="en-AU" dirty="0"/>
          </a:p>
          <a:p>
            <a:pPr marL="342900" indent="-342900">
              <a:buAutoNum type="arabicPeriod"/>
            </a:pPr>
            <a:r>
              <a:rPr lang="en-AU" dirty="0" smtClean="0"/>
              <a:t>Assigned Jobs</a:t>
            </a:r>
          </a:p>
          <a:p>
            <a:pPr marL="342900" indent="-342900">
              <a:buAutoNum type="arabicPeriod"/>
            </a:pPr>
            <a:r>
              <a:rPr lang="en-AU" dirty="0" smtClean="0"/>
              <a:t>Job statuses like Complete</a:t>
            </a:r>
          </a:p>
          <a:p>
            <a:pPr marL="342900" indent="-342900">
              <a:buAutoNum type="arabicPeriod"/>
            </a:pPr>
            <a:r>
              <a:rPr lang="en-AU" dirty="0" smtClean="0"/>
              <a:t>Files Uploaded</a:t>
            </a:r>
          </a:p>
          <a:p>
            <a:pPr marL="342900" indent="-342900">
              <a:buAutoNum type="arabicPeriod"/>
            </a:pPr>
            <a:endParaRPr lang="en-AU" dirty="0"/>
          </a:p>
          <a:p>
            <a:pPr marL="342900" indent="-342900">
              <a:buAutoNum type="arabicPeriod"/>
            </a:pPr>
            <a:endParaRPr lang="en-AU" dirty="0" smtClean="0"/>
          </a:p>
          <a:p>
            <a:r>
              <a:rPr lang="en-AU" dirty="0" smtClean="0"/>
              <a:t>If an external User it will be things like </a:t>
            </a:r>
          </a:p>
          <a:p>
            <a:endParaRPr lang="en-AU" dirty="0"/>
          </a:p>
          <a:p>
            <a:pPr marL="342900" indent="-342900">
              <a:buAutoNum type="arabicPeriod"/>
            </a:pPr>
            <a:r>
              <a:rPr lang="en-AU" dirty="0" smtClean="0"/>
              <a:t>Order Requested</a:t>
            </a:r>
          </a:p>
          <a:p>
            <a:pPr marL="342900" indent="-342900">
              <a:buAutoNum type="arabicPeriod"/>
            </a:pPr>
            <a:r>
              <a:rPr lang="en-AU" dirty="0" smtClean="0"/>
              <a:t>Job Booked</a:t>
            </a:r>
          </a:p>
          <a:p>
            <a:pPr marL="342900" indent="-342900">
              <a:buAutoNum type="arabicPeriod"/>
            </a:pPr>
            <a:r>
              <a:rPr lang="en-AU" dirty="0" smtClean="0"/>
              <a:t>Order Cancelled</a:t>
            </a:r>
          </a:p>
          <a:p>
            <a:pPr marL="342900" indent="-342900">
              <a:buAutoNum type="arabicPeriod"/>
            </a:pPr>
            <a:endParaRPr lang="en-AU" dirty="0"/>
          </a:p>
          <a:p>
            <a:r>
              <a:rPr lang="en-AU" dirty="0" smtClean="0"/>
              <a:t>We will provide a Stored procedure that returns all the events, all you need</a:t>
            </a:r>
          </a:p>
          <a:p>
            <a:r>
              <a:rPr lang="en-AU" dirty="0" smtClean="0"/>
              <a:t>To do it is display on this control.</a:t>
            </a:r>
          </a:p>
          <a:p>
            <a:endParaRPr lang="en-AU" dirty="0"/>
          </a:p>
          <a:p>
            <a:r>
              <a:rPr lang="en-AU" dirty="0" smtClean="0"/>
              <a:t> </a:t>
            </a:r>
            <a:endParaRPr lang="en-AU" dirty="0"/>
          </a:p>
        </p:txBody>
      </p:sp>
    </p:spTree>
    <p:extLst>
      <p:ext uri="{BB962C8B-B14F-4D97-AF65-F5344CB8AC3E}">
        <p14:creationId xmlns:p14="http://schemas.microsoft.com/office/powerpoint/2010/main" val="1952114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368539"/>
            <a:ext cx="10515600" cy="1033462"/>
          </a:xfrm>
        </p:spPr>
        <p:txBody>
          <a:bodyPr/>
          <a:lstStyle/>
          <a:p>
            <a:r>
              <a:rPr lang="en-AU" dirty="0" smtClean="0"/>
              <a:t>Order</a:t>
            </a:r>
            <a:endParaRPr lang="en-AU" dirty="0"/>
          </a:p>
        </p:txBody>
      </p:sp>
      <p:sp>
        <p:nvSpPr>
          <p:cNvPr id="5" name="Text Placeholder 4"/>
          <p:cNvSpPr>
            <a:spLocks noGrp="1"/>
          </p:cNvSpPr>
          <p:nvPr>
            <p:ph type="body" idx="1"/>
          </p:nvPr>
        </p:nvSpPr>
        <p:spPr>
          <a:xfrm>
            <a:off x="941034" y="2487671"/>
            <a:ext cx="10515600" cy="1019767"/>
          </a:xfrm>
        </p:spPr>
        <p:txBody>
          <a:bodyPr/>
          <a:lstStyle/>
          <a:p>
            <a:r>
              <a:rPr lang="en-AU" dirty="0" smtClean="0"/>
              <a:t>Orders module will list the Orders that have been placed by Companies. The module should have a function to create a new Order</a:t>
            </a:r>
            <a:endParaRPr lang="en-AU" dirty="0"/>
          </a:p>
        </p:txBody>
      </p:sp>
      <p:sp>
        <p:nvSpPr>
          <p:cNvPr id="2" name="TextBox 1"/>
          <p:cNvSpPr txBox="1"/>
          <p:nvPr/>
        </p:nvSpPr>
        <p:spPr>
          <a:xfrm>
            <a:off x="831850" y="477473"/>
            <a:ext cx="2593595" cy="369332"/>
          </a:xfrm>
          <a:prstGeom prst="rect">
            <a:avLst/>
          </a:prstGeom>
          <a:noFill/>
        </p:spPr>
        <p:txBody>
          <a:bodyPr wrap="none" rtlCol="0">
            <a:spAutoFit/>
          </a:bodyPr>
          <a:lstStyle/>
          <a:p>
            <a:r>
              <a:rPr lang="en-AU" dirty="0" smtClean="0"/>
              <a:t>User Role:   Administrator</a:t>
            </a:r>
            <a:endParaRPr lang="en-AU" dirty="0"/>
          </a:p>
        </p:txBody>
      </p:sp>
    </p:spTree>
    <p:extLst>
      <p:ext uri="{BB962C8B-B14F-4D97-AF65-F5344CB8AC3E}">
        <p14:creationId xmlns:p14="http://schemas.microsoft.com/office/powerpoint/2010/main" val="3244774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761" y="345916"/>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450761" y="642129"/>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6" name="Rectangle 5"/>
          <p:cNvSpPr/>
          <p:nvPr/>
        </p:nvSpPr>
        <p:spPr>
          <a:xfrm>
            <a:off x="2264601" y="978520"/>
            <a:ext cx="8693239" cy="202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Orders</a:t>
            </a:r>
            <a:endParaRPr lang="en-AU" dirty="0"/>
          </a:p>
        </p:txBody>
      </p:sp>
      <p:pic>
        <p:nvPicPr>
          <p:cNvPr id="7" name="Picture 6"/>
          <p:cNvPicPr>
            <a:picLocks noChangeAspect="1"/>
          </p:cNvPicPr>
          <p:nvPr/>
        </p:nvPicPr>
        <p:blipFill>
          <a:blip r:embed="rId2"/>
          <a:stretch>
            <a:fillRect/>
          </a:stretch>
        </p:blipFill>
        <p:spPr>
          <a:xfrm>
            <a:off x="2264600" y="399241"/>
            <a:ext cx="2971800" cy="485775"/>
          </a:xfrm>
          <a:prstGeom prst="rect">
            <a:avLst/>
          </a:prstGeom>
        </p:spPr>
      </p:pic>
      <p:pic>
        <p:nvPicPr>
          <p:cNvPr id="8" name="Picture 7"/>
          <p:cNvPicPr>
            <a:picLocks noChangeAspect="1"/>
          </p:cNvPicPr>
          <p:nvPr/>
        </p:nvPicPr>
        <p:blipFill>
          <a:blip r:embed="rId3"/>
          <a:stretch>
            <a:fillRect/>
          </a:stretch>
        </p:blipFill>
        <p:spPr>
          <a:xfrm>
            <a:off x="8190347" y="6118843"/>
            <a:ext cx="2914650" cy="476250"/>
          </a:xfrm>
          <a:prstGeom prst="rect">
            <a:avLst/>
          </a:prstGeom>
        </p:spPr>
      </p:pic>
      <p:sp>
        <p:nvSpPr>
          <p:cNvPr id="9" name="Rectangle 8"/>
          <p:cNvSpPr/>
          <p:nvPr/>
        </p:nvSpPr>
        <p:spPr>
          <a:xfrm>
            <a:off x="450761" y="1755901"/>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9647672" y="221323"/>
            <a:ext cx="1310167" cy="584775"/>
          </a:xfrm>
          <a:prstGeom prst="rect">
            <a:avLst/>
          </a:prstGeom>
          <a:noFill/>
        </p:spPr>
        <p:txBody>
          <a:bodyPr wrap="none" rtlCol="0">
            <a:spAutoFit/>
          </a:bodyPr>
          <a:lstStyle/>
          <a:p>
            <a:r>
              <a:rPr lang="en-AU" sz="3200" dirty="0" smtClean="0"/>
              <a:t>Orders</a:t>
            </a:r>
            <a:endParaRPr lang="en-AU" sz="3200" dirty="0"/>
          </a:p>
        </p:txBody>
      </p:sp>
      <p:sp>
        <p:nvSpPr>
          <p:cNvPr id="13" name="Rectangle 12"/>
          <p:cNvSpPr/>
          <p:nvPr/>
        </p:nvSpPr>
        <p:spPr>
          <a:xfrm>
            <a:off x="2288350" y="3185484"/>
            <a:ext cx="4007412" cy="1589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 Item</a:t>
            </a:r>
            <a:endParaRPr lang="en-AU" dirty="0"/>
          </a:p>
        </p:txBody>
      </p:sp>
      <p:sp>
        <p:nvSpPr>
          <p:cNvPr id="14" name="Rectangle 13"/>
          <p:cNvSpPr/>
          <p:nvPr/>
        </p:nvSpPr>
        <p:spPr>
          <a:xfrm>
            <a:off x="6501750" y="3185484"/>
            <a:ext cx="4456090" cy="1589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 Contacts</a:t>
            </a:r>
            <a:endParaRPr lang="en-AU" dirty="0"/>
          </a:p>
        </p:txBody>
      </p:sp>
      <p:pic>
        <p:nvPicPr>
          <p:cNvPr id="3" name="Picture 2"/>
          <p:cNvPicPr>
            <a:picLocks noChangeAspect="1"/>
          </p:cNvPicPr>
          <p:nvPr/>
        </p:nvPicPr>
        <p:blipFill>
          <a:blip r:embed="rId4"/>
          <a:stretch>
            <a:fillRect/>
          </a:stretch>
        </p:blipFill>
        <p:spPr>
          <a:xfrm>
            <a:off x="2259098" y="5259493"/>
            <a:ext cx="8698742" cy="577406"/>
          </a:xfrm>
          <a:prstGeom prst="rect">
            <a:avLst/>
          </a:prstGeom>
        </p:spPr>
      </p:pic>
      <p:sp>
        <p:nvSpPr>
          <p:cNvPr id="15" name="TextBox 14"/>
          <p:cNvSpPr txBox="1"/>
          <p:nvPr/>
        </p:nvSpPr>
        <p:spPr>
          <a:xfrm>
            <a:off x="2259097" y="4890160"/>
            <a:ext cx="1361206" cy="369332"/>
          </a:xfrm>
          <a:prstGeom prst="rect">
            <a:avLst/>
          </a:prstGeom>
          <a:noFill/>
        </p:spPr>
        <p:txBody>
          <a:bodyPr wrap="none" rtlCol="0">
            <a:spAutoFit/>
          </a:bodyPr>
          <a:lstStyle/>
          <a:p>
            <a:r>
              <a:rPr lang="en-AU" dirty="0" smtClean="0"/>
              <a:t>Order Status</a:t>
            </a:r>
            <a:endParaRPr lang="en-AU" dirty="0"/>
          </a:p>
        </p:txBody>
      </p:sp>
    </p:spTree>
    <p:extLst>
      <p:ext uri="{BB962C8B-B14F-4D97-AF65-F5344CB8AC3E}">
        <p14:creationId xmlns:p14="http://schemas.microsoft.com/office/powerpoint/2010/main" val="2597540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9713" y="1532267"/>
            <a:ext cx="7170168" cy="3477875"/>
          </a:xfrm>
          <a:prstGeom prst="rect">
            <a:avLst/>
          </a:prstGeom>
          <a:noFill/>
        </p:spPr>
        <p:txBody>
          <a:bodyPr wrap="none" rtlCol="0">
            <a:spAutoFit/>
          </a:bodyPr>
          <a:lstStyle/>
          <a:p>
            <a:r>
              <a:rPr lang="en-AU" sz="2000" dirty="0" smtClean="0"/>
              <a:t>Order Fields</a:t>
            </a:r>
          </a:p>
          <a:p>
            <a:endParaRPr lang="en-AU" sz="2000" dirty="0"/>
          </a:p>
          <a:p>
            <a:r>
              <a:rPr lang="en-AU" sz="2000" dirty="0" smtClean="0"/>
              <a:t>1. Company, Property,  Date, </a:t>
            </a:r>
            <a:r>
              <a:rPr lang="en-AU" sz="2000" dirty="0"/>
              <a:t> </a:t>
            </a:r>
            <a:r>
              <a:rPr lang="en-AU" sz="2000" dirty="0" smtClean="0"/>
              <a:t>Required Date,  Status, Channel, Total</a:t>
            </a:r>
          </a:p>
          <a:p>
            <a:endParaRPr lang="en-AU" sz="2000" dirty="0"/>
          </a:p>
          <a:p>
            <a:r>
              <a:rPr lang="en-AU" sz="2000" dirty="0" smtClean="0"/>
              <a:t>Order Item fields:</a:t>
            </a:r>
          </a:p>
          <a:p>
            <a:endParaRPr lang="en-AU" sz="2000" dirty="0"/>
          </a:p>
          <a:p>
            <a:pPr marL="342900" indent="-342900">
              <a:buAutoNum type="arabicPeriod"/>
            </a:pPr>
            <a:r>
              <a:rPr lang="en-AU" sz="2000" dirty="0" smtClean="0"/>
              <a:t>Product Description,  Price</a:t>
            </a:r>
          </a:p>
          <a:p>
            <a:endParaRPr lang="en-AU" sz="2000" dirty="0"/>
          </a:p>
          <a:p>
            <a:r>
              <a:rPr lang="en-AU" sz="2000" dirty="0" smtClean="0"/>
              <a:t>Order Contact:</a:t>
            </a:r>
          </a:p>
          <a:p>
            <a:endParaRPr lang="en-AU" sz="2000" dirty="0"/>
          </a:p>
          <a:p>
            <a:r>
              <a:rPr lang="en-AU" sz="2000" dirty="0" smtClean="0"/>
              <a:t>1.  Name, Value, Type</a:t>
            </a:r>
            <a:endParaRPr lang="en-AU" sz="2000" dirty="0"/>
          </a:p>
        </p:txBody>
      </p:sp>
      <p:sp>
        <p:nvSpPr>
          <p:cNvPr id="5" name="TextBox 4"/>
          <p:cNvSpPr txBox="1"/>
          <p:nvPr/>
        </p:nvSpPr>
        <p:spPr>
          <a:xfrm>
            <a:off x="412124" y="592428"/>
            <a:ext cx="3149901" cy="369332"/>
          </a:xfrm>
          <a:prstGeom prst="rect">
            <a:avLst/>
          </a:prstGeom>
          <a:noFill/>
        </p:spPr>
        <p:txBody>
          <a:bodyPr wrap="none" rtlCol="0">
            <a:spAutoFit/>
          </a:bodyPr>
          <a:lstStyle/>
          <a:p>
            <a:r>
              <a:rPr lang="en-AU" dirty="0" smtClean="0"/>
              <a:t>Fields to be present in the lists. </a:t>
            </a:r>
            <a:endParaRPr lang="en-AU" dirty="0"/>
          </a:p>
        </p:txBody>
      </p:sp>
    </p:spTree>
    <p:extLst>
      <p:ext uri="{BB962C8B-B14F-4D97-AF65-F5344CB8AC3E}">
        <p14:creationId xmlns:p14="http://schemas.microsoft.com/office/powerpoint/2010/main" val="108313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16258" y="342545"/>
            <a:ext cx="10515600" cy="2852737"/>
          </a:xfrm>
        </p:spPr>
        <p:txBody>
          <a:bodyPr>
            <a:noAutofit/>
          </a:bodyPr>
          <a:lstStyle/>
          <a:p>
            <a:r>
              <a:rPr lang="en-AU" sz="3200" dirty="0" smtClean="0"/>
              <a:t>The new order page will be designed according to this as a framework. Because the user will be authenticated before creating a new order, the company and agent details will not be required.</a:t>
            </a:r>
            <a:endParaRPr lang="en-AU" sz="3200" dirty="0"/>
          </a:p>
        </p:txBody>
      </p:sp>
      <p:sp>
        <p:nvSpPr>
          <p:cNvPr id="7" name="Text Placeholder 6"/>
          <p:cNvSpPr>
            <a:spLocks noGrp="1"/>
          </p:cNvSpPr>
          <p:nvPr>
            <p:ph type="body" idx="1"/>
          </p:nvPr>
        </p:nvSpPr>
        <p:spPr>
          <a:xfrm>
            <a:off x="896563" y="3195282"/>
            <a:ext cx="10515600" cy="1500187"/>
          </a:xfrm>
        </p:spPr>
        <p:txBody>
          <a:bodyPr/>
          <a:lstStyle/>
          <a:p>
            <a:r>
              <a:rPr lang="en-AU" dirty="0"/>
              <a:t>http://www.realview.net.au/new-order/</a:t>
            </a:r>
          </a:p>
        </p:txBody>
      </p:sp>
    </p:spTree>
    <p:extLst>
      <p:ext uri="{BB962C8B-B14F-4D97-AF65-F5344CB8AC3E}">
        <p14:creationId xmlns:p14="http://schemas.microsoft.com/office/powerpoint/2010/main" val="1506652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199" y="1212641"/>
            <a:ext cx="9830873" cy="2031325"/>
          </a:xfrm>
          <a:prstGeom prst="rect">
            <a:avLst/>
          </a:prstGeom>
        </p:spPr>
        <p:txBody>
          <a:bodyPr wrap="square">
            <a:spAutoFit/>
          </a:bodyPr>
          <a:lstStyle/>
          <a:p>
            <a:r>
              <a:rPr lang="en-AU" dirty="0" smtClean="0"/>
              <a:t>When the client is entering the address of the property, it should use google address auto complete to define a structured address. In addition we want to capture the </a:t>
            </a:r>
            <a:r>
              <a:rPr lang="en-AU" dirty="0" err="1" smtClean="0"/>
              <a:t>Lat</a:t>
            </a:r>
            <a:r>
              <a:rPr lang="en-AU" dirty="0" smtClean="0"/>
              <a:t>/Long fields of the address when inserting into the property table. </a:t>
            </a:r>
          </a:p>
          <a:p>
            <a:endParaRPr lang="en-AU" dirty="0"/>
          </a:p>
          <a:p>
            <a:endParaRPr lang="en-AU" dirty="0" smtClean="0"/>
          </a:p>
          <a:p>
            <a:r>
              <a:rPr lang="en-AU" dirty="0" smtClean="0"/>
              <a:t>https://developers.google.com/maps/documentation/javascript/examples/places-autocomplete-addressform</a:t>
            </a:r>
            <a:endParaRPr lang="en-AU" dirty="0"/>
          </a:p>
        </p:txBody>
      </p:sp>
      <p:pic>
        <p:nvPicPr>
          <p:cNvPr id="5" name="Picture 4"/>
          <p:cNvPicPr>
            <a:picLocks noChangeAspect="1"/>
          </p:cNvPicPr>
          <p:nvPr/>
        </p:nvPicPr>
        <p:blipFill>
          <a:blip r:embed="rId2"/>
          <a:stretch>
            <a:fillRect/>
          </a:stretch>
        </p:blipFill>
        <p:spPr>
          <a:xfrm>
            <a:off x="1219200" y="3392511"/>
            <a:ext cx="4848225" cy="2133600"/>
          </a:xfrm>
          <a:prstGeom prst="rect">
            <a:avLst/>
          </a:prstGeom>
        </p:spPr>
      </p:pic>
    </p:spTree>
    <p:extLst>
      <p:ext uri="{BB962C8B-B14F-4D97-AF65-F5344CB8AC3E}">
        <p14:creationId xmlns:p14="http://schemas.microsoft.com/office/powerpoint/2010/main" val="279407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a:t>
            </a:r>
            <a:endParaRPr lang="en-AU" dirty="0"/>
          </a:p>
        </p:txBody>
      </p:sp>
      <p:sp>
        <p:nvSpPr>
          <p:cNvPr id="3" name="Content Placeholder 2"/>
          <p:cNvSpPr>
            <a:spLocks noGrp="1"/>
          </p:cNvSpPr>
          <p:nvPr>
            <p:ph idx="1"/>
          </p:nvPr>
        </p:nvSpPr>
        <p:spPr/>
        <p:txBody>
          <a:bodyPr/>
          <a:lstStyle/>
          <a:p>
            <a:r>
              <a:rPr lang="en-AU" dirty="0" smtClean="0"/>
              <a:t>I have a dba that works for me directly he will design build all db. components, tables, stored procedures, etc. All you will need to do is build the front end and DAL based on ADO. Net. </a:t>
            </a:r>
          </a:p>
        </p:txBody>
      </p:sp>
    </p:spTree>
    <p:extLst>
      <p:ext uri="{BB962C8B-B14F-4D97-AF65-F5344CB8AC3E}">
        <p14:creationId xmlns:p14="http://schemas.microsoft.com/office/powerpoint/2010/main" val="1603844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Scheduler</a:t>
            </a:r>
            <a:endParaRPr lang="en-AU" dirty="0"/>
          </a:p>
        </p:txBody>
      </p:sp>
      <p:sp>
        <p:nvSpPr>
          <p:cNvPr id="5" name="Text Placeholder 4"/>
          <p:cNvSpPr>
            <a:spLocks noGrp="1"/>
          </p:cNvSpPr>
          <p:nvPr>
            <p:ph type="body" idx="1"/>
          </p:nvPr>
        </p:nvSpPr>
        <p:spPr/>
        <p:txBody>
          <a:bodyPr/>
          <a:lstStyle/>
          <a:p>
            <a:r>
              <a:rPr lang="en-AU" dirty="0" smtClean="0"/>
              <a:t>The scheduler page where the Admin users will schedule Jobs. A Job is an Order from a Company which is either received via email or view the new Order form.. A Job is the allocated to one or more internal users for them to perform the job.</a:t>
            </a:r>
            <a:endParaRPr lang="en-AU" dirty="0"/>
          </a:p>
        </p:txBody>
      </p:sp>
      <p:sp>
        <p:nvSpPr>
          <p:cNvPr id="2" name="TextBox 1"/>
          <p:cNvSpPr txBox="1"/>
          <p:nvPr/>
        </p:nvSpPr>
        <p:spPr>
          <a:xfrm>
            <a:off x="831850" y="322926"/>
            <a:ext cx="2593595" cy="369332"/>
          </a:xfrm>
          <a:prstGeom prst="rect">
            <a:avLst/>
          </a:prstGeom>
          <a:noFill/>
        </p:spPr>
        <p:txBody>
          <a:bodyPr wrap="none" rtlCol="0">
            <a:spAutoFit/>
          </a:bodyPr>
          <a:lstStyle/>
          <a:p>
            <a:r>
              <a:rPr lang="en-AU" dirty="0" smtClean="0"/>
              <a:t>User Role:   Administrator</a:t>
            </a:r>
            <a:endParaRPr lang="en-AU" dirty="0"/>
          </a:p>
        </p:txBody>
      </p:sp>
    </p:spTree>
    <p:extLst>
      <p:ext uri="{BB962C8B-B14F-4D97-AF65-F5344CB8AC3E}">
        <p14:creationId xmlns:p14="http://schemas.microsoft.com/office/powerpoint/2010/main" val="1786808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8524" y="1663926"/>
            <a:ext cx="10591800" cy="4886325"/>
          </a:xfrm>
          <a:prstGeom prst="rect">
            <a:avLst/>
          </a:prstGeom>
        </p:spPr>
      </p:pic>
      <p:sp>
        <p:nvSpPr>
          <p:cNvPr id="5" name="TextBox 4"/>
          <p:cNvSpPr txBox="1"/>
          <p:nvPr/>
        </p:nvSpPr>
        <p:spPr>
          <a:xfrm>
            <a:off x="722827" y="476519"/>
            <a:ext cx="11330218" cy="923330"/>
          </a:xfrm>
          <a:prstGeom prst="rect">
            <a:avLst/>
          </a:prstGeom>
          <a:noFill/>
        </p:spPr>
        <p:txBody>
          <a:bodyPr wrap="none" rtlCol="0">
            <a:spAutoFit/>
          </a:bodyPr>
          <a:lstStyle/>
          <a:p>
            <a:r>
              <a:rPr lang="en-AU" dirty="0" smtClean="0"/>
              <a:t>Currently the client is using outlook to manage 50 staff calendars. This is really difficult to schedule jobs on days</a:t>
            </a:r>
          </a:p>
          <a:p>
            <a:r>
              <a:rPr lang="en-AU" dirty="0" smtClean="0"/>
              <a:t>Where the job is required to be performed. We are moving to a Telerick calendar which will be more streamlined </a:t>
            </a:r>
          </a:p>
          <a:p>
            <a:r>
              <a:rPr lang="en-AU" dirty="0" smtClean="0"/>
              <a:t>In only selecting those resources needed for a specific job based on the products and services a user actually performs.</a:t>
            </a:r>
            <a:endParaRPr lang="en-AU" dirty="0"/>
          </a:p>
        </p:txBody>
      </p:sp>
    </p:spTree>
    <p:extLst>
      <p:ext uri="{BB962C8B-B14F-4D97-AF65-F5344CB8AC3E}">
        <p14:creationId xmlns:p14="http://schemas.microsoft.com/office/powerpoint/2010/main" val="89213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0646" y="830688"/>
            <a:ext cx="9777803" cy="6027312"/>
          </a:xfrm>
          <a:prstGeom prst="rect">
            <a:avLst/>
          </a:prstGeom>
        </p:spPr>
      </p:pic>
      <p:sp>
        <p:nvSpPr>
          <p:cNvPr id="5" name="TextBox 4"/>
          <p:cNvSpPr txBox="1"/>
          <p:nvPr/>
        </p:nvSpPr>
        <p:spPr>
          <a:xfrm>
            <a:off x="0" y="-38635"/>
            <a:ext cx="6022739" cy="369332"/>
          </a:xfrm>
          <a:prstGeom prst="rect">
            <a:avLst/>
          </a:prstGeom>
          <a:noFill/>
        </p:spPr>
        <p:txBody>
          <a:bodyPr wrap="none" rtlCol="0">
            <a:spAutoFit/>
          </a:bodyPr>
          <a:lstStyle/>
          <a:p>
            <a:r>
              <a:rPr lang="en-AU" dirty="0" smtClean="0"/>
              <a:t>This is the UI structure that I would like on the Schedule Page.. </a:t>
            </a:r>
            <a:endParaRPr lang="en-AU" dirty="0"/>
          </a:p>
        </p:txBody>
      </p:sp>
      <p:cxnSp>
        <p:nvCxnSpPr>
          <p:cNvPr id="7" name="Straight Arrow Connector 6"/>
          <p:cNvCxnSpPr/>
          <p:nvPr/>
        </p:nvCxnSpPr>
        <p:spPr>
          <a:xfrm>
            <a:off x="1223493" y="856445"/>
            <a:ext cx="914400" cy="540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2428" y="2783916"/>
            <a:ext cx="1981696" cy="369332"/>
          </a:xfrm>
          <a:prstGeom prst="rect">
            <a:avLst/>
          </a:prstGeom>
          <a:noFill/>
        </p:spPr>
        <p:txBody>
          <a:bodyPr wrap="none" rtlCol="0">
            <a:spAutoFit/>
          </a:bodyPr>
          <a:lstStyle/>
          <a:p>
            <a:r>
              <a:rPr lang="en-AU" dirty="0" smtClean="0"/>
              <a:t>Calendars of Users.</a:t>
            </a:r>
            <a:endParaRPr lang="en-AU" dirty="0"/>
          </a:p>
        </p:txBody>
      </p:sp>
      <p:cxnSp>
        <p:nvCxnSpPr>
          <p:cNvPr id="9" name="Straight Arrow Connector 8"/>
          <p:cNvCxnSpPr/>
          <p:nvPr/>
        </p:nvCxnSpPr>
        <p:spPr>
          <a:xfrm>
            <a:off x="1278959" y="3303432"/>
            <a:ext cx="914400" cy="540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69978"/>
            <a:ext cx="2683235" cy="369332"/>
          </a:xfrm>
          <a:prstGeom prst="rect">
            <a:avLst/>
          </a:prstGeom>
          <a:noFill/>
        </p:spPr>
        <p:txBody>
          <a:bodyPr wrap="none" rtlCol="0">
            <a:spAutoFit/>
          </a:bodyPr>
          <a:lstStyle/>
          <a:p>
            <a:r>
              <a:rPr lang="en-AU" dirty="0" smtClean="0"/>
              <a:t>A list of Unscheduled Jobs.</a:t>
            </a:r>
            <a:endParaRPr lang="en-AU" dirty="0"/>
          </a:p>
        </p:txBody>
      </p:sp>
    </p:spTree>
    <p:extLst>
      <p:ext uri="{BB962C8B-B14F-4D97-AF65-F5344CB8AC3E}">
        <p14:creationId xmlns:p14="http://schemas.microsoft.com/office/powerpoint/2010/main" val="206555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6095" y="502277"/>
            <a:ext cx="9777803" cy="6027312"/>
          </a:xfrm>
          <a:prstGeom prst="rect">
            <a:avLst/>
          </a:prstGeom>
        </p:spPr>
      </p:pic>
      <p:sp>
        <p:nvSpPr>
          <p:cNvPr id="2" name="Rectangle 1"/>
          <p:cNvSpPr/>
          <p:nvPr/>
        </p:nvSpPr>
        <p:spPr>
          <a:xfrm>
            <a:off x="953037" y="605307"/>
            <a:ext cx="2292439" cy="2331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This will be a list of pending Orders that have not been Scheduled. Orders have a Required date. </a:t>
            </a:r>
          </a:p>
          <a:p>
            <a:pPr algn="ctr"/>
            <a:r>
              <a:rPr lang="en-AU" sz="1400" dirty="0" smtClean="0"/>
              <a:t>When selecting an order the calendar will set focus on that date and select the list of calendars (below) to those users that perform that function.</a:t>
            </a:r>
            <a:endParaRPr lang="en-AU" sz="1400" dirty="0"/>
          </a:p>
        </p:txBody>
      </p:sp>
      <p:sp>
        <p:nvSpPr>
          <p:cNvPr id="5" name="Rectangle 4"/>
          <p:cNvSpPr/>
          <p:nvPr/>
        </p:nvSpPr>
        <p:spPr>
          <a:xfrm>
            <a:off x="953037" y="3022691"/>
            <a:ext cx="2292439" cy="306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This will be a list of Calendars of </a:t>
            </a:r>
            <a:r>
              <a:rPr lang="en-AU" sz="1400" dirty="0" smtClean="0"/>
              <a:t>Users (Staff) </a:t>
            </a:r>
            <a:r>
              <a:rPr lang="en-AU" sz="1400" dirty="0"/>
              <a:t>that the user can select one or more and see their availability. Selecting one or more users will have their day view side by side on the required date from the selected order.</a:t>
            </a:r>
          </a:p>
        </p:txBody>
      </p:sp>
      <p:sp>
        <p:nvSpPr>
          <p:cNvPr id="3" name="Rectangle 2"/>
          <p:cNvSpPr/>
          <p:nvPr/>
        </p:nvSpPr>
        <p:spPr>
          <a:xfrm>
            <a:off x="953037" y="6190894"/>
            <a:ext cx="2292439" cy="4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Services Offered.</a:t>
            </a:r>
            <a:endParaRPr lang="en-AU" dirty="0"/>
          </a:p>
        </p:txBody>
      </p:sp>
    </p:spTree>
    <p:extLst>
      <p:ext uri="{BB962C8B-B14F-4D97-AF65-F5344CB8AC3E}">
        <p14:creationId xmlns:p14="http://schemas.microsoft.com/office/powerpoint/2010/main" val="3815855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6095" y="502277"/>
            <a:ext cx="9777803" cy="6027312"/>
          </a:xfrm>
          <a:prstGeom prst="rect">
            <a:avLst/>
          </a:prstGeom>
        </p:spPr>
      </p:pic>
      <p:sp>
        <p:nvSpPr>
          <p:cNvPr id="2" name="Rectangle 1"/>
          <p:cNvSpPr/>
          <p:nvPr/>
        </p:nvSpPr>
        <p:spPr>
          <a:xfrm>
            <a:off x="953037" y="605307"/>
            <a:ext cx="2292439" cy="2331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This will be a list of pending Orders that have not been Scheduled. Orders have a Required date. </a:t>
            </a:r>
          </a:p>
          <a:p>
            <a:pPr algn="ctr"/>
            <a:r>
              <a:rPr lang="en-AU" sz="1400" dirty="0" smtClean="0"/>
              <a:t>When selecting an order the calendar will set focus on that date and restrict the list of calendars (below) to those users that perform that function.</a:t>
            </a:r>
            <a:endParaRPr lang="en-AU" sz="1400" dirty="0"/>
          </a:p>
        </p:txBody>
      </p:sp>
      <p:sp>
        <p:nvSpPr>
          <p:cNvPr id="5" name="Rectangle 4"/>
          <p:cNvSpPr/>
          <p:nvPr/>
        </p:nvSpPr>
        <p:spPr>
          <a:xfrm>
            <a:off x="953037" y="3129566"/>
            <a:ext cx="2292439" cy="306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This will be a list of Calendars of Users that the user can select one or more and see their availability. Selecting one or more users will have their day view side by side on the required date from the selected order.</a:t>
            </a:r>
          </a:p>
        </p:txBody>
      </p:sp>
      <p:sp>
        <p:nvSpPr>
          <p:cNvPr id="3" name="Rectangle 2"/>
          <p:cNvSpPr/>
          <p:nvPr/>
        </p:nvSpPr>
        <p:spPr>
          <a:xfrm>
            <a:off x="953037" y="6297769"/>
            <a:ext cx="2292439" cy="4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Services Offered.</a:t>
            </a:r>
            <a:endParaRPr lang="en-AU" dirty="0"/>
          </a:p>
        </p:txBody>
      </p:sp>
      <p:sp>
        <p:nvSpPr>
          <p:cNvPr id="6" name="Rectangle 5"/>
          <p:cNvSpPr/>
          <p:nvPr/>
        </p:nvSpPr>
        <p:spPr>
          <a:xfrm>
            <a:off x="4876800" y="2133600"/>
            <a:ext cx="4267200" cy="35780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4876800" y="2133600"/>
            <a:ext cx="4267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Jobs to be Scheduled</a:t>
            </a:r>
            <a:endParaRPr lang="en-AU" dirty="0">
              <a:solidFill>
                <a:srgbClr val="FF0000"/>
              </a:solidFill>
            </a:endParaRPr>
          </a:p>
        </p:txBody>
      </p:sp>
      <p:sp>
        <p:nvSpPr>
          <p:cNvPr id="11" name="Rectangle 10"/>
          <p:cNvSpPr/>
          <p:nvPr/>
        </p:nvSpPr>
        <p:spPr>
          <a:xfrm>
            <a:off x="4876800" y="2743200"/>
            <a:ext cx="4267200" cy="3863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Job 1 Title </a:t>
            </a:r>
            <a:endParaRPr lang="en-AU" dirty="0"/>
          </a:p>
        </p:txBody>
      </p:sp>
      <p:sp>
        <p:nvSpPr>
          <p:cNvPr id="16" name="Rectangle 15"/>
          <p:cNvSpPr/>
          <p:nvPr/>
        </p:nvSpPr>
        <p:spPr>
          <a:xfrm>
            <a:off x="4876800" y="3270207"/>
            <a:ext cx="4267200"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Job 2 Title </a:t>
            </a:r>
            <a:endParaRPr lang="en-AU" dirty="0"/>
          </a:p>
        </p:txBody>
      </p:sp>
      <p:sp>
        <p:nvSpPr>
          <p:cNvPr id="17" name="Rectangle 16"/>
          <p:cNvSpPr/>
          <p:nvPr/>
        </p:nvSpPr>
        <p:spPr>
          <a:xfrm>
            <a:off x="4876800" y="3797214"/>
            <a:ext cx="4267200" cy="3863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Job 3 Title </a:t>
            </a:r>
            <a:endParaRPr lang="en-AU" dirty="0"/>
          </a:p>
        </p:txBody>
      </p:sp>
      <p:sp>
        <p:nvSpPr>
          <p:cNvPr id="18" name="Rectangle 17"/>
          <p:cNvSpPr/>
          <p:nvPr/>
        </p:nvSpPr>
        <p:spPr>
          <a:xfrm>
            <a:off x="4883428" y="4334766"/>
            <a:ext cx="4267200" cy="3863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Job 4 Title </a:t>
            </a:r>
            <a:endParaRPr lang="en-AU" dirty="0"/>
          </a:p>
        </p:txBody>
      </p:sp>
      <p:cxnSp>
        <p:nvCxnSpPr>
          <p:cNvPr id="20" name="Straight Arrow Connector 19"/>
          <p:cNvCxnSpPr/>
          <p:nvPr/>
        </p:nvCxnSpPr>
        <p:spPr>
          <a:xfrm flipH="1" flipV="1">
            <a:off x="8216348" y="5115339"/>
            <a:ext cx="1325217" cy="107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521547" y="6152575"/>
            <a:ext cx="4714817" cy="646331"/>
          </a:xfrm>
          <a:prstGeom prst="rect">
            <a:avLst/>
          </a:prstGeom>
          <a:noFill/>
        </p:spPr>
        <p:txBody>
          <a:bodyPr wrap="none" rtlCol="0">
            <a:spAutoFit/>
          </a:bodyPr>
          <a:lstStyle/>
          <a:p>
            <a:r>
              <a:rPr lang="en-AU" dirty="0" smtClean="0"/>
              <a:t>Jobs in this list will be coloured according to the </a:t>
            </a:r>
          </a:p>
          <a:p>
            <a:r>
              <a:rPr lang="en-AU" dirty="0" smtClean="0"/>
              <a:t>Product Group Colour</a:t>
            </a:r>
            <a:endParaRPr lang="en-AU" dirty="0"/>
          </a:p>
        </p:txBody>
      </p:sp>
      <p:cxnSp>
        <p:nvCxnSpPr>
          <p:cNvPr id="8" name="Straight Arrow Connector 7"/>
          <p:cNvCxnSpPr/>
          <p:nvPr/>
        </p:nvCxnSpPr>
        <p:spPr>
          <a:xfrm>
            <a:off x="3127513" y="2186609"/>
            <a:ext cx="2107096" cy="13119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880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6095" y="502277"/>
            <a:ext cx="9777803" cy="6027312"/>
          </a:xfrm>
          <a:prstGeom prst="rect">
            <a:avLst/>
          </a:prstGeom>
        </p:spPr>
      </p:pic>
      <p:sp>
        <p:nvSpPr>
          <p:cNvPr id="2" name="Rectangle 1"/>
          <p:cNvSpPr/>
          <p:nvPr/>
        </p:nvSpPr>
        <p:spPr>
          <a:xfrm>
            <a:off x="953037" y="605307"/>
            <a:ext cx="2292439" cy="2331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This will be a list of pending Order Event that have not been Scheduled. Orders have a Required date. </a:t>
            </a:r>
          </a:p>
          <a:p>
            <a:pPr algn="ctr"/>
            <a:r>
              <a:rPr lang="en-AU" sz="1400" dirty="0" smtClean="0"/>
              <a:t>When selecting an order the calendar will set focus on that date and restrict the list of calendars (below) to those users that perform that function.</a:t>
            </a:r>
            <a:endParaRPr lang="en-AU" sz="1400" dirty="0"/>
          </a:p>
        </p:txBody>
      </p:sp>
      <p:sp>
        <p:nvSpPr>
          <p:cNvPr id="5" name="Rectangle 4"/>
          <p:cNvSpPr/>
          <p:nvPr/>
        </p:nvSpPr>
        <p:spPr>
          <a:xfrm>
            <a:off x="953037" y="3129566"/>
            <a:ext cx="2292439" cy="306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This will be a list of Calendars of Users that the user can select one or more and see their availability. Selecting one or more users will have their day view side by side on the required date from the selected order.</a:t>
            </a:r>
          </a:p>
        </p:txBody>
      </p:sp>
      <p:cxnSp>
        <p:nvCxnSpPr>
          <p:cNvPr id="6" name="Straight Arrow Connector 5"/>
          <p:cNvCxnSpPr/>
          <p:nvPr/>
        </p:nvCxnSpPr>
        <p:spPr>
          <a:xfrm>
            <a:off x="2987899" y="1455313"/>
            <a:ext cx="3928056" cy="79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147775" y="1970468"/>
            <a:ext cx="3245476" cy="811369"/>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Users will be able to drag an Order Event on to a Users calendar.</a:t>
            </a:r>
            <a:endParaRPr lang="en-AU" dirty="0"/>
          </a:p>
        </p:txBody>
      </p:sp>
    </p:spTree>
    <p:extLst>
      <p:ext uri="{BB962C8B-B14F-4D97-AF65-F5344CB8AC3E}">
        <p14:creationId xmlns:p14="http://schemas.microsoft.com/office/powerpoint/2010/main" val="3088821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800" dirty="0" smtClean="0"/>
              <a:t>The user should be able to use the native functions of the kendo-</a:t>
            </a:r>
            <a:r>
              <a:rPr lang="en-AU" sz="2800" dirty="0" err="1" smtClean="0"/>
              <a:t>ui</a:t>
            </a:r>
            <a:r>
              <a:rPr lang="en-AU" sz="2800" dirty="0" smtClean="0"/>
              <a:t> calendar and create events within the calendar.</a:t>
            </a:r>
            <a:endParaRPr lang="en-AU" sz="2800" dirty="0"/>
          </a:p>
        </p:txBody>
      </p:sp>
      <p:pic>
        <p:nvPicPr>
          <p:cNvPr id="6" name="Picture 5"/>
          <p:cNvPicPr>
            <a:picLocks noChangeAspect="1"/>
          </p:cNvPicPr>
          <p:nvPr/>
        </p:nvPicPr>
        <p:blipFill>
          <a:blip r:embed="rId2"/>
          <a:stretch>
            <a:fillRect/>
          </a:stretch>
        </p:blipFill>
        <p:spPr>
          <a:xfrm>
            <a:off x="3494065" y="2262188"/>
            <a:ext cx="4972050" cy="3914775"/>
          </a:xfrm>
          <a:prstGeom prst="rect">
            <a:avLst/>
          </a:prstGeom>
        </p:spPr>
      </p:pic>
    </p:spTree>
    <p:extLst>
      <p:ext uri="{BB962C8B-B14F-4D97-AF65-F5344CB8AC3E}">
        <p14:creationId xmlns:p14="http://schemas.microsoft.com/office/powerpoint/2010/main" val="2569772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800" dirty="0" smtClean="0"/>
              <a:t>The primary use of the calendar is to have individual resources (staff) members side by side so that the admin resource can schedule jobs to staff members. </a:t>
            </a:r>
            <a:endParaRPr lang="en-AU" sz="2800" dirty="0"/>
          </a:p>
        </p:txBody>
      </p:sp>
      <p:pic>
        <p:nvPicPr>
          <p:cNvPr id="5" name="Content Placeholder 4"/>
          <p:cNvPicPr>
            <a:picLocks noGrp="1" noChangeAspect="1"/>
          </p:cNvPicPr>
          <p:nvPr>
            <p:ph idx="1"/>
          </p:nvPr>
        </p:nvPicPr>
        <p:blipFill>
          <a:blip r:embed="rId2"/>
          <a:stretch>
            <a:fillRect/>
          </a:stretch>
        </p:blipFill>
        <p:spPr>
          <a:xfrm>
            <a:off x="2957496" y="1825625"/>
            <a:ext cx="6277007" cy="4351338"/>
          </a:xfrm>
          <a:prstGeom prst="rect">
            <a:avLst/>
          </a:prstGeom>
        </p:spPr>
      </p:pic>
    </p:spTree>
    <p:extLst>
      <p:ext uri="{BB962C8B-B14F-4D97-AF65-F5344CB8AC3E}">
        <p14:creationId xmlns:p14="http://schemas.microsoft.com/office/powerpoint/2010/main" val="3167814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91" y="111493"/>
            <a:ext cx="4261834" cy="1325563"/>
          </a:xfrm>
        </p:spPr>
        <p:txBody>
          <a:bodyPr/>
          <a:lstStyle/>
          <a:p>
            <a:r>
              <a:rPr lang="en-AU" dirty="0" smtClean="0"/>
              <a:t>The calendar list</a:t>
            </a:r>
            <a:endParaRPr lang="en-AU" dirty="0"/>
          </a:p>
        </p:txBody>
      </p:sp>
      <p:pic>
        <p:nvPicPr>
          <p:cNvPr id="5" name="Picture 4"/>
          <p:cNvPicPr>
            <a:picLocks noChangeAspect="1"/>
          </p:cNvPicPr>
          <p:nvPr/>
        </p:nvPicPr>
        <p:blipFill>
          <a:blip r:embed="rId2"/>
          <a:stretch>
            <a:fillRect/>
          </a:stretch>
        </p:blipFill>
        <p:spPr>
          <a:xfrm>
            <a:off x="9169758" y="5066352"/>
            <a:ext cx="2785326" cy="1692708"/>
          </a:xfrm>
          <a:prstGeom prst="rect">
            <a:avLst/>
          </a:prstGeom>
        </p:spPr>
      </p:pic>
      <p:sp>
        <p:nvSpPr>
          <p:cNvPr id="6" name="TextBox 5"/>
          <p:cNvSpPr txBox="1"/>
          <p:nvPr/>
        </p:nvSpPr>
        <p:spPr>
          <a:xfrm>
            <a:off x="4245864" y="1339758"/>
            <a:ext cx="6323398" cy="3693319"/>
          </a:xfrm>
          <a:prstGeom prst="rect">
            <a:avLst/>
          </a:prstGeom>
          <a:noFill/>
        </p:spPr>
        <p:txBody>
          <a:bodyPr wrap="none" rtlCol="0">
            <a:spAutoFit/>
          </a:bodyPr>
          <a:lstStyle/>
          <a:p>
            <a:r>
              <a:rPr lang="en-AU" dirty="0" smtClean="0"/>
              <a:t>The calendar list should display the Calendars:</a:t>
            </a:r>
          </a:p>
          <a:p>
            <a:endParaRPr lang="en-AU" dirty="0"/>
          </a:p>
          <a:p>
            <a:r>
              <a:rPr lang="en-AU" dirty="0" smtClean="0"/>
              <a:t>1. Profile Picture</a:t>
            </a:r>
          </a:p>
          <a:p>
            <a:r>
              <a:rPr lang="en-AU" dirty="0" smtClean="0"/>
              <a:t>2. First Name</a:t>
            </a:r>
          </a:p>
          <a:p>
            <a:r>
              <a:rPr lang="en-AU" dirty="0" smtClean="0"/>
              <a:t>3. Last Name</a:t>
            </a:r>
            <a:endParaRPr lang="en-AU" dirty="0"/>
          </a:p>
          <a:p>
            <a:endParaRPr lang="en-AU" dirty="0" smtClean="0"/>
          </a:p>
          <a:p>
            <a:r>
              <a:rPr lang="en-AU" dirty="0" smtClean="0"/>
              <a:t>Underneath the calendar list will be a number of buttons</a:t>
            </a:r>
          </a:p>
          <a:p>
            <a:r>
              <a:rPr lang="en-AU" dirty="0" smtClean="0"/>
              <a:t>that are defined by the Services offered by the company.</a:t>
            </a:r>
          </a:p>
          <a:p>
            <a:endParaRPr lang="en-AU" dirty="0" smtClean="0"/>
          </a:p>
          <a:p>
            <a:r>
              <a:rPr lang="en-AU" dirty="0" smtClean="0"/>
              <a:t>Photography, Video, Copywriting, </a:t>
            </a:r>
            <a:r>
              <a:rPr lang="en-AU" dirty="0" err="1" smtClean="0"/>
              <a:t>Floorplans</a:t>
            </a:r>
            <a:r>
              <a:rPr lang="en-AU" dirty="0" smtClean="0"/>
              <a:t> etc.</a:t>
            </a:r>
          </a:p>
          <a:p>
            <a:endParaRPr lang="en-AU" dirty="0"/>
          </a:p>
          <a:p>
            <a:r>
              <a:rPr lang="en-AU" dirty="0" smtClean="0"/>
              <a:t>On selecting one of the buttons will constrain the list of calendars</a:t>
            </a:r>
          </a:p>
          <a:p>
            <a:r>
              <a:rPr lang="en-AU" dirty="0" smtClean="0"/>
              <a:t>To the users that are associated with that service.</a:t>
            </a:r>
            <a:endParaRPr lang="en-AU" dirty="0"/>
          </a:p>
        </p:txBody>
      </p:sp>
      <p:sp>
        <p:nvSpPr>
          <p:cNvPr id="7" name="Rounded Rectangle 6"/>
          <p:cNvSpPr/>
          <p:nvPr/>
        </p:nvSpPr>
        <p:spPr>
          <a:xfrm>
            <a:off x="2163026" y="6059955"/>
            <a:ext cx="1959671" cy="3885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Photography </a:t>
            </a:r>
            <a:endParaRPr lang="en-AU" dirty="0"/>
          </a:p>
        </p:txBody>
      </p:sp>
      <p:sp>
        <p:nvSpPr>
          <p:cNvPr id="8" name="Rounded Rectangle 7"/>
          <p:cNvSpPr/>
          <p:nvPr/>
        </p:nvSpPr>
        <p:spPr>
          <a:xfrm>
            <a:off x="4212850" y="6043446"/>
            <a:ext cx="1372440" cy="405044"/>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Video</a:t>
            </a:r>
            <a:endParaRPr lang="en-AU" dirty="0"/>
          </a:p>
        </p:txBody>
      </p:sp>
      <p:sp>
        <p:nvSpPr>
          <p:cNvPr id="9" name="Rounded Rectangle 8"/>
          <p:cNvSpPr/>
          <p:nvPr/>
        </p:nvSpPr>
        <p:spPr>
          <a:xfrm>
            <a:off x="5677403" y="6043446"/>
            <a:ext cx="1372440" cy="4050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Copywriting</a:t>
            </a:r>
            <a:endParaRPr lang="en-AU" dirty="0"/>
          </a:p>
        </p:txBody>
      </p:sp>
      <p:sp>
        <p:nvSpPr>
          <p:cNvPr id="10" name="TextBox 9"/>
          <p:cNvSpPr txBox="1"/>
          <p:nvPr/>
        </p:nvSpPr>
        <p:spPr>
          <a:xfrm>
            <a:off x="387439" y="6079158"/>
            <a:ext cx="1683474" cy="369332"/>
          </a:xfrm>
          <a:prstGeom prst="rect">
            <a:avLst/>
          </a:prstGeom>
          <a:noFill/>
        </p:spPr>
        <p:txBody>
          <a:bodyPr wrap="none" rtlCol="0">
            <a:spAutoFit/>
          </a:bodyPr>
          <a:lstStyle/>
          <a:p>
            <a:r>
              <a:rPr lang="en-AU" dirty="0" smtClean="0"/>
              <a:t>Product/Service</a:t>
            </a:r>
            <a:endParaRPr lang="en-AU" dirty="0"/>
          </a:p>
        </p:txBody>
      </p:sp>
      <p:pic>
        <p:nvPicPr>
          <p:cNvPr id="11" name="Picture 10"/>
          <p:cNvPicPr>
            <a:picLocks noChangeAspect="1"/>
          </p:cNvPicPr>
          <p:nvPr/>
        </p:nvPicPr>
        <p:blipFill>
          <a:blip r:embed="rId3"/>
          <a:stretch>
            <a:fillRect/>
          </a:stretch>
        </p:blipFill>
        <p:spPr>
          <a:xfrm>
            <a:off x="387439" y="1423401"/>
            <a:ext cx="1622387" cy="1811665"/>
          </a:xfrm>
          <a:prstGeom prst="rect">
            <a:avLst/>
          </a:prstGeom>
        </p:spPr>
      </p:pic>
    </p:spTree>
    <p:extLst>
      <p:ext uri="{BB962C8B-B14F-4D97-AF65-F5344CB8AC3E}">
        <p14:creationId xmlns:p14="http://schemas.microsoft.com/office/powerpoint/2010/main" val="1845959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709738"/>
            <a:ext cx="10515600" cy="1935987"/>
          </a:xfrm>
        </p:spPr>
        <p:txBody>
          <a:bodyPr/>
          <a:lstStyle/>
          <a:p>
            <a:r>
              <a:rPr lang="en-AU" dirty="0" smtClean="0"/>
              <a:t>Job Tracking</a:t>
            </a:r>
            <a:endParaRPr lang="en-AU" dirty="0"/>
          </a:p>
        </p:txBody>
      </p:sp>
      <p:sp>
        <p:nvSpPr>
          <p:cNvPr id="5" name="Text Placeholder 4"/>
          <p:cNvSpPr>
            <a:spLocks noGrp="1"/>
          </p:cNvSpPr>
          <p:nvPr>
            <p:ph type="body" idx="1"/>
          </p:nvPr>
        </p:nvSpPr>
        <p:spPr>
          <a:xfrm>
            <a:off x="831850" y="3883240"/>
            <a:ext cx="10515600" cy="1933286"/>
          </a:xfrm>
        </p:spPr>
        <p:txBody>
          <a:bodyPr>
            <a:normAutofit/>
          </a:bodyPr>
          <a:lstStyle/>
          <a:p>
            <a:r>
              <a:rPr lang="en-AU" dirty="0" smtClean="0"/>
              <a:t>The Job tracking form is primarily for External Users (Clients) to see the status of their Orders. External Users will not have any edit functions, just read only of the status’ in the list and constrained to the orders that they have sent. </a:t>
            </a:r>
          </a:p>
          <a:p>
            <a:r>
              <a:rPr lang="en-AU" dirty="0" smtClean="0"/>
              <a:t>Internal Users, have the ability to interact with the list, update status’ and also upload the digital assets that have been produced as a result of the job.</a:t>
            </a:r>
            <a:endParaRPr lang="en-AU" dirty="0"/>
          </a:p>
        </p:txBody>
      </p:sp>
    </p:spTree>
    <p:extLst>
      <p:ext uri="{BB962C8B-B14F-4D97-AF65-F5344CB8AC3E}">
        <p14:creationId xmlns:p14="http://schemas.microsoft.com/office/powerpoint/2010/main" val="113163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6774" y="727660"/>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endParaRPr lang="en-AU" dirty="0"/>
          </a:p>
        </p:txBody>
      </p:sp>
      <p:sp>
        <p:nvSpPr>
          <p:cNvPr id="5" name="Rectangle 4"/>
          <p:cNvSpPr/>
          <p:nvPr/>
        </p:nvSpPr>
        <p:spPr>
          <a:xfrm>
            <a:off x="25756" y="2807599"/>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 List</a:t>
            </a:r>
            <a:endParaRPr lang="en-AU" dirty="0"/>
          </a:p>
        </p:txBody>
      </p:sp>
      <p:sp>
        <p:nvSpPr>
          <p:cNvPr id="6" name="Rectangle 5"/>
          <p:cNvSpPr/>
          <p:nvPr/>
        </p:nvSpPr>
        <p:spPr>
          <a:xfrm>
            <a:off x="25756" y="4391702"/>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 Detail</a:t>
            </a:r>
            <a:endParaRPr lang="en-AU" dirty="0"/>
          </a:p>
        </p:txBody>
      </p:sp>
      <p:cxnSp>
        <p:nvCxnSpPr>
          <p:cNvPr id="8" name="Elbow Connector 7"/>
          <p:cNvCxnSpPr>
            <a:endCxn id="5" idx="0"/>
          </p:cNvCxnSpPr>
          <p:nvPr/>
        </p:nvCxnSpPr>
        <p:spPr>
          <a:xfrm rot="5400000">
            <a:off x="3061907" y="-312351"/>
            <a:ext cx="978882" cy="52610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6" idx="0"/>
          </p:cNvCxnSpPr>
          <p:nvPr/>
        </p:nvCxnSpPr>
        <p:spPr>
          <a:xfrm>
            <a:off x="920838" y="3902304"/>
            <a:ext cx="0" cy="489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060616" y="2807599"/>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Product List</a:t>
            </a:r>
            <a:endParaRPr lang="en-AU" dirty="0"/>
          </a:p>
        </p:txBody>
      </p:sp>
      <p:cxnSp>
        <p:nvCxnSpPr>
          <p:cNvPr id="22" name="Elbow Connector 21"/>
          <p:cNvCxnSpPr>
            <a:endCxn id="16" idx="0"/>
          </p:cNvCxnSpPr>
          <p:nvPr/>
        </p:nvCxnSpPr>
        <p:spPr>
          <a:xfrm rot="5400000">
            <a:off x="4079337" y="705079"/>
            <a:ext cx="978882" cy="3226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37143" y="2807599"/>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Users/Contact List</a:t>
            </a:r>
            <a:endParaRPr lang="en-AU" dirty="0"/>
          </a:p>
        </p:txBody>
      </p:sp>
      <p:sp>
        <p:nvSpPr>
          <p:cNvPr id="32" name="Rectangle 31"/>
          <p:cNvSpPr/>
          <p:nvPr/>
        </p:nvSpPr>
        <p:spPr>
          <a:xfrm>
            <a:off x="4237143" y="4391702"/>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User/Contact Profile</a:t>
            </a:r>
            <a:endParaRPr lang="en-AU" dirty="0"/>
          </a:p>
        </p:txBody>
      </p:sp>
      <p:cxnSp>
        <p:nvCxnSpPr>
          <p:cNvPr id="34" name="Elbow Connector 33"/>
          <p:cNvCxnSpPr>
            <a:stCxn id="27" idx="2"/>
            <a:endCxn id="32" idx="0"/>
          </p:cNvCxnSpPr>
          <p:nvPr/>
        </p:nvCxnSpPr>
        <p:spPr>
          <a:xfrm rot="5400000">
            <a:off x="4887526" y="4147003"/>
            <a:ext cx="48939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362160" y="2807599"/>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Job Tracker</a:t>
            </a:r>
            <a:endParaRPr lang="en-AU" dirty="0"/>
          </a:p>
        </p:txBody>
      </p:sp>
      <p:cxnSp>
        <p:nvCxnSpPr>
          <p:cNvPr id="39" name="Elbow Connector 38"/>
          <p:cNvCxnSpPr>
            <a:endCxn id="37" idx="0"/>
          </p:cNvCxnSpPr>
          <p:nvPr/>
        </p:nvCxnSpPr>
        <p:spPr>
          <a:xfrm rot="16200000" flipH="1">
            <a:off x="6230108" y="1780465"/>
            <a:ext cx="978882" cy="10753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435661" y="2807598"/>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Orders</a:t>
            </a:r>
            <a:endParaRPr lang="en-AU" dirty="0"/>
          </a:p>
        </p:txBody>
      </p:sp>
      <p:cxnSp>
        <p:nvCxnSpPr>
          <p:cNvPr id="43" name="Elbow Connector 42"/>
          <p:cNvCxnSpPr>
            <a:endCxn id="41" idx="0"/>
          </p:cNvCxnSpPr>
          <p:nvPr/>
        </p:nvCxnSpPr>
        <p:spPr>
          <a:xfrm rot="16200000" flipH="1">
            <a:off x="7266860" y="743714"/>
            <a:ext cx="978881" cy="31488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435661" y="4333832"/>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New Order</a:t>
            </a:r>
            <a:endParaRPr lang="en-AU" dirty="0"/>
          </a:p>
        </p:txBody>
      </p:sp>
      <p:sp>
        <p:nvSpPr>
          <p:cNvPr id="47" name="Rectangle 46"/>
          <p:cNvSpPr/>
          <p:nvPr/>
        </p:nvSpPr>
        <p:spPr>
          <a:xfrm>
            <a:off x="10509162" y="2813949"/>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Scheduler</a:t>
            </a:r>
            <a:endParaRPr lang="en-AU" dirty="0"/>
          </a:p>
        </p:txBody>
      </p:sp>
      <p:cxnSp>
        <p:nvCxnSpPr>
          <p:cNvPr id="49" name="Elbow Connector 48"/>
          <p:cNvCxnSpPr>
            <a:endCxn id="47" idx="0"/>
          </p:cNvCxnSpPr>
          <p:nvPr/>
        </p:nvCxnSpPr>
        <p:spPr>
          <a:xfrm rot="16200000" flipH="1">
            <a:off x="8300434" y="-289861"/>
            <a:ext cx="985232" cy="5222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endCxn id="27" idx="0"/>
          </p:cNvCxnSpPr>
          <p:nvPr/>
        </p:nvCxnSpPr>
        <p:spPr>
          <a:xfrm rot="10800000" flipV="1">
            <a:off x="5132226" y="1828717"/>
            <a:ext cx="1061507" cy="9788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41" idx="2"/>
            <a:endCxn id="45" idx="0"/>
          </p:cNvCxnSpPr>
          <p:nvPr/>
        </p:nvCxnSpPr>
        <p:spPr>
          <a:xfrm>
            <a:off x="9330743" y="3902303"/>
            <a:ext cx="0" cy="431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756" y="57959"/>
            <a:ext cx="6195479" cy="523220"/>
          </a:xfrm>
          <a:prstGeom prst="rect">
            <a:avLst/>
          </a:prstGeom>
          <a:noFill/>
        </p:spPr>
        <p:txBody>
          <a:bodyPr wrap="none" rtlCol="0">
            <a:spAutoFit/>
          </a:bodyPr>
          <a:lstStyle/>
          <a:p>
            <a:r>
              <a:rPr lang="en-AU" sz="2800" dirty="0" smtClean="0"/>
              <a:t>Site Map – Super Administrator (Internal)</a:t>
            </a:r>
            <a:endParaRPr lang="en-AU" sz="2800" dirty="0"/>
          </a:p>
        </p:txBody>
      </p:sp>
    </p:spTree>
    <p:extLst>
      <p:ext uri="{BB962C8B-B14F-4D97-AF65-F5344CB8AC3E}">
        <p14:creationId xmlns:p14="http://schemas.microsoft.com/office/powerpoint/2010/main" val="708430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456" y="397432"/>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70456" y="693645"/>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270456" y="2374338"/>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382590" y="296214"/>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sp>
        <p:nvSpPr>
          <p:cNvPr id="9" name="Rectangle 8"/>
          <p:cNvSpPr/>
          <p:nvPr/>
        </p:nvSpPr>
        <p:spPr>
          <a:xfrm>
            <a:off x="9272789" y="940157"/>
            <a:ext cx="953036" cy="73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2"/>
          <a:stretch>
            <a:fillRect/>
          </a:stretch>
        </p:blipFill>
        <p:spPr>
          <a:xfrm>
            <a:off x="2227788" y="1039918"/>
            <a:ext cx="8848725" cy="2257425"/>
          </a:xfrm>
          <a:prstGeom prst="rect">
            <a:avLst/>
          </a:prstGeom>
        </p:spPr>
      </p:pic>
      <p:sp>
        <p:nvSpPr>
          <p:cNvPr id="3" name="TextBox 2"/>
          <p:cNvSpPr txBox="1"/>
          <p:nvPr/>
        </p:nvSpPr>
        <p:spPr>
          <a:xfrm>
            <a:off x="9607893" y="335617"/>
            <a:ext cx="1324593" cy="369332"/>
          </a:xfrm>
          <a:prstGeom prst="rect">
            <a:avLst/>
          </a:prstGeom>
          <a:noFill/>
        </p:spPr>
        <p:txBody>
          <a:bodyPr wrap="none" rtlCol="0">
            <a:spAutoFit/>
          </a:bodyPr>
          <a:lstStyle/>
          <a:p>
            <a:r>
              <a:rPr lang="en-AU" dirty="0" smtClean="0"/>
              <a:t>Job Tracking</a:t>
            </a:r>
            <a:endParaRPr lang="en-AU" dirty="0"/>
          </a:p>
        </p:txBody>
      </p:sp>
      <p:pic>
        <p:nvPicPr>
          <p:cNvPr id="10" name="Picture 9"/>
          <p:cNvPicPr>
            <a:picLocks noChangeAspect="1"/>
          </p:cNvPicPr>
          <p:nvPr/>
        </p:nvPicPr>
        <p:blipFill>
          <a:blip r:embed="rId3"/>
          <a:stretch>
            <a:fillRect/>
          </a:stretch>
        </p:blipFill>
        <p:spPr>
          <a:xfrm>
            <a:off x="2227788" y="397432"/>
            <a:ext cx="2971800" cy="485775"/>
          </a:xfrm>
          <a:prstGeom prst="rect">
            <a:avLst/>
          </a:prstGeom>
        </p:spPr>
      </p:pic>
      <p:pic>
        <p:nvPicPr>
          <p:cNvPr id="11" name="Picture 10"/>
          <p:cNvPicPr>
            <a:picLocks noChangeAspect="1"/>
          </p:cNvPicPr>
          <p:nvPr/>
        </p:nvPicPr>
        <p:blipFill>
          <a:blip r:embed="rId4"/>
          <a:stretch>
            <a:fillRect/>
          </a:stretch>
        </p:blipFill>
        <p:spPr>
          <a:xfrm>
            <a:off x="2390545" y="3397104"/>
            <a:ext cx="3124349" cy="4869045"/>
          </a:xfrm>
          <a:prstGeom prst="rect">
            <a:avLst/>
          </a:prstGeom>
        </p:spPr>
      </p:pic>
      <p:sp>
        <p:nvSpPr>
          <p:cNvPr id="12" name="TextBox 11"/>
          <p:cNvSpPr txBox="1"/>
          <p:nvPr/>
        </p:nvSpPr>
        <p:spPr>
          <a:xfrm>
            <a:off x="2282040" y="3027772"/>
            <a:ext cx="3232854" cy="369332"/>
          </a:xfrm>
          <a:prstGeom prst="rect">
            <a:avLst/>
          </a:prstGeom>
          <a:solidFill>
            <a:schemeClr val="bg1"/>
          </a:solidFill>
        </p:spPr>
        <p:txBody>
          <a:bodyPr wrap="square" rtlCol="0">
            <a:spAutoFit/>
          </a:bodyPr>
          <a:lstStyle/>
          <a:p>
            <a:r>
              <a:rPr lang="en-AU" dirty="0" smtClean="0"/>
              <a:t>Timeline</a:t>
            </a:r>
            <a:endParaRPr lang="en-AU" dirty="0"/>
          </a:p>
        </p:txBody>
      </p:sp>
      <p:pic>
        <p:nvPicPr>
          <p:cNvPr id="13" name="Picture 12"/>
          <p:cNvPicPr>
            <a:picLocks noChangeAspect="1"/>
          </p:cNvPicPr>
          <p:nvPr/>
        </p:nvPicPr>
        <p:blipFill>
          <a:blip r:embed="rId5"/>
          <a:stretch>
            <a:fillRect/>
          </a:stretch>
        </p:blipFill>
        <p:spPr>
          <a:xfrm>
            <a:off x="6652150" y="3454054"/>
            <a:ext cx="4569412" cy="2646138"/>
          </a:xfrm>
          <a:prstGeom prst="rect">
            <a:avLst/>
          </a:prstGeom>
        </p:spPr>
      </p:pic>
      <p:sp>
        <p:nvSpPr>
          <p:cNvPr id="14" name="TextBox 13"/>
          <p:cNvSpPr txBox="1"/>
          <p:nvPr/>
        </p:nvSpPr>
        <p:spPr>
          <a:xfrm>
            <a:off x="6593467" y="3027772"/>
            <a:ext cx="3232854" cy="369332"/>
          </a:xfrm>
          <a:prstGeom prst="rect">
            <a:avLst/>
          </a:prstGeom>
          <a:solidFill>
            <a:schemeClr val="bg1"/>
          </a:solidFill>
        </p:spPr>
        <p:txBody>
          <a:bodyPr wrap="square" rtlCol="0">
            <a:spAutoFit/>
          </a:bodyPr>
          <a:lstStyle/>
          <a:p>
            <a:r>
              <a:rPr lang="en-AU" dirty="0" smtClean="0"/>
              <a:t>Upload</a:t>
            </a:r>
            <a:endParaRPr lang="en-AU" dirty="0"/>
          </a:p>
        </p:txBody>
      </p:sp>
      <p:sp>
        <p:nvSpPr>
          <p:cNvPr id="15" name="Rounded Rectangle 14"/>
          <p:cNvSpPr/>
          <p:nvPr/>
        </p:nvSpPr>
        <p:spPr>
          <a:xfrm>
            <a:off x="9894575"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My Jobs</a:t>
            </a:r>
            <a:endParaRPr lang="en-AU" dirty="0"/>
          </a:p>
        </p:txBody>
      </p:sp>
      <p:sp>
        <p:nvSpPr>
          <p:cNvPr id="16" name="Rounded Rectangle 15"/>
          <p:cNvSpPr/>
          <p:nvPr/>
        </p:nvSpPr>
        <p:spPr>
          <a:xfrm>
            <a:off x="8644383"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All Jobs</a:t>
            </a:r>
            <a:endParaRPr lang="en-AU" dirty="0"/>
          </a:p>
        </p:txBody>
      </p:sp>
    </p:spTree>
    <p:extLst>
      <p:ext uri="{BB962C8B-B14F-4D97-AF65-F5344CB8AC3E}">
        <p14:creationId xmlns:p14="http://schemas.microsoft.com/office/powerpoint/2010/main" val="2943674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3548" y="1006162"/>
            <a:ext cx="9782175" cy="5257800"/>
          </a:xfrm>
          <a:prstGeom prst="rect">
            <a:avLst/>
          </a:prstGeom>
        </p:spPr>
      </p:pic>
    </p:spTree>
    <p:extLst>
      <p:ext uri="{BB962C8B-B14F-4D97-AF65-F5344CB8AC3E}">
        <p14:creationId xmlns:p14="http://schemas.microsoft.com/office/powerpoint/2010/main" val="1292239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456" y="397432"/>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70456" y="693645"/>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270456" y="2374338"/>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382590" y="296214"/>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sp>
        <p:nvSpPr>
          <p:cNvPr id="9" name="Rectangle 8"/>
          <p:cNvSpPr/>
          <p:nvPr/>
        </p:nvSpPr>
        <p:spPr>
          <a:xfrm>
            <a:off x="9272789" y="940157"/>
            <a:ext cx="953036" cy="73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9607893" y="335617"/>
            <a:ext cx="1324593" cy="369332"/>
          </a:xfrm>
          <a:prstGeom prst="rect">
            <a:avLst/>
          </a:prstGeom>
          <a:noFill/>
        </p:spPr>
        <p:txBody>
          <a:bodyPr wrap="none" rtlCol="0">
            <a:spAutoFit/>
          </a:bodyPr>
          <a:lstStyle/>
          <a:p>
            <a:r>
              <a:rPr lang="en-AU" dirty="0" smtClean="0"/>
              <a:t>Job Tracking</a:t>
            </a:r>
            <a:endParaRPr lang="en-AU" dirty="0"/>
          </a:p>
        </p:txBody>
      </p:sp>
      <p:pic>
        <p:nvPicPr>
          <p:cNvPr id="11" name="Picture 10"/>
          <p:cNvPicPr>
            <a:picLocks noChangeAspect="1"/>
          </p:cNvPicPr>
          <p:nvPr/>
        </p:nvPicPr>
        <p:blipFill>
          <a:blip r:embed="rId2"/>
          <a:stretch>
            <a:fillRect/>
          </a:stretch>
        </p:blipFill>
        <p:spPr>
          <a:xfrm>
            <a:off x="2282040" y="3632313"/>
            <a:ext cx="3124349" cy="4869045"/>
          </a:xfrm>
          <a:prstGeom prst="rect">
            <a:avLst/>
          </a:prstGeom>
        </p:spPr>
      </p:pic>
      <p:sp>
        <p:nvSpPr>
          <p:cNvPr id="12" name="TextBox 11"/>
          <p:cNvSpPr txBox="1"/>
          <p:nvPr/>
        </p:nvSpPr>
        <p:spPr>
          <a:xfrm>
            <a:off x="2227788" y="3262981"/>
            <a:ext cx="3232854" cy="369332"/>
          </a:xfrm>
          <a:prstGeom prst="rect">
            <a:avLst/>
          </a:prstGeom>
          <a:solidFill>
            <a:schemeClr val="bg1"/>
          </a:solidFill>
        </p:spPr>
        <p:txBody>
          <a:bodyPr wrap="square" rtlCol="0">
            <a:spAutoFit/>
          </a:bodyPr>
          <a:lstStyle/>
          <a:p>
            <a:r>
              <a:rPr lang="en-AU" dirty="0" smtClean="0"/>
              <a:t>Timeline</a:t>
            </a:r>
            <a:endParaRPr lang="en-AU" dirty="0"/>
          </a:p>
        </p:txBody>
      </p:sp>
      <p:pic>
        <p:nvPicPr>
          <p:cNvPr id="13" name="Picture 12"/>
          <p:cNvPicPr>
            <a:picLocks noChangeAspect="1"/>
          </p:cNvPicPr>
          <p:nvPr/>
        </p:nvPicPr>
        <p:blipFill>
          <a:blip r:embed="rId3"/>
          <a:stretch>
            <a:fillRect/>
          </a:stretch>
        </p:blipFill>
        <p:spPr>
          <a:xfrm>
            <a:off x="6661721" y="3632313"/>
            <a:ext cx="4569412" cy="2646138"/>
          </a:xfrm>
          <a:prstGeom prst="rect">
            <a:avLst/>
          </a:prstGeom>
        </p:spPr>
      </p:pic>
      <p:sp>
        <p:nvSpPr>
          <p:cNvPr id="14" name="TextBox 13"/>
          <p:cNvSpPr txBox="1"/>
          <p:nvPr/>
        </p:nvSpPr>
        <p:spPr>
          <a:xfrm>
            <a:off x="6661721" y="3262981"/>
            <a:ext cx="3232854" cy="369332"/>
          </a:xfrm>
          <a:prstGeom prst="rect">
            <a:avLst/>
          </a:prstGeom>
          <a:solidFill>
            <a:schemeClr val="bg1"/>
          </a:solidFill>
        </p:spPr>
        <p:txBody>
          <a:bodyPr wrap="square" rtlCol="0">
            <a:spAutoFit/>
          </a:bodyPr>
          <a:lstStyle/>
          <a:p>
            <a:r>
              <a:rPr lang="en-AU" dirty="0" smtClean="0"/>
              <a:t>Upload</a:t>
            </a:r>
            <a:endParaRPr lang="en-AU" dirty="0"/>
          </a:p>
        </p:txBody>
      </p:sp>
      <p:cxnSp>
        <p:nvCxnSpPr>
          <p:cNvPr id="15" name="Straight Arrow Connector 14"/>
          <p:cNvCxnSpPr/>
          <p:nvPr/>
        </p:nvCxnSpPr>
        <p:spPr>
          <a:xfrm flipH="1">
            <a:off x="5406389" y="2034862"/>
            <a:ext cx="1522445" cy="212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28834" y="1996225"/>
            <a:ext cx="1197735" cy="179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95493" y="1184856"/>
            <a:ext cx="5034455" cy="369332"/>
          </a:xfrm>
          <a:prstGeom prst="rect">
            <a:avLst/>
          </a:prstGeom>
          <a:noFill/>
        </p:spPr>
        <p:txBody>
          <a:bodyPr wrap="none" rtlCol="0">
            <a:spAutoFit/>
          </a:bodyPr>
          <a:lstStyle/>
          <a:p>
            <a:r>
              <a:rPr lang="en-AU" dirty="0" smtClean="0"/>
              <a:t>These two area’s are not available to external users.</a:t>
            </a:r>
            <a:endParaRPr lang="en-AU" dirty="0"/>
          </a:p>
        </p:txBody>
      </p:sp>
    </p:spTree>
    <p:extLst>
      <p:ext uri="{BB962C8B-B14F-4D97-AF65-F5344CB8AC3E}">
        <p14:creationId xmlns:p14="http://schemas.microsoft.com/office/powerpoint/2010/main" val="2116059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6822" y="365747"/>
            <a:ext cx="11281615" cy="1200329"/>
          </a:xfrm>
          <a:prstGeom prst="rect">
            <a:avLst/>
          </a:prstGeom>
          <a:noFill/>
        </p:spPr>
        <p:txBody>
          <a:bodyPr wrap="none" rtlCol="0">
            <a:spAutoFit/>
          </a:bodyPr>
          <a:lstStyle/>
          <a:p>
            <a:r>
              <a:rPr lang="en-AU" dirty="0" smtClean="0"/>
              <a:t>There is an event tracking table that tracks movement of calendar items from a staging calendar, to individual resource</a:t>
            </a:r>
          </a:p>
          <a:p>
            <a:r>
              <a:rPr lang="en-AU" dirty="0" smtClean="0"/>
              <a:t>Calendars. </a:t>
            </a:r>
          </a:p>
          <a:p>
            <a:endParaRPr lang="en-AU" dirty="0"/>
          </a:p>
          <a:p>
            <a:r>
              <a:rPr lang="en-AU" dirty="0" smtClean="0"/>
              <a:t>Use this Control to display the individual movement of an individual event.</a:t>
            </a:r>
            <a:endParaRPr lang="en-AU" dirty="0"/>
          </a:p>
        </p:txBody>
      </p:sp>
      <p:pic>
        <p:nvPicPr>
          <p:cNvPr id="3" name="Picture 2"/>
          <p:cNvPicPr>
            <a:picLocks noChangeAspect="1"/>
          </p:cNvPicPr>
          <p:nvPr/>
        </p:nvPicPr>
        <p:blipFill>
          <a:blip r:embed="rId2"/>
          <a:stretch>
            <a:fillRect/>
          </a:stretch>
        </p:blipFill>
        <p:spPr>
          <a:xfrm>
            <a:off x="656822" y="1988955"/>
            <a:ext cx="3124349" cy="4869045"/>
          </a:xfrm>
          <a:prstGeom prst="rect">
            <a:avLst/>
          </a:prstGeom>
        </p:spPr>
      </p:pic>
      <p:sp>
        <p:nvSpPr>
          <p:cNvPr id="2" name="TextBox 1"/>
          <p:cNvSpPr txBox="1"/>
          <p:nvPr/>
        </p:nvSpPr>
        <p:spPr>
          <a:xfrm>
            <a:off x="4726547" y="2258941"/>
            <a:ext cx="3408112" cy="2308324"/>
          </a:xfrm>
          <a:prstGeom prst="rect">
            <a:avLst/>
          </a:prstGeom>
          <a:noFill/>
        </p:spPr>
        <p:txBody>
          <a:bodyPr wrap="none" rtlCol="0">
            <a:spAutoFit/>
          </a:bodyPr>
          <a:lstStyle/>
          <a:p>
            <a:r>
              <a:rPr lang="en-AU" dirty="0" smtClean="0"/>
              <a:t>Events for a particular Job include:</a:t>
            </a:r>
          </a:p>
          <a:p>
            <a:endParaRPr lang="en-AU" dirty="0"/>
          </a:p>
          <a:p>
            <a:pPr marL="342900" indent="-342900">
              <a:buAutoNum type="arabicPeriod"/>
            </a:pPr>
            <a:r>
              <a:rPr lang="en-AU" dirty="0" smtClean="0"/>
              <a:t>Order Received</a:t>
            </a:r>
          </a:p>
          <a:p>
            <a:pPr marL="342900" indent="-342900">
              <a:buAutoNum type="arabicPeriod"/>
            </a:pPr>
            <a:r>
              <a:rPr lang="en-AU" dirty="0" smtClean="0"/>
              <a:t>Order Cancelled</a:t>
            </a:r>
          </a:p>
          <a:p>
            <a:pPr marL="342900" indent="-342900">
              <a:buAutoNum type="arabicPeriod"/>
            </a:pPr>
            <a:r>
              <a:rPr lang="en-AU" dirty="0" smtClean="0"/>
              <a:t>Job Confirmed</a:t>
            </a:r>
          </a:p>
          <a:p>
            <a:pPr marL="342900" indent="-342900">
              <a:buAutoNum type="arabicPeriod"/>
            </a:pPr>
            <a:r>
              <a:rPr lang="en-AU" dirty="0" smtClean="0"/>
              <a:t>Files Uploaded</a:t>
            </a:r>
          </a:p>
          <a:p>
            <a:pPr marL="342900" indent="-342900">
              <a:buAutoNum type="arabicPeriod"/>
            </a:pPr>
            <a:r>
              <a:rPr lang="en-AU" dirty="0" smtClean="0"/>
              <a:t>Job Complete</a:t>
            </a:r>
          </a:p>
          <a:p>
            <a:pPr marL="342900" indent="-342900">
              <a:buAutoNum type="arabicPeriod"/>
            </a:pPr>
            <a:endParaRPr lang="en-AU" dirty="0"/>
          </a:p>
        </p:txBody>
      </p:sp>
    </p:spTree>
    <p:extLst>
      <p:ext uri="{BB962C8B-B14F-4D97-AF65-F5344CB8AC3E}">
        <p14:creationId xmlns:p14="http://schemas.microsoft.com/office/powerpoint/2010/main" val="999424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Login/forgot password/</a:t>
            </a:r>
            <a:r>
              <a:rPr lang="en-AU" dirty="0" err="1" smtClean="0"/>
              <a:t>Misc</a:t>
            </a:r>
            <a:endParaRPr lang="en-AU" dirty="0"/>
          </a:p>
        </p:txBody>
      </p:sp>
      <p:sp>
        <p:nvSpPr>
          <p:cNvPr id="5" name="Text Placeholder 4"/>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45945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80316" y="592427"/>
            <a:ext cx="4824300" cy="5719829"/>
          </a:xfrm>
          <a:prstGeom prst="rect">
            <a:avLst/>
          </a:prstGeom>
        </p:spPr>
      </p:pic>
      <p:sp>
        <p:nvSpPr>
          <p:cNvPr id="6" name="TextBox 5"/>
          <p:cNvSpPr txBox="1"/>
          <p:nvPr/>
        </p:nvSpPr>
        <p:spPr>
          <a:xfrm>
            <a:off x="399245" y="231820"/>
            <a:ext cx="3013656" cy="923330"/>
          </a:xfrm>
          <a:prstGeom prst="rect">
            <a:avLst/>
          </a:prstGeom>
          <a:noFill/>
        </p:spPr>
        <p:txBody>
          <a:bodyPr wrap="square" rtlCol="0">
            <a:spAutoFit/>
          </a:bodyPr>
          <a:lstStyle/>
          <a:p>
            <a:r>
              <a:rPr lang="en-AU" dirty="0" smtClean="0"/>
              <a:t>Happy to use this style as is. But no need for the Create Account. </a:t>
            </a:r>
            <a:endParaRPr lang="en-AU" dirty="0"/>
          </a:p>
        </p:txBody>
      </p:sp>
    </p:spTree>
    <p:extLst>
      <p:ext uri="{BB962C8B-B14F-4D97-AF65-F5344CB8AC3E}">
        <p14:creationId xmlns:p14="http://schemas.microsoft.com/office/powerpoint/2010/main" val="9825981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80316" y="592427"/>
            <a:ext cx="4824300" cy="5719829"/>
          </a:xfrm>
          <a:prstGeom prst="rect">
            <a:avLst/>
          </a:prstGeom>
        </p:spPr>
      </p:pic>
      <p:sp>
        <p:nvSpPr>
          <p:cNvPr id="6" name="TextBox 5"/>
          <p:cNvSpPr txBox="1"/>
          <p:nvPr/>
        </p:nvSpPr>
        <p:spPr>
          <a:xfrm>
            <a:off x="399245" y="231820"/>
            <a:ext cx="3013656" cy="1477328"/>
          </a:xfrm>
          <a:prstGeom prst="rect">
            <a:avLst/>
          </a:prstGeom>
          <a:noFill/>
        </p:spPr>
        <p:txBody>
          <a:bodyPr wrap="square" rtlCol="0">
            <a:spAutoFit/>
          </a:bodyPr>
          <a:lstStyle/>
          <a:p>
            <a:r>
              <a:rPr lang="en-AU" dirty="0" smtClean="0"/>
              <a:t>Use the same design for the forgot password function. </a:t>
            </a:r>
          </a:p>
          <a:p>
            <a:r>
              <a:rPr lang="en-AU" dirty="0" smtClean="0"/>
              <a:t>Forgot password will send the user a reset password email/link.</a:t>
            </a:r>
            <a:endParaRPr lang="en-AU" dirty="0"/>
          </a:p>
        </p:txBody>
      </p:sp>
    </p:spTree>
    <p:extLst>
      <p:ext uri="{BB962C8B-B14F-4D97-AF65-F5344CB8AC3E}">
        <p14:creationId xmlns:p14="http://schemas.microsoft.com/office/powerpoint/2010/main" val="35709163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0546" y="707533"/>
            <a:ext cx="10725150" cy="5829300"/>
          </a:xfrm>
          <a:prstGeom prst="rect">
            <a:avLst/>
          </a:prstGeom>
        </p:spPr>
      </p:pic>
      <p:sp>
        <p:nvSpPr>
          <p:cNvPr id="5" name="TextBox 4"/>
          <p:cNvSpPr txBox="1"/>
          <p:nvPr/>
        </p:nvSpPr>
        <p:spPr>
          <a:xfrm>
            <a:off x="837127" y="283335"/>
            <a:ext cx="5851795" cy="369332"/>
          </a:xfrm>
          <a:prstGeom prst="rect">
            <a:avLst/>
          </a:prstGeom>
          <a:noFill/>
        </p:spPr>
        <p:txBody>
          <a:bodyPr wrap="none" rtlCol="0">
            <a:spAutoFit/>
          </a:bodyPr>
          <a:lstStyle/>
          <a:p>
            <a:r>
              <a:rPr lang="en-AU" dirty="0" smtClean="0"/>
              <a:t>Happy with this as a locked screen – Auto lock if app idle for  </a:t>
            </a:r>
            <a:endParaRPr lang="en-AU" dirty="0"/>
          </a:p>
        </p:txBody>
      </p:sp>
    </p:spTree>
    <p:extLst>
      <p:ext uri="{BB962C8B-B14F-4D97-AF65-F5344CB8AC3E}">
        <p14:creationId xmlns:p14="http://schemas.microsoft.com/office/powerpoint/2010/main" val="68695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09500" y="1835243"/>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endParaRPr lang="en-AU" dirty="0"/>
          </a:p>
        </p:txBody>
      </p:sp>
      <p:sp>
        <p:nvSpPr>
          <p:cNvPr id="32" name="Rectangle 31"/>
          <p:cNvSpPr/>
          <p:nvPr/>
        </p:nvSpPr>
        <p:spPr>
          <a:xfrm>
            <a:off x="2752839" y="3927883"/>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User/Contact Profile</a:t>
            </a:r>
          </a:p>
          <a:p>
            <a:pPr algn="ctr"/>
            <a:r>
              <a:rPr lang="en-AU" dirty="0" smtClean="0"/>
              <a:t>(My Profile)</a:t>
            </a:r>
            <a:endParaRPr lang="en-AU" dirty="0"/>
          </a:p>
        </p:txBody>
      </p:sp>
      <p:cxnSp>
        <p:nvCxnSpPr>
          <p:cNvPr id="34" name="Elbow Connector 33"/>
          <p:cNvCxnSpPr>
            <a:stCxn id="4" idx="1"/>
            <a:endCxn id="32" idx="0"/>
          </p:cNvCxnSpPr>
          <p:nvPr/>
        </p:nvCxnSpPr>
        <p:spPr>
          <a:xfrm rot="10800000" flipV="1">
            <a:off x="3647922" y="2382595"/>
            <a:ext cx="1561579" cy="154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209499" y="3927882"/>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Job Tracker</a:t>
            </a:r>
            <a:endParaRPr lang="en-AU" dirty="0"/>
          </a:p>
        </p:txBody>
      </p:sp>
      <p:cxnSp>
        <p:nvCxnSpPr>
          <p:cNvPr id="39" name="Elbow Connector 38"/>
          <p:cNvCxnSpPr>
            <a:stCxn id="4" idx="2"/>
            <a:endCxn id="37" idx="0"/>
          </p:cNvCxnSpPr>
          <p:nvPr/>
        </p:nvCxnSpPr>
        <p:spPr>
          <a:xfrm rot="5400000">
            <a:off x="5605615" y="3428915"/>
            <a:ext cx="997934"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4" idx="3"/>
            <a:endCxn id="45" idx="0"/>
          </p:cNvCxnSpPr>
          <p:nvPr/>
        </p:nvCxnSpPr>
        <p:spPr>
          <a:xfrm>
            <a:off x="6999663" y="2382596"/>
            <a:ext cx="1790161" cy="1545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894742" y="3927881"/>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New Order</a:t>
            </a:r>
            <a:endParaRPr lang="en-AU" dirty="0"/>
          </a:p>
        </p:txBody>
      </p:sp>
      <p:sp>
        <p:nvSpPr>
          <p:cNvPr id="7" name="TextBox 6"/>
          <p:cNvSpPr txBox="1"/>
          <p:nvPr/>
        </p:nvSpPr>
        <p:spPr>
          <a:xfrm>
            <a:off x="25756" y="57959"/>
            <a:ext cx="3921073" cy="523220"/>
          </a:xfrm>
          <a:prstGeom prst="rect">
            <a:avLst/>
          </a:prstGeom>
          <a:noFill/>
        </p:spPr>
        <p:txBody>
          <a:bodyPr wrap="none" rtlCol="0">
            <a:spAutoFit/>
          </a:bodyPr>
          <a:lstStyle/>
          <a:p>
            <a:r>
              <a:rPr lang="en-AU" sz="2800" dirty="0" smtClean="0"/>
              <a:t>Site Map – Staff (Internal)</a:t>
            </a:r>
            <a:endParaRPr lang="en-AU" sz="2800" dirty="0"/>
          </a:p>
        </p:txBody>
      </p:sp>
    </p:spTree>
    <p:extLst>
      <p:ext uri="{BB962C8B-B14F-4D97-AF65-F5344CB8AC3E}">
        <p14:creationId xmlns:p14="http://schemas.microsoft.com/office/powerpoint/2010/main" val="330265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6773" y="1603423"/>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endParaRPr lang="en-AU" dirty="0"/>
          </a:p>
        </p:txBody>
      </p:sp>
      <p:sp>
        <p:nvSpPr>
          <p:cNvPr id="32" name="Rectangle 31"/>
          <p:cNvSpPr/>
          <p:nvPr/>
        </p:nvSpPr>
        <p:spPr>
          <a:xfrm>
            <a:off x="2830112" y="3696063"/>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User/Contact Profile</a:t>
            </a:r>
          </a:p>
          <a:p>
            <a:pPr algn="ctr"/>
            <a:r>
              <a:rPr lang="en-AU" dirty="0" smtClean="0"/>
              <a:t>(My Profile)</a:t>
            </a:r>
            <a:endParaRPr lang="en-AU" dirty="0"/>
          </a:p>
        </p:txBody>
      </p:sp>
      <p:cxnSp>
        <p:nvCxnSpPr>
          <p:cNvPr id="34" name="Elbow Connector 33"/>
          <p:cNvCxnSpPr>
            <a:stCxn id="4" idx="1"/>
            <a:endCxn id="32" idx="0"/>
          </p:cNvCxnSpPr>
          <p:nvPr/>
        </p:nvCxnSpPr>
        <p:spPr>
          <a:xfrm rot="10800000" flipV="1">
            <a:off x="3725195" y="2150775"/>
            <a:ext cx="1561579" cy="154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286772" y="3696062"/>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Job Tracker</a:t>
            </a:r>
            <a:endParaRPr lang="en-AU" dirty="0"/>
          </a:p>
        </p:txBody>
      </p:sp>
      <p:cxnSp>
        <p:nvCxnSpPr>
          <p:cNvPr id="39" name="Elbow Connector 38"/>
          <p:cNvCxnSpPr>
            <a:stCxn id="4" idx="2"/>
            <a:endCxn id="37" idx="0"/>
          </p:cNvCxnSpPr>
          <p:nvPr/>
        </p:nvCxnSpPr>
        <p:spPr>
          <a:xfrm rot="5400000">
            <a:off x="5682888" y="3197095"/>
            <a:ext cx="997934"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4" idx="3"/>
            <a:endCxn id="45" idx="0"/>
          </p:cNvCxnSpPr>
          <p:nvPr/>
        </p:nvCxnSpPr>
        <p:spPr>
          <a:xfrm>
            <a:off x="7076936" y="2150776"/>
            <a:ext cx="1564536" cy="1545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746390" y="3696061"/>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New Order</a:t>
            </a:r>
            <a:endParaRPr lang="en-AU" dirty="0"/>
          </a:p>
        </p:txBody>
      </p:sp>
      <p:sp>
        <p:nvSpPr>
          <p:cNvPr id="7" name="TextBox 6"/>
          <p:cNvSpPr txBox="1"/>
          <p:nvPr/>
        </p:nvSpPr>
        <p:spPr>
          <a:xfrm>
            <a:off x="25756" y="57959"/>
            <a:ext cx="10917861" cy="954107"/>
          </a:xfrm>
          <a:prstGeom prst="rect">
            <a:avLst/>
          </a:prstGeom>
          <a:noFill/>
        </p:spPr>
        <p:txBody>
          <a:bodyPr wrap="none" rtlCol="0">
            <a:spAutoFit/>
          </a:bodyPr>
          <a:lstStyle/>
          <a:p>
            <a:r>
              <a:rPr lang="en-AU" sz="2800" dirty="0" smtClean="0"/>
              <a:t>Site Map – External Resource (client)</a:t>
            </a:r>
          </a:p>
          <a:p>
            <a:r>
              <a:rPr lang="en-AU" sz="2800" dirty="0" smtClean="0"/>
              <a:t>All data will be constrained only displaying relevant data to their company.</a:t>
            </a:r>
            <a:endParaRPr lang="en-AU" sz="2800" dirty="0"/>
          </a:p>
        </p:txBody>
      </p:sp>
    </p:spTree>
    <p:extLst>
      <p:ext uri="{BB962C8B-B14F-4D97-AF65-F5344CB8AC3E}">
        <p14:creationId xmlns:p14="http://schemas.microsoft.com/office/powerpoint/2010/main" val="333779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76895"/>
            <a:ext cx="10515600" cy="902524"/>
          </a:xfrm>
        </p:spPr>
        <p:txBody>
          <a:bodyPr>
            <a:normAutofit fontScale="90000"/>
          </a:bodyPr>
          <a:lstStyle/>
          <a:p>
            <a:r>
              <a:rPr lang="en-AU" dirty="0" smtClean="0"/>
              <a:t>Companies</a:t>
            </a:r>
            <a:endParaRPr lang="en-AU" dirty="0"/>
          </a:p>
        </p:txBody>
      </p:sp>
      <p:sp>
        <p:nvSpPr>
          <p:cNvPr id="3" name="Text Placeholder 2"/>
          <p:cNvSpPr>
            <a:spLocks noGrp="1"/>
          </p:cNvSpPr>
          <p:nvPr>
            <p:ph type="body" idx="1"/>
          </p:nvPr>
        </p:nvSpPr>
        <p:spPr>
          <a:xfrm>
            <a:off x="831850" y="1727588"/>
            <a:ext cx="10515600" cy="1500187"/>
          </a:xfrm>
        </p:spPr>
        <p:txBody>
          <a:bodyPr/>
          <a:lstStyle/>
          <a:p>
            <a:r>
              <a:rPr lang="en-AU" dirty="0" smtClean="0"/>
              <a:t>This table is a list of companies returned from the table Company. These Company records are created in another system called XERO which is an accounting system. The synchronisation from XERO is already happening so company records only need to be Updated, not created or deleted.</a:t>
            </a:r>
            <a:endParaRPr lang="en-AU" dirty="0"/>
          </a:p>
        </p:txBody>
      </p:sp>
    </p:spTree>
    <p:extLst>
      <p:ext uri="{BB962C8B-B14F-4D97-AF65-F5344CB8AC3E}">
        <p14:creationId xmlns:p14="http://schemas.microsoft.com/office/powerpoint/2010/main" val="379620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1825" y="1030310"/>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081825" y="1326523"/>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6" name="Rectangle 5"/>
          <p:cNvSpPr/>
          <p:nvPr/>
        </p:nvSpPr>
        <p:spPr>
          <a:xfrm>
            <a:off x="2895664" y="2099257"/>
            <a:ext cx="8693239" cy="390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 List. </a:t>
            </a:r>
            <a:endParaRPr lang="en-AU" dirty="0"/>
          </a:p>
        </p:txBody>
      </p:sp>
      <p:pic>
        <p:nvPicPr>
          <p:cNvPr id="7" name="Picture 6"/>
          <p:cNvPicPr>
            <a:picLocks noChangeAspect="1"/>
          </p:cNvPicPr>
          <p:nvPr/>
        </p:nvPicPr>
        <p:blipFill>
          <a:blip r:embed="rId2"/>
          <a:stretch>
            <a:fillRect/>
          </a:stretch>
        </p:blipFill>
        <p:spPr>
          <a:xfrm>
            <a:off x="2860039" y="1457126"/>
            <a:ext cx="2971800" cy="485775"/>
          </a:xfrm>
          <a:prstGeom prst="rect">
            <a:avLst/>
          </a:prstGeom>
        </p:spPr>
      </p:pic>
      <p:pic>
        <p:nvPicPr>
          <p:cNvPr id="8" name="Picture 7"/>
          <p:cNvPicPr>
            <a:picLocks noChangeAspect="1"/>
          </p:cNvPicPr>
          <p:nvPr/>
        </p:nvPicPr>
        <p:blipFill>
          <a:blip r:embed="rId3"/>
          <a:stretch>
            <a:fillRect/>
          </a:stretch>
        </p:blipFill>
        <p:spPr>
          <a:xfrm>
            <a:off x="8783590" y="6157913"/>
            <a:ext cx="2914650" cy="476250"/>
          </a:xfrm>
          <a:prstGeom prst="rect">
            <a:avLst/>
          </a:prstGeom>
        </p:spPr>
      </p:pic>
      <p:sp>
        <p:nvSpPr>
          <p:cNvPr id="9" name="Rectangle 8"/>
          <p:cNvSpPr/>
          <p:nvPr/>
        </p:nvSpPr>
        <p:spPr>
          <a:xfrm>
            <a:off x="1081825" y="1622743"/>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9593287" y="1401765"/>
            <a:ext cx="2130711" cy="584775"/>
          </a:xfrm>
          <a:prstGeom prst="rect">
            <a:avLst/>
          </a:prstGeom>
          <a:noFill/>
        </p:spPr>
        <p:txBody>
          <a:bodyPr wrap="none" rtlCol="0">
            <a:spAutoFit/>
          </a:bodyPr>
          <a:lstStyle/>
          <a:p>
            <a:r>
              <a:rPr lang="en-AU" sz="3200" dirty="0" smtClean="0"/>
              <a:t>Companies </a:t>
            </a:r>
            <a:endParaRPr lang="en-AU" sz="3200" dirty="0"/>
          </a:p>
        </p:txBody>
      </p:sp>
      <p:sp>
        <p:nvSpPr>
          <p:cNvPr id="11" name="TextBox 10"/>
          <p:cNvSpPr txBox="1"/>
          <p:nvPr/>
        </p:nvSpPr>
        <p:spPr>
          <a:xfrm>
            <a:off x="243874" y="206057"/>
            <a:ext cx="11345029" cy="646331"/>
          </a:xfrm>
          <a:prstGeom prst="rect">
            <a:avLst/>
          </a:prstGeom>
          <a:noFill/>
        </p:spPr>
        <p:txBody>
          <a:bodyPr wrap="none" rtlCol="0">
            <a:spAutoFit/>
          </a:bodyPr>
          <a:lstStyle/>
          <a:p>
            <a:r>
              <a:rPr lang="en-AU" dirty="0" smtClean="0"/>
              <a:t>On Page load, all companies from the company table will be loaded into the Company list.  The user will be able to drill </a:t>
            </a:r>
          </a:p>
          <a:p>
            <a:r>
              <a:rPr lang="en-AU" dirty="0" smtClean="0"/>
              <a:t>On a company to go to the company details page. </a:t>
            </a:r>
            <a:endParaRPr lang="en-AU" dirty="0"/>
          </a:p>
        </p:txBody>
      </p:sp>
    </p:spTree>
    <p:extLst>
      <p:ext uri="{BB962C8B-B14F-4D97-AF65-F5344CB8AC3E}">
        <p14:creationId xmlns:p14="http://schemas.microsoft.com/office/powerpoint/2010/main" val="358069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4"/>
            <a:ext cx="10045947" cy="1063192"/>
          </a:xfrm>
        </p:spPr>
        <p:txBody>
          <a:bodyPr>
            <a:normAutofit lnSpcReduction="10000"/>
          </a:bodyPr>
          <a:lstStyle/>
          <a:p>
            <a:r>
              <a:rPr lang="en-AU" dirty="0" smtClean="0"/>
              <a:t>The company list should return the following fields</a:t>
            </a:r>
            <a:br>
              <a:rPr lang="en-AU" dirty="0" smtClean="0"/>
            </a:br>
            <a:r>
              <a:rPr lang="en-AU" dirty="0" smtClean="0"/>
              <a:t>Company Code, XeroName (as Company), ScrappedName (as Source Name), Create Events, Create Invoices</a:t>
            </a:r>
            <a:r>
              <a:rPr lang="en-AU" smtClean="0"/>
              <a:t>, Active</a:t>
            </a:r>
            <a:endParaRPr lang="en-AU" dirty="0" smtClean="0">
              <a:solidFill>
                <a:srgbClr val="FF0000"/>
              </a:solidFill>
            </a:endParaRPr>
          </a:p>
          <a:p>
            <a:endParaRPr lang="en-AU" dirty="0"/>
          </a:p>
        </p:txBody>
      </p:sp>
      <p:sp>
        <p:nvSpPr>
          <p:cNvPr id="4" name="Rectangle 3"/>
          <p:cNvSpPr/>
          <p:nvPr/>
        </p:nvSpPr>
        <p:spPr>
          <a:xfrm>
            <a:off x="831850" y="417501"/>
            <a:ext cx="8693239" cy="390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 List. </a:t>
            </a:r>
            <a:endParaRPr lang="en-AU" dirty="0"/>
          </a:p>
        </p:txBody>
      </p:sp>
    </p:spTree>
    <p:extLst>
      <p:ext uri="{BB962C8B-B14F-4D97-AF65-F5344CB8AC3E}">
        <p14:creationId xmlns:p14="http://schemas.microsoft.com/office/powerpoint/2010/main" val="376474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1894</TotalTime>
  <Words>1900</Words>
  <Application>Microsoft Office PowerPoint</Application>
  <PresentationFormat>Custom</PresentationFormat>
  <Paragraphs>326</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Real-estate marketing business.</vt:lpstr>
      <vt:lpstr>PowerPoint Presentation</vt:lpstr>
      <vt:lpstr>Approach</vt:lpstr>
      <vt:lpstr>PowerPoint Presentation</vt:lpstr>
      <vt:lpstr>PowerPoint Presentation</vt:lpstr>
      <vt:lpstr>PowerPoint Presentation</vt:lpstr>
      <vt:lpstr>Companies</vt:lpstr>
      <vt:lpstr>PowerPoint Presentation</vt:lpstr>
      <vt:lpstr>PowerPoint Presentation</vt:lpstr>
      <vt:lpstr>PowerPoint Presentation</vt:lpstr>
      <vt:lpstr>PowerPoint Presentation</vt:lpstr>
      <vt:lpstr>PowerPoint Presentation</vt:lpstr>
      <vt:lpstr>Products</vt:lpstr>
      <vt:lpstr>PowerPoint Presentation</vt:lpstr>
      <vt:lpstr>PowerPoint Presentation</vt:lpstr>
      <vt:lpstr>PowerPoint Presentation</vt:lpstr>
      <vt:lpstr>PowerPoint Presentation</vt:lpstr>
      <vt:lpstr>PowerPoint Presentation</vt:lpstr>
      <vt:lpstr>Contact/User</vt:lpstr>
      <vt:lpstr>PowerPoint Presentation</vt:lpstr>
      <vt:lpstr>PowerPoint Presentation</vt:lpstr>
      <vt:lpstr>PowerPoint Presentation</vt:lpstr>
      <vt:lpstr>PowerPoint Presentation</vt:lpstr>
      <vt:lpstr>PowerPoint Presentation</vt:lpstr>
      <vt:lpstr>Order</vt:lpstr>
      <vt:lpstr>PowerPoint Presentation</vt:lpstr>
      <vt:lpstr>PowerPoint Presentation</vt:lpstr>
      <vt:lpstr>The new order page will be designed according to this as a framework. Because the user will be authenticated before creating a new order, the company and agent details will not be required.</vt:lpstr>
      <vt:lpstr>PowerPoint Presentation</vt:lpstr>
      <vt:lpstr>Scheduler</vt:lpstr>
      <vt:lpstr>PowerPoint Presentation</vt:lpstr>
      <vt:lpstr>PowerPoint Presentation</vt:lpstr>
      <vt:lpstr>PowerPoint Presentation</vt:lpstr>
      <vt:lpstr>PowerPoint Presentation</vt:lpstr>
      <vt:lpstr>PowerPoint Presentation</vt:lpstr>
      <vt:lpstr>The user should be able to use the native functions of the kendo-ui calendar and create events within the calendar.</vt:lpstr>
      <vt:lpstr>The primary use of the calendar is to have individual resources (staff) members side by side so that the admin resource can schedule jobs to staff members. </vt:lpstr>
      <vt:lpstr>The calendar list</vt:lpstr>
      <vt:lpstr>Job Tracking</vt:lpstr>
      <vt:lpstr>PowerPoint Presentation</vt:lpstr>
      <vt:lpstr>PowerPoint Presentation</vt:lpstr>
      <vt:lpstr>PowerPoint Presentation</vt:lpstr>
      <vt:lpstr>PowerPoint Presentation</vt:lpstr>
      <vt:lpstr>Login/forgot password/Misc</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christopher.kerr@qdos.com.au</dc:creator>
  <cp:lastModifiedBy>Trupti Khobragade</cp:lastModifiedBy>
  <cp:revision>144</cp:revision>
  <dcterms:created xsi:type="dcterms:W3CDTF">2014-06-19T01:14:32Z</dcterms:created>
  <dcterms:modified xsi:type="dcterms:W3CDTF">2014-07-03T14:20:45Z</dcterms:modified>
</cp:coreProperties>
</file>