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72" r:id="rId4"/>
    <p:sldId id="273" r:id="rId5"/>
    <p:sldId id="270" r:id="rId6"/>
    <p:sldId id="260" r:id="rId7"/>
    <p:sldId id="261" r:id="rId8"/>
    <p:sldId id="271" r:id="rId9"/>
    <p:sldId id="262" r:id="rId10"/>
    <p:sldId id="263" r:id="rId11"/>
    <p:sldId id="264" r:id="rId12"/>
    <p:sldId id="265" r:id="rId13"/>
    <p:sldId id="266" r:id="rId14"/>
    <p:sldId id="267" r:id="rId15"/>
    <p:sldId id="269" r:id="rId16"/>
    <p:sldId id="257" r:id="rId17"/>
    <p:sldId id="258"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p:scale>
          <a:sx n="52" d="100"/>
          <a:sy n="52" d="100"/>
        </p:scale>
        <p:origin x="-43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5F9E6E86-839B-4629-9462-1C3C73D4EE41}" type="datetimeFigureOut">
              <a:rPr lang="en-AU" smtClean="0"/>
              <a:t>14/11/2014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C92C18A-076E-4719-8EDB-CF437B8C58F3}" type="slidenum">
              <a:rPr lang="en-AU" smtClean="0"/>
              <a:t>‹#›</a:t>
            </a:fld>
            <a:endParaRPr lang="en-AU"/>
          </a:p>
        </p:txBody>
      </p:sp>
    </p:spTree>
    <p:extLst>
      <p:ext uri="{BB962C8B-B14F-4D97-AF65-F5344CB8AC3E}">
        <p14:creationId xmlns:p14="http://schemas.microsoft.com/office/powerpoint/2010/main" val="3476291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F9E6E86-839B-4629-9462-1C3C73D4EE41}" type="datetimeFigureOut">
              <a:rPr lang="en-AU" smtClean="0"/>
              <a:t>14/11/2014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C92C18A-076E-4719-8EDB-CF437B8C58F3}" type="slidenum">
              <a:rPr lang="en-AU" smtClean="0"/>
              <a:t>‹#›</a:t>
            </a:fld>
            <a:endParaRPr lang="en-AU"/>
          </a:p>
        </p:txBody>
      </p:sp>
    </p:spTree>
    <p:extLst>
      <p:ext uri="{BB962C8B-B14F-4D97-AF65-F5344CB8AC3E}">
        <p14:creationId xmlns:p14="http://schemas.microsoft.com/office/powerpoint/2010/main" val="1804865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F9E6E86-839B-4629-9462-1C3C73D4EE41}" type="datetimeFigureOut">
              <a:rPr lang="en-AU" smtClean="0"/>
              <a:t>14/11/2014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C92C18A-076E-4719-8EDB-CF437B8C58F3}" type="slidenum">
              <a:rPr lang="en-AU" smtClean="0"/>
              <a:t>‹#›</a:t>
            </a:fld>
            <a:endParaRPr lang="en-AU"/>
          </a:p>
        </p:txBody>
      </p:sp>
    </p:spTree>
    <p:extLst>
      <p:ext uri="{BB962C8B-B14F-4D97-AF65-F5344CB8AC3E}">
        <p14:creationId xmlns:p14="http://schemas.microsoft.com/office/powerpoint/2010/main" val="39247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F9E6E86-839B-4629-9462-1C3C73D4EE41}" type="datetimeFigureOut">
              <a:rPr lang="en-AU" smtClean="0"/>
              <a:t>14/11/2014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C92C18A-076E-4719-8EDB-CF437B8C58F3}" type="slidenum">
              <a:rPr lang="en-AU" smtClean="0"/>
              <a:t>‹#›</a:t>
            </a:fld>
            <a:endParaRPr lang="en-AU"/>
          </a:p>
        </p:txBody>
      </p:sp>
    </p:spTree>
    <p:extLst>
      <p:ext uri="{BB962C8B-B14F-4D97-AF65-F5344CB8AC3E}">
        <p14:creationId xmlns:p14="http://schemas.microsoft.com/office/powerpoint/2010/main" val="361726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9E6E86-839B-4629-9462-1C3C73D4EE41}" type="datetimeFigureOut">
              <a:rPr lang="en-AU" smtClean="0"/>
              <a:t>14/11/2014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C92C18A-076E-4719-8EDB-CF437B8C58F3}" type="slidenum">
              <a:rPr lang="en-AU" smtClean="0"/>
              <a:t>‹#›</a:t>
            </a:fld>
            <a:endParaRPr lang="en-AU"/>
          </a:p>
        </p:txBody>
      </p:sp>
    </p:spTree>
    <p:extLst>
      <p:ext uri="{BB962C8B-B14F-4D97-AF65-F5344CB8AC3E}">
        <p14:creationId xmlns:p14="http://schemas.microsoft.com/office/powerpoint/2010/main" val="129704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5F9E6E86-839B-4629-9462-1C3C73D4EE41}" type="datetimeFigureOut">
              <a:rPr lang="en-AU" smtClean="0"/>
              <a:t>14/11/2014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C92C18A-076E-4719-8EDB-CF437B8C58F3}" type="slidenum">
              <a:rPr lang="en-AU" smtClean="0"/>
              <a:t>‹#›</a:t>
            </a:fld>
            <a:endParaRPr lang="en-AU"/>
          </a:p>
        </p:txBody>
      </p:sp>
    </p:spTree>
    <p:extLst>
      <p:ext uri="{BB962C8B-B14F-4D97-AF65-F5344CB8AC3E}">
        <p14:creationId xmlns:p14="http://schemas.microsoft.com/office/powerpoint/2010/main" val="181752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5F9E6E86-839B-4629-9462-1C3C73D4EE41}" type="datetimeFigureOut">
              <a:rPr lang="en-AU" smtClean="0"/>
              <a:t>14/11/2014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C92C18A-076E-4719-8EDB-CF437B8C58F3}" type="slidenum">
              <a:rPr lang="en-AU" smtClean="0"/>
              <a:t>‹#›</a:t>
            </a:fld>
            <a:endParaRPr lang="en-AU"/>
          </a:p>
        </p:txBody>
      </p:sp>
    </p:spTree>
    <p:extLst>
      <p:ext uri="{BB962C8B-B14F-4D97-AF65-F5344CB8AC3E}">
        <p14:creationId xmlns:p14="http://schemas.microsoft.com/office/powerpoint/2010/main" val="3802394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5F9E6E86-839B-4629-9462-1C3C73D4EE41}" type="datetimeFigureOut">
              <a:rPr lang="en-AU" smtClean="0"/>
              <a:t>14/11/2014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C92C18A-076E-4719-8EDB-CF437B8C58F3}" type="slidenum">
              <a:rPr lang="en-AU" smtClean="0"/>
              <a:t>‹#›</a:t>
            </a:fld>
            <a:endParaRPr lang="en-AU"/>
          </a:p>
        </p:txBody>
      </p:sp>
    </p:spTree>
    <p:extLst>
      <p:ext uri="{BB962C8B-B14F-4D97-AF65-F5344CB8AC3E}">
        <p14:creationId xmlns:p14="http://schemas.microsoft.com/office/powerpoint/2010/main" val="350541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9E6E86-839B-4629-9462-1C3C73D4EE41}" type="datetimeFigureOut">
              <a:rPr lang="en-AU" smtClean="0"/>
              <a:t>14/11/2014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C92C18A-076E-4719-8EDB-CF437B8C58F3}" type="slidenum">
              <a:rPr lang="en-AU" smtClean="0"/>
              <a:t>‹#›</a:t>
            </a:fld>
            <a:endParaRPr lang="en-AU"/>
          </a:p>
        </p:txBody>
      </p:sp>
    </p:spTree>
    <p:extLst>
      <p:ext uri="{BB962C8B-B14F-4D97-AF65-F5344CB8AC3E}">
        <p14:creationId xmlns:p14="http://schemas.microsoft.com/office/powerpoint/2010/main" val="130493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9E6E86-839B-4629-9462-1C3C73D4EE41}" type="datetimeFigureOut">
              <a:rPr lang="en-AU" smtClean="0"/>
              <a:t>14/11/2014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C92C18A-076E-4719-8EDB-CF437B8C58F3}" type="slidenum">
              <a:rPr lang="en-AU" smtClean="0"/>
              <a:t>‹#›</a:t>
            </a:fld>
            <a:endParaRPr lang="en-AU"/>
          </a:p>
        </p:txBody>
      </p:sp>
    </p:spTree>
    <p:extLst>
      <p:ext uri="{BB962C8B-B14F-4D97-AF65-F5344CB8AC3E}">
        <p14:creationId xmlns:p14="http://schemas.microsoft.com/office/powerpoint/2010/main" val="3138760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9E6E86-839B-4629-9462-1C3C73D4EE41}" type="datetimeFigureOut">
              <a:rPr lang="en-AU" smtClean="0"/>
              <a:t>14/11/2014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C92C18A-076E-4719-8EDB-CF437B8C58F3}" type="slidenum">
              <a:rPr lang="en-AU" smtClean="0"/>
              <a:t>‹#›</a:t>
            </a:fld>
            <a:endParaRPr lang="en-AU"/>
          </a:p>
        </p:txBody>
      </p:sp>
    </p:spTree>
    <p:extLst>
      <p:ext uri="{BB962C8B-B14F-4D97-AF65-F5344CB8AC3E}">
        <p14:creationId xmlns:p14="http://schemas.microsoft.com/office/powerpoint/2010/main" val="158265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9E6E86-839B-4629-9462-1C3C73D4EE41}" type="datetimeFigureOut">
              <a:rPr lang="en-AU" smtClean="0"/>
              <a:t>14/11/2014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92C18A-076E-4719-8EDB-CF437B8C58F3}" type="slidenum">
              <a:rPr lang="en-AU" smtClean="0"/>
              <a:t>‹#›</a:t>
            </a:fld>
            <a:endParaRPr lang="en-AU"/>
          </a:p>
        </p:txBody>
      </p:sp>
    </p:spTree>
    <p:extLst>
      <p:ext uri="{BB962C8B-B14F-4D97-AF65-F5344CB8AC3E}">
        <p14:creationId xmlns:p14="http://schemas.microsoft.com/office/powerpoint/2010/main" val="610420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cid:image001.jpg@01D0002C.C21DD380"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cid:image001.jpg@01D0002C.C21DD380"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cid:image001.jpg@01D0002C.C21DD380"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Job Tracking.</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53177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420" y="784239"/>
            <a:ext cx="10515600" cy="5412280"/>
          </a:xfrm>
        </p:spPr>
        <p:txBody>
          <a:bodyPr>
            <a:noAutofit/>
          </a:bodyPr>
          <a:lstStyle/>
          <a:p>
            <a:r>
              <a:rPr lang="en-AU" sz="1800" dirty="0" smtClean="0"/>
              <a:t/>
            </a:r>
            <a:br>
              <a:rPr lang="en-AU" sz="1800" dirty="0" smtClean="0"/>
            </a:br>
            <a:r>
              <a:rPr lang="en-AU" sz="1800" dirty="0"/>
              <a:t/>
            </a:r>
            <a:br>
              <a:rPr lang="en-AU" sz="1800" dirty="0"/>
            </a:br>
            <a:r>
              <a:rPr lang="en-AU" sz="1800" dirty="0" smtClean="0"/>
              <a:t/>
            </a:r>
            <a:br>
              <a:rPr lang="en-AU" sz="1800" dirty="0" smtClean="0"/>
            </a:br>
            <a:r>
              <a:rPr lang="en-AU" sz="1800" dirty="0"/>
              <a:t/>
            </a:r>
            <a:br>
              <a:rPr lang="en-AU" sz="1800" dirty="0"/>
            </a:br>
            <a:r>
              <a:rPr lang="en-AU" sz="1800" dirty="0" smtClean="0"/>
              <a:t/>
            </a:r>
            <a:br>
              <a:rPr lang="en-AU" sz="1800" dirty="0" smtClean="0"/>
            </a:br>
            <a:r>
              <a:rPr lang="en-AU" sz="1800" dirty="0"/>
              <a:t/>
            </a:r>
            <a:br>
              <a:rPr lang="en-AU" sz="1800" dirty="0"/>
            </a:br>
            <a:r>
              <a:rPr lang="en-AU" sz="1800" dirty="0" smtClean="0"/>
              <a:t/>
            </a:r>
            <a:br>
              <a:rPr lang="en-AU" sz="1800" dirty="0" smtClean="0"/>
            </a:br>
            <a:r>
              <a:rPr lang="en-AU" sz="1800" dirty="0"/>
              <a:t/>
            </a:r>
            <a:br>
              <a:rPr lang="en-AU" sz="1800" dirty="0"/>
            </a:br>
            <a:r>
              <a:rPr lang="en-AU" sz="1800" dirty="0" smtClean="0"/>
              <a:t/>
            </a:r>
            <a:br>
              <a:rPr lang="en-AU" sz="1800" dirty="0" smtClean="0"/>
            </a:br>
            <a:r>
              <a:rPr lang="en-AU" sz="1800" dirty="0"/>
              <a:t/>
            </a:r>
            <a:br>
              <a:rPr lang="en-AU" sz="1800" dirty="0"/>
            </a:br>
            <a:r>
              <a:rPr lang="en-AU" sz="1800" dirty="0" smtClean="0"/>
              <a:t/>
            </a:r>
            <a:br>
              <a:rPr lang="en-AU" sz="1800" dirty="0" smtClean="0"/>
            </a:br>
            <a:r>
              <a:rPr lang="en-AU" sz="1800" dirty="0" smtClean="0"/>
              <a:t>Create a new table to store the attachments. </a:t>
            </a:r>
            <a:br>
              <a:rPr lang="en-AU" sz="1800" dirty="0" smtClean="0"/>
            </a:br>
            <a:r>
              <a:rPr lang="en-AU" sz="1800" dirty="0" smtClean="0"/>
              <a:t/>
            </a:r>
            <a:br>
              <a:rPr lang="en-AU" sz="1800" dirty="0" smtClean="0"/>
            </a:br>
            <a:r>
              <a:rPr lang="en-AU" sz="1800" dirty="0" err="1" smtClean="0"/>
              <a:t>JobAttachments</a:t>
            </a:r>
            <a:r>
              <a:rPr lang="en-AU" sz="1800" dirty="0" smtClean="0"/>
              <a:t/>
            </a:r>
            <a:br>
              <a:rPr lang="en-AU" sz="1800" dirty="0" smtClean="0"/>
            </a:br>
            <a:r>
              <a:rPr lang="en-AU" sz="1800" dirty="0" smtClean="0"/>
              <a:t/>
            </a:r>
            <a:br>
              <a:rPr lang="en-AU" sz="1800" dirty="0" smtClean="0"/>
            </a:br>
            <a:r>
              <a:rPr lang="en-AU" sz="1800" dirty="0" smtClean="0"/>
              <a:t>Row_Id</a:t>
            </a:r>
            <a:r>
              <a:rPr lang="en-AU" sz="1800" dirty="0"/>
              <a:t> </a:t>
            </a:r>
            <a:r>
              <a:rPr lang="en-AU" sz="1800" dirty="0" smtClean="0"/>
              <a:t>			</a:t>
            </a:r>
            <a:r>
              <a:rPr lang="en-AU" sz="1800" dirty="0" err="1" smtClean="0"/>
              <a:t>int</a:t>
            </a:r>
            <a:r>
              <a:rPr lang="en-AU" sz="1800" dirty="0" smtClean="0"/>
              <a:t>  </a:t>
            </a:r>
            <a:r>
              <a:rPr lang="en-AU" sz="1800" dirty="0" err="1" smtClean="0"/>
              <a:t>pk</a:t>
            </a:r>
            <a:r>
              <a:rPr lang="en-AU" sz="1800" dirty="0" smtClean="0"/>
              <a:t/>
            </a:r>
            <a:br>
              <a:rPr lang="en-AU" sz="1800" dirty="0" smtClean="0"/>
            </a:br>
            <a:r>
              <a:rPr lang="en-AU" sz="1800" dirty="0" smtClean="0"/>
              <a:t>Order_Id			</a:t>
            </a:r>
            <a:r>
              <a:rPr lang="en-AU" sz="1800" dirty="0" err="1" smtClean="0"/>
              <a:t>int</a:t>
            </a:r>
            <a:r>
              <a:rPr lang="en-AU" sz="1800" dirty="0" smtClean="0"/>
              <a:t>  </a:t>
            </a:r>
            <a:r>
              <a:rPr lang="en-AU" sz="1800" dirty="0" err="1" smtClean="0"/>
              <a:t>fk</a:t>
            </a:r>
            <a:r>
              <a:rPr lang="en-AU" sz="1800" dirty="0" smtClean="0"/>
              <a:t> to </a:t>
            </a:r>
            <a:r>
              <a:rPr lang="en-AU" sz="1800" dirty="0" err="1" smtClean="0"/>
              <a:t>t_order.row_id</a:t>
            </a:r>
            <a:r>
              <a:rPr lang="en-AU" sz="1800" dirty="0" smtClean="0"/>
              <a:t/>
            </a:r>
            <a:br>
              <a:rPr lang="en-AU" sz="1800" dirty="0" smtClean="0"/>
            </a:br>
            <a:r>
              <a:rPr lang="en-AU" sz="1800" dirty="0" err="1" smtClean="0"/>
              <a:t>Org_Id</a:t>
            </a:r>
            <a:r>
              <a:rPr lang="en-AU" sz="1800" dirty="0" smtClean="0"/>
              <a:t>			</a:t>
            </a:r>
            <a:r>
              <a:rPr lang="en-AU" sz="1800" dirty="0" err="1" smtClean="0"/>
              <a:t>int</a:t>
            </a:r>
            <a:r>
              <a:rPr lang="en-AU" sz="1800" dirty="0" smtClean="0"/>
              <a:t>  </a:t>
            </a:r>
            <a:r>
              <a:rPr lang="en-AU" sz="1800" dirty="0" err="1" smtClean="0"/>
              <a:t>fk</a:t>
            </a:r>
            <a:r>
              <a:rPr lang="en-AU" sz="1800" dirty="0" smtClean="0"/>
              <a:t> to </a:t>
            </a:r>
            <a:r>
              <a:rPr lang="en-AU" sz="1800" dirty="0" err="1" smtClean="0"/>
              <a:t>organisation.row_id</a:t>
            </a:r>
            <a:r>
              <a:rPr lang="en-AU" sz="1800" dirty="0" smtClean="0"/>
              <a:t/>
            </a:r>
            <a:br>
              <a:rPr lang="en-AU" sz="1800" dirty="0" smtClean="0"/>
            </a:br>
            <a:r>
              <a:rPr lang="en-AU" sz="1800" dirty="0" err="1" smtClean="0"/>
              <a:t>FileName</a:t>
            </a:r>
            <a:r>
              <a:rPr lang="en-AU" sz="1800" dirty="0" smtClean="0"/>
              <a:t>			</a:t>
            </a:r>
            <a:r>
              <a:rPr lang="en-AU" sz="1800" dirty="0" err="1" smtClean="0"/>
              <a:t>varchar</a:t>
            </a:r>
            <a:r>
              <a:rPr lang="en-AU" sz="1800" dirty="0" smtClean="0"/>
              <a:t>(255)</a:t>
            </a:r>
            <a:br>
              <a:rPr lang="en-AU" sz="1800" dirty="0" smtClean="0"/>
            </a:br>
            <a:r>
              <a:rPr lang="en-AU" sz="1800" dirty="0" err="1" smtClean="0"/>
              <a:t>FileExtension</a:t>
            </a:r>
            <a:r>
              <a:rPr lang="en-AU" sz="1800" dirty="0" smtClean="0"/>
              <a:t>		</a:t>
            </a:r>
            <a:r>
              <a:rPr lang="en-AU" sz="1800" dirty="0" err="1" smtClean="0"/>
              <a:t>varchar</a:t>
            </a:r>
            <a:r>
              <a:rPr lang="en-AU" sz="1800" dirty="0" smtClean="0"/>
              <a:t>(5)</a:t>
            </a:r>
            <a:br>
              <a:rPr lang="en-AU" sz="1800" dirty="0" smtClean="0"/>
            </a:br>
            <a:r>
              <a:rPr lang="en-AU" sz="1800" dirty="0" err="1" smtClean="0"/>
              <a:t>FileSize</a:t>
            </a:r>
            <a:r>
              <a:rPr lang="en-AU" sz="1800" dirty="0" smtClean="0"/>
              <a:t>			</a:t>
            </a:r>
            <a:r>
              <a:rPr lang="en-AU" sz="1800" dirty="0" err="1" smtClean="0"/>
              <a:t>int</a:t>
            </a:r>
            <a:r>
              <a:rPr lang="en-AU" sz="1800" dirty="0" smtClean="0"/>
              <a:t/>
            </a:r>
            <a:br>
              <a:rPr lang="en-AU" sz="1800" dirty="0" smtClean="0"/>
            </a:br>
            <a:r>
              <a:rPr lang="en-AU" sz="1800" dirty="0" smtClean="0"/>
              <a:t>File			image</a:t>
            </a:r>
            <a:br>
              <a:rPr lang="en-AU" sz="1800" dirty="0" smtClean="0"/>
            </a:br>
            <a:r>
              <a:rPr lang="en-AU" sz="1800" dirty="0" smtClean="0"/>
              <a:t>Type			</a:t>
            </a:r>
            <a:r>
              <a:rPr lang="en-AU" sz="1800" dirty="0" err="1" smtClean="0"/>
              <a:t>varchar</a:t>
            </a:r>
            <a:r>
              <a:rPr lang="en-AU" sz="1800" dirty="0" smtClean="0"/>
              <a:t>(100)  values Photo Day, Photo Dusk, Video, Copywriting, Floorplan</a:t>
            </a:r>
            <a:br>
              <a:rPr lang="en-AU" sz="1800" dirty="0" smtClean="0"/>
            </a:br>
            <a:r>
              <a:rPr lang="en-AU" sz="1800" dirty="0" smtClean="0"/>
              <a:t>Folder			</a:t>
            </a:r>
            <a:r>
              <a:rPr lang="en-AU" sz="1800" dirty="0" err="1" smtClean="0"/>
              <a:t>varchar</a:t>
            </a:r>
            <a:r>
              <a:rPr lang="en-AU" sz="1800" dirty="0" smtClean="0"/>
              <a:t>(100)	</a:t>
            </a:r>
            <a:br>
              <a:rPr lang="en-AU" sz="1800" dirty="0" smtClean="0"/>
            </a:br>
            <a:r>
              <a:rPr lang="en-AU" sz="1800" dirty="0" smtClean="0"/>
              <a:t>Created			</a:t>
            </a:r>
            <a:r>
              <a:rPr lang="en-AU" sz="1800" dirty="0" err="1" smtClean="0"/>
              <a:t>datetime</a:t>
            </a:r>
            <a:r>
              <a:rPr lang="en-AU" sz="1800" dirty="0" smtClean="0"/>
              <a:t/>
            </a:r>
            <a:br>
              <a:rPr lang="en-AU" sz="1800" dirty="0" smtClean="0"/>
            </a:br>
            <a:r>
              <a:rPr lang="en-AU" sz="1800" dirty="0" err="1" smtClean="0"/>
              <a:t>CreatedBy</a:t>
            </a:r>
            <a:r>
              <a:rPr lang="en-AU" sz="1800" dirty="0" smtClean="0"/>
              <a:t>		</a:t>
            </a:r>
            <a:r>
              <a:rPr lang="en-AU" sz="1800" dirty="0" err="1" smtClean="0"/>
              <a:t>int</a:t>
            </a:r>
            <a:r>
              <a:rPr lang="en-AU" sz="1800" dirty="0" smtClean="0"/>
              <a:t/>
            </a:r>
            <a:br>
              <a:rPr lang="en-AU" sz="1800" dirty="0" smtClean="0"/>
            </a:br>
            <a:r>
              <a:rPr lang="en-AU" sz="1800" dirty="0" smtClean="0"/>
              <a:t>Updated			</a:t>
            </a:r>
            <a:r>
              <a:rPr lang="en-AU" sz="1800" dirty="0" err="1" smtClean="0"/>
              <a:t>datetime</a:t>
            </a:r>
            <a:r>
              <a:rPr lang="en-AU" sz="1800" dirty="0" smtClean="0"/>
              <a:t/>
            </a:r>
            <a:br>
              <a:rPr lang="en-AU" sz="1800" dirty="0" smtClean="0"/>
            </a:br>
            <a:r>
              <a:rPr lang="en-AU" sz="1800" dirty="0" err="1" smtClean="0"/>
              <a:t>UpdatedBy</a:t>
            </a:r>
            <a:r>
              <a:rPr lang="en-AU" sz="1800" dirty="0" smtClean="0"/>
              <a:t>		</a:t>
            </a:r>
            <a:r>
              <a:rPr lang="en-AU" sz="1800" dirty="0" err="1" smtClean="0"/>
              <a:t>int</a:t>
            </a:r>
            <a:r>
              <a:rPr lang="en-AU" sz="1800" dirty="0"/>
              <a:t/>
            </a:r>
            <a:br>
              <a:rPr lang="en-AU" sz="1800" dirty="0"/>
            </a:br>
            <a:r>
              <a:rPr lang="en-AU" sz="1800" dirty="0" smtClean="0"/>
              <a:t/>
            </a:r>
            <a:br>
              <a:rPr lang="en-AU" sz="1800" dirty="0" smtClean="0"/>
            </a:br>
            <a:r>
              <a:rPr lang="en-AU" sz="1800" dirty="0" smtClean="0"/>
              <a:t/>
            </a:r>
            <a:br>
              <a:rPr lang="en-AU" sz="1800" dirty="0" smtClean="0"/>
            </a:br>
            <a:endParaRPr lang="en-AU" sz="1800" dirty="0"/>
          </a:p>
        </p:txBody>
      </p:sp>
    </p:spTree>
    <p:extLst>
      <p:ext uri="{BB962C8B-B14F-4D97-AF65-F5344CB8AC3E}">
        <p14:creationId xmlns:p14="http://schemas.microsoft.com/office/powerpoint/2010/main" val="696006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30884" y="1660501"/>
            <a:ext cx="9276490" cy="3220336"/>
          </a:xfrm>
          <a:prstGeom prst="rect">
            <a:avLst/>
          </a:prstGeom>
        </p:spPr>
      </p:pic>
      <p:sp>
        <p:nvSpPr>
          <p:cNvPr id="5" name="TextBox 4"/>
          <p:cNvSpPr txBox="1"/>
          <p:nvPr/>
        </p:nvSpPr>
        <p:spPr>
          <a:xfrm>
            <a:off x="373487" y="656823"/>
            <a:ext cx="9915600" cy="369332"/>
          </a:xfrm>
          <a:prstGeom prst="rect">
            <a:avLst/>
          </a:prstGeom>
          <a:noFill/>
        </p:spPr>
        <p:txBody>
          <a:bodyPr wrap="none" rtlCol="0">
            <a:spAutoFit/>
          </a:bodyPr>
          <a:lstStyle/>
          <a:p>
            <a:r>
              <a:rPr lang="en-AU" dirty="0" smtClean="0"/>
              <a:t>This is a gallery of images that have been uploaded. Divided by Type. This is how </a:t>
            </a:r>
            <a:r>
              <a:rPr lang="en-AU" dirty="0" err="1" smtClean="0"/>
              <a:t>campaigntrack</a:t>
            </a:r>
            <a:r>
              <a:rPr lang="en-AU" dirty="0" smtClean="0"/>
              <a:t> does it.</a:t>
            </a:r>
            <a:endParaRPr lang="en-AU" dirty="0"/>
          </a:p>
        </p:txBody>
      </p:sp>
      <p:cxnSp>
        <p:nvCxnSpPr>
          <p:cNvPr id="7" name="Straight Arrow Connector 6"/>
          <p:cNvCxnSpPr/>
          <p:nvPr/>
        </p:nvCxnSpPr>
        <p:spPr>
          <a:xfrm flipV="1">
            <a:off x="835677" y="1762188"/>
            <a:ext cx="926511" cy="1083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29621" y="2852201"/>
            <a:ext cx="914400" cy="1265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1840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94702" y="1821169"/>
            <a:ext cx="10515600" cy="5412280"/>
          </a:xfrm>
        </p:spPr>
        <p:txBody>
          <a:bodyPr>
            <a:noAutofit/>
          </a:bodyPr>
          <a:lstStyle/>
          <a:p>
            <a:r>
              <a:rPr lang="en-AU" sz="2400" dirty="0" smtClean="0"/>
              <a:t/>
            </a:r>
            <a:br>
              <a:rPr lang="en-AU" sz="2400" dirty="0" smtClean="0"/>
            </a:br>
            <a:r>
              <a:rPr lang="en-AU" sz="2400" dirty="0"/>
              <a:t/>
            </a:r>
            <a:br>
              <a:rPr lang="en-AU" sz="2400" dirty="0"/>
            </a:br>
            <a:r>
              <a:rPr lang="en-AU" sz="2400" dirty="0" smtClean="0"/>
              <a:t/>
            </a:r>
            <a:br>
              <a:rPr lang="en-AU" sz="2400" dirty="0" smtClean="0"/>
            </a:br>
            <a:r>
              <a:rPr lang="en-AU" sz="2400" dirty="0"/>
              <a:t/>
            </a:r>
            <a:br>
              <a:rPr lang="en-AU" sz="2400" dirty="0"/>
            </a:br>
            <a:r>
              <a:rPr lang="en-AU" sz="2400" dirty="0" smtClean="0"/>
              <a:t/>
            </a:r>
            <a:br>
              <a:rPr lang="en-AU" sz="2400" dirty="0" smtClean="0"/>
            </a:br>
            <a:r>
              <a:rPr lang="en-AU" sz="2400" dirty="0"/>
              <a:t/>
            </a:r>
            <a:br>
              <a:rPr lang="en-AU" sz="2400" dirty="0"/>
            </a:br>
            <a:r>
              <a:rPr lang="en-AU" sz="2400" dirty="0" smtClean="0"/>
              <a:t/>
            </a:r>
            <a:br>
              <a:rPr lang="en-AU" sz="2400" dirty="0" smtClean="0"/>
            </a:br>
            <a:r>
              <a:rPr lang="en-AU" sz="2400" dirty="0"/>
              <a:t/>
            </a:r>
            <a:br>
              <a:rPr lang="en-AU" sz="2400" dirty="0"/>
            </a:br>
            <a:r>
              <a:rPr lang="en-AU" sz="2400" dirty="0" smtClean="0"/>
              <a:t/>
            </a:r>
            <a:br>
              <a:rPr lang="en-AU" sz="2400" dirty="0" smtClean="0"/>
            </a:br>
            <a:r>
              <a:rPr lang="en-AU" sz="2400" dirty="0"/>
              <a:t/>
            </a:r>
            <a:br>
              <a:rPr lang="en-AU" sz="2400" dirty="0"/>
            </a:br>
            <a:r>
              <a:rPr lang="en-AU" sz="2400" dirty="0" smtClean="0"/>
              <a:t/>
            </a:r>
            <a:br>
              <a:rPr lang="en-AU" sz="2400" dirty="0" smtClean="0"/>
            </a:br>
            <a:r>
              <a:rPr lang="en-AU" sz="2400" dirty="0" smtClean="0"/>
              <a:t>Create a new table. This will store the content if the service was for copywriting.</a:t>
            </a:r>
            <a:br>
              <a:rPr lang="en-AU" sz="2400" dirty="0" smtClean="0"/>
            </a:br>
            <a:r>
              <a:rPr lang="en-AU" sz="2400" dirty="0" smtClean="0"/>
              <a:t/>
            </a:r>
            <a:br>
              <a:rPr lang="en-AU" sz="2400" dirty="0" smtClean="0"/>
            </a:br>
            <a:r>
              <a:rPr lang="en-AU" sz="2400" dirty="0" smtClean="0"/>
              <a:t>OrderContent</a:t>
            </a:r>
            <a:br>
              <a:rPr lang="en-AU" sz="2400" dirty="0" smtClean="0"/>
            </a:br>
            <a:r>
              <a:rPr lang="en-AU" sz="2400" dirty="0" smtClean="0"/>
              <a:t/>
            </a:r>
            <a:br>
              <a:rPr lang="en-AU" sz="2400" dirty="0" smtClean="0"/>
            </a:br>
            <a:r>
              <a:rPr lang="en-AU" sz="2400" dirty="0" smtClean="0"/>
              <a:t>Row_Id</a:t>
            </a:r>
            <a:r>
              <a:rPr lang="en-AU" sz="2400" dirty="0"/>
              <a:t> </a:t>
            </a:r>
            <a:r>
              <a:rPr lang="en-AU" sz="2400" dirty="0" smtClean="0"/>
              <a:t>			</a:t>
            </a:r>
            <a:r>
              <a:rPr lang="en-AU" sz="2400" dirty="0" err="1" smtClean="0"/>
              <a:t>int</a:t>
            </a:r>
            <a:r>
              <a:rPr lang="en-AU" sz="2400" dirty="0" smtClean="0"/>
              <a:t>  </a:t>
            </a:r>
            <a:r>
              <a:rPr lang="en-AU" sz="2400" dirty="0" err="1" smtClean="0"/>
              <a:t>pk</a:t>
            </a:r>
            <a:r>
              <a:rPr lang="en-AU" sz="2400" dirty="0" smtClean="0"/>
              <a:t/>
            </a:r>
            <a:br>
              <a:rPr lang="en-AU" sz="2400" dirty="0" smtClean="0"/>
            </a:br>
            <a:r>
              <a:rPr lang="en-AU" sz="2400" dirty="0" smtClean="0"/>
              <a:t>Order_Id			</a:t>
            </a:r>
            <a:r>
              <a:rPr lang="en-AU" sz="2400" dirty="0" err="1" smtClean="0"/>
              <a:t>int</a:t>
            </a:r>
            <a:r>
              <a:rPr lang="en-AU" sz="2400" dirty="0" smtClean="0"/>
              <a:t>  </a:t>
            </a:r>
            <a:r>
              <a:rPr lang="en-AU" sz="2400" dirty="0" err="1" smtClean="0"/>
              <a:t>fk</a:t>
            </a:r>
            <a:r>
              <a:rPr lang="en-AU" sz="2400" dirty="0" smtClean="0"/>
              <a:t> to </a:t>
            </a:r>
            <a:r>
              <a:rPr lang="en-AU" sz="2400" dirty="0" err="1" smtClean="0"/>
              <a:t>t_order.row_id</a:t>
            </a:r>
            <a:r>
              <a:rPr lang="en-AU" sz="2400" dirty="0" smtClean="0"/>
              <a:t/>
            </a:r>
            <a:br>
              <a:rPr lang="en-AU" sz="2400" dirty="0" smtClean="0"/>
            </a:br>
            <a:r>
              <a:rPr lang="en-AU" sz="2400" dirty="0" err="1" smtClean="0"/>
              <a:t>Org_Id</a:t>
            </a:r>
            <a:r>
              <a:rPr lang="en-AU" sz="2400" dirty="0" smtClean="0"/>
              <a:t>				</a:t>
            </a:r>
            <a:r>
              <a:rPr lang="en-AU" sz="2400" dirty="0" err="1" smtClean="0"/>
              <a:t>int</a:t>
            </a:r>
            <a:r>
              <a:rPr lang="en-AU" sz="2400" dirty="0" smtClean="0"/>
              <a:t>  </a:t>
            </a:r>
            <a:r>
              <a:rPr lang="en-AU" sz="2400" dirty="0" err="1" smtClean="0"/>
              <a:t>fk</a:t>
            </a:r>
            <a:r>
              <a:rPr lang="en-AU" sz="2400" dirty="0" smtClean="0"/>
              <a:t> to </a:t>
            </a:r>
            <a:r>
              <a:rPr lang="en-AU" sz="2400" dirty="0" err="1" smtClean="0"/>
              <a:t>organisation.row_id</a:t>
            </a:r>
            <a:r>
              <a:rPr lang="en-AU" sz="2400" dirty="0" smtClean="0"/>
              <a:t/>
            </a:r>
            <a:br>
              <a:rPr lang="en-AU" sz="2400" dirty="0" smtClean="0"/>
            </a:br>
            <a:r>
              <a:rPr lang="en-AU" sz="2400" dirty="0" err="1" smtClean="0"/>
              <a:t>AdCopySub_Title</a:t>
            </a:r>
            <a:r>
              <a:rPr lang="en-AU" sz="2400" dirty="0" smtClean="0"/>
              <a:t>		</a:t>
            </a:r>
            <a:r>
              <a:rPr lang="en-AU" sz="2400" dirty="0" err="1" smtClean="0"/>
              <a:t>vachar</a:t>
            </a:r>
            <a:r>
              <a:rPr lang="en-AU" sz="2400" dirty="0" smtClean="0"/>
              <a:t>(max)</a:t>
            </a:r>
            <a:br>
              <a:rPr lang="en-AU" sz="2400" dirty="0" smtClean="0"/>
            </a:br>
            <a:r>
              <a:rPr lang="en-AU" sz="2400" dirty="0" err="1" smtClean="0"/>
              <a:t>AdCopy</a:t>
            </a:r>
            <a:r>
              <a:rPr lang="en-AU" sz="2400" dirty="0" err="1"/>
              <a:t>Sub</a:t>
            </a:r>
            <a:r>
              <a:rPr lang="en-AU" sz="2400" dirty="0" err="1" smtClean="0"/>
              <a:t>_Body</a:t>
            </a:r>
            <a:r>
              <a:rPr lang="en-AU" sz="2400" dirty="0"/>
              <a:t>		</a:t>
            </a:r>
            <a:r>
              <a:rPr lang="en-AU" sz="2400" dirty="0" err="1" smtClean="0"/>
              <a:t>vachar</a:t>
            </a:r>
            <a:r>
              <a:rPr lang="en-AU" sz="2400" dirty="0" smtClean="0"/>
              <a:t>(max)</a:t>
            </a:r>
            <a:br>
              <a:rPr lang="en-AU" sz="2400" dirty="0" smtClean="0"/>
            </a:br>
            <a:r>
              <a:rPr lang="en-AU" sz="2400" dirty="0" err="1" smtClean="0"/>
              <a:t>Signboard_Title</a:t>
            </a:r>
            <a:r>
              <a:rPr lang="en-AU" sz="2400" dirty="0" smtClean="0"/>
              <a:t>		</a:t>
            </a:r>
            <a:r>
              <a:rPr lang="en-AU" sz="2400" dirty="0" err="1" smtClean="0"/>
              <a:t>vachar</a:t>
            </a:r>
            <a:r>
              <a:rPr lang="en-AU" sz="2400" dirty="0" smtClean="0"/>
              <a:t>(max</a:t>
            </a:r>
            <a:r>
              <a:rPr lang="en-AU" sz="2400" dirty="0"/>
              <a:t>) </a:t>
            </a:r>
            <a:r>
              <a:rPr lang="en-AU" sz="2400" dirty="0" smtClean="0"/>
              <a:t/>
            </a:r>
            <a:br>
              <a:rPr lang="en-AU" sz="2400" dirty="0" smtClean="0"/>
            </a:br>
            <a:r>
              <a:rPr lang="en-AU" sz="2400" dirty="0" err="1" smtClean="0"/>
              <a:t>Signboard_Body</a:t>
            </a:r>
            <a:r>
              <a:rPr lang="en-AU" sz="2400" dirty="0" smtClean="0"/>
              <a:t>		</a:t>
            </a:r>
            <a:r>
              <a:rPr lang="en-AU" sz="2400" dirty="0" err="1" smtClean="0"/>
              <a:t>vachar</a:t>
            </a:r>
            <a:r>
              <a:rPr lang="en-AU" sz="2400" dirty="0" smtClean="0"/>
              <a:t>(max</a:t>
            </a:r>
            <a:r>
              <a:rPr lang="en-AU" sz="2400" dirty="0"/>
              <a:t>) </a:t>
            </a:r>
            <a:r>
              <a:rPr lang="en-AU" sz="2400" dirty="0" smtClean="0"/>
              <a:t/>
            </a:r>
            <a:br>
              <a:rPr lang="en-AU" sz="2400" dirty="0" smtClean="0"/>
            </a:br>
            <a:r>
              <a:rPr lang="en-AU" sz="2400" dirty="0" err="1" smtClean="0"/>
              <a:t>Brochure_Title</a:t>
            </a:r>
            <a:r>
              <a:rPr lang="en-AU" sz="2400" dirty="0" smtClean="0"/>
              <a:t>			</a:t>
            </a:r>
            <a:r>
              <a:rPr lang="en-AU" sz="2400" dirty="0" err="1" smtClean="0"/>
              <a:t>vachar</a:t>
            </a:r>
            <a:r>
              <a:rPr lang="en-AU" sz="2400" dirty="0" smtClean="0"/>
              <a:t>(max</a:t>
            </a:r>
            <a:r>
              <a:rPr lang="en-AU" sz="2400" dirty="0"/>
              <a:t>) </a:t>
            </a:r>
            <a:r>
              <a:rPr lang="en-AU" sz="2400" dirty="0" smtClean="0"/>
              <a:t/>
            </a:r>
            <a:br>
              <a:rPr lang="en-AU" sz="2400" dirty="0" smtClean="0"/>
            </a:br>
            <a:r>
              <a:rPr lang="en-AU" sz="2400" dirty="0" err="1" smtClean="0"/>
              <a:t>Brochure_Copy</a:t>
            </a:r>
            <a:r>
              <a:rPr lang="en-AU" sz="2400" dirty="0" smtClean="0"/>
              <a:t>		</a:t>
            </a:r>
            <a:r>
              <a:rPr lang="en-AU" sz="2400" dirty="0" err="1" smtClean="0"/>
              <a:t>vachar</a:t>
            </a:r>
            <a:r>
              <a:rPr lang="en-AU" sz="2400" dirty="0" smtClean="0"/>
              <a:t>(max</a:t>
            </a:r>
            <a:r>
              <a:rPr lang="en-AU" sz="2400" dirty="0"/>
              <a:t>) </a:t>
            </a:r>
            <a:r>
              <a:rPr lang="en-AU" sz="2400" dirty="0" smtClean="0"/>
              <a:t>	</a:t>
            </a:r>
            <a:br>
              <a:rPr lang="en-AU" sz="2400" dirty="0" smtClean="0"/>
            </a:br>
            <a:r>
              <a:rPr lang="en-AU" sz="2400" dirty="0" err="1" smtClean="0"/>
              <a:t>AdCopyMetro_Title</a:t>
            </a:r>
            <a:r>
              <a:rPr lang="en-AU" sz="2400" dirty="0"/>
              <a:t>		</a:t>
            </a:r>
            <a:r>
              <a:rPr lang="en-AU" sz="2400" dirty="0" err="1" smtClean="0"/>
              <a:t>vachar</a:t>
            </a:r>
            <a:r>
              <a:rPr lang="en-AU" sz="2400" dirty="0" smtClean="0"/>
              <a:t>(max</a:t>
            </a:r>
            <a:r>
              <a:rPr lang="en-AU" sz="2400" dirty="0"/>
              <a:t>)</a:t>
            </a:r>
            <a:br>
              <a:rPr lang="en-AU" sz="2400" dirty="0"/>
            </a:br>
            <a:r>
              <a:rPr lang="en-AU" sz="2400" dirty="0" err="1" smtClean="0"/>
              <a:t>AdCopy</a:t>
            </a:r>
            <a:r>
              <a:rPr lang="en-AU" sz="2400" dirty="0" err="1"/>
              <a:t>Metro</a:t>
            </a:r>
            <a:r>
              <a:rPr lang="en-AU" sz="2400" dirty="0" err="1" smtClean="0"/>
              <a:t>_Body</a:t>
            </a:r>
            <a:r>
              <a:rPr lang="en-AU" sz="2400" dirty="0"/>
              <a:t>		</a:t>
            </a:r>
            <a:r>
              <a:rPr lang="en-AU" sz="2400" dirty="0" err="1" smtClean="0"/>
              <a:t>vachar</a:t>
            </a:r>
            <a:r>
              <a:rPr lang="en-AU" sz="2400" dirty="0" smtClean="0"/>
              <a:t>(max</a:t>
            </a:r>
            <a:r>
              <a:rPr lang="en-AU" sz="2400" dirty="0"/>
              <a:t>)</a:t>
            </a:r>
            <a:r>
              <a:rPr lang="en-AU" sz="2400" dirty="0" smtClean="0"/>
              <a:t/>
            </a:r>
            <a:br>
              <a:rPr lang="en-AU" sz="2400" dirty="0" smtClean="0"/>
            </a:br>
            <a:r>
              <a:rPr lang="en-AU" sz="2400" dirty="0" err="1" smtClean="0"/>
              <a:t>Other_Title</a:t>
            </a:r>
            <a:r>
              <a:rPr lang="en-AU" sz="2400" dirty="0" smtClean="0"/>
              <a:t>			</a:t>
            </a:r>
            <a:r>
              <a:rPr lang="en-AU" sz="2400" dirty="0" err="1" smtClean="0"/>
              <a:t>vachar</a:t>
            </a:r>
            <a:r>
              <a:rPr lang="en-AU" sz="2400" dirty="0" smtClean="0"/>
              <a:t>(max)</a:t>
            </a:r>
            <a:br>
              <a:rPr lang="en-AU" sz="2400" dirty="0" smtClean="0"/>
            </a:br>
            <a:r>
              <a:rPr lang="en-AU" sz="2400" dirty="0" err="1" smtClean="0"/>
              <a:t>Other_Body</a:t>
            </a:r>
            <a:r>
              <a:rPr lang="en-AU" sz="2400" dirty="0" smtClean="0"/>
              <a:t>			</a:t>
            </a:r>
            <a:r>
              <a:rPr lang="en-AU" sz="2400" dirty="0" err="1" smtClean="0"/>
              <a:t>varchar</a:t>
            </a:r>
            <a:r>
              <a:rPr lang="en-AU" sz="2400" dirty="0" smtClean="0"/>
              <a:t>(max)</a:t>
            </a:r>
            <a:br>
              <a:rPr lang="en-AU" sz="2400" dirty="0" smtClean="0"/>
            </a:br>
            <a:r>
              <a:rPr lang="en-AU" sz="2400" dirty="0" smtClean="0"/>
              <a:t/>
            </a:r>
            <a:br>
              <a:rPr lang="en-AU" sz="2400" dirty="0" smtClean="0"/>
            </a:br>
            <a:r>
              <a:rPr lang="en-AU" sz="2400" dirty="0" smtClean="0"/>
              <a:t/>
            </a:r>
            <a:br>
              <a:rPr lang="en-AU" sz="2400" dirty="0" smtClean="0"/>
            </a:br>
            <a:r>
              <a:rPr lang="en-AU" sz="2400" dirty="0" smtClean="0"/>
              <a:t/>
            </a:r>
            <a:br>
              <a:rPr lang="en-AU" sz="2400" dirty="0" smtClean="0"/>
            </a:br>
            <a:endParaRPr lang="en-AU" sz="2400" dirty="0"/>
          </a:p>
        </p:txBody>
      </p:sp>
    </p:spTree>
    <p:extLst>
      <p:ext uri="{BB962C8B-B14F-4D97-AF65-F5344CB8AC3E}">
        <p14:creationId xmlns:p14="http://schemas.microsoft.com/office/powerpoint/2010/main" val="1277843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5103" y="3257022"/>
            <a:ext cx="8781565" cy="3314389"/>
          </a:xfrm>
          <a:prstGeom prst="rect">
            <a:avLst/>
          </a:prstGeom>
        </p:spPr>
      </p:pic>
      <p:pic>
        <p:nvPicPr>
          <p:cNvPr id="5" name="Picture 4"/>
          <p:cNvPicPr>
            <a:picLocks noChangeAspect="1"/>
          </p:cNvPicPr>
          <p:nvPr/>
        </p:nvPicPr>
        <p:blipFill>
          <a:blip r:embed="rId3"/>
          <a:stretch>
            <a:fillRect/>
          </a:stretch>
        </p:blipFill>
        <p:spPr>
          <a:xfrm>
            <a:off x="1335103" y="999597"/>
            <a:ext cx="8848725" cy="2257425"/>
          </a:xfrm>
          <a:prstGeom prst="rect">
            <a:avLst/>
          </a:prstGeom>
        </p:spPr>
      </p:pic>
      <p:sp>
        <p:nvSpPr>
          <p:cNvPr id="8" name="TextBox 7"/>
          <p:cNvSpPr txBox="1"/>
          <p:nvPr/>
        </p:nvSpPr>
        <p:spPr>
          <a:xfrm>
            <a:off x="1231267" y="2859011"/>
            <a:ext cx="3757247" cy="369332"/>
          </a:xfrm>
          <a:prstGeom prst="rect">
            <a:avLst/>
          </a:prstGeom>
          <a:noFill/>
        </p:spPr>
        <p:txBody>
          <a:bodyPr wrap="none" rtlCol="0">
            <a:spAutoFit/>
          </a:bodyPr>
          <a:lstStyle/>
          <a:p>
            <a:r>
              <a:rPr lang="en-AU" dirty="0" smtClean="0"/>
              <a:t>15 Finch Street Balaclava: Copywriting</a:t>
            </a:r>
            <a:endParaRPr lang="en-AU" dirty="0"/>
          </a:p>
        </p:txBody>
      </p:sp>
      <p:sp>
        <p:nvSpPr>
          <p:cNvPr id="9" name="TextBox 8"/>
          <p:cNvSpPr txBox="1"/>
          <p:nvPr/>
        </p:nvSpPr>
        <p:spPr>
          <a:xfrm>
            <a:off x="7340680" y="2810500"/>
            <a:ext cx="814518" cy="369332"/>
          </a:xfrm>
          <a:prstGeom prst="rect">
            <a:avLst/>
          </a:prstGeom>
          <a:noFill/>
        </p:spPr>
        <p:txBody>
          <a:bodyPr wrap="none" rtlCol="0">
            <a:spAutoFit/>
          </a:bodyPr>
          <a:lstStyle/>
          <a:p>
            <a:r>
              <a:rPr lang="en-AU" dirty="0" smtClean="0"/>
              <a:t>Status </a:t>
            </a:r>
            <a:endParaRPr lang="en-AU" dirty="0"/>
          </a:p>
        </p:txBody>
      </p:sp>
      <p:pic>
        <p:nvPicPr>
          <p:cNvPr id="10" name="Picture 9"/>
          <p:cNvPicPr>
            <a:picLocks noChangeAspect="1"/>
          </p:cNvPicPr>
          <p:nvPr/>
        </p:nvPicPr>
        <p:blipFill rotWithShape="1">
          <a:blip r:embed="rId4"/>
          <a:srcRect r="48795"/>
          <a:stretch/>
        </p:blipFill>
        <p:spPr>
          <a:xfrm>
            <a:off x="8417652" y="2742629"/>
            <a:ext cx="575451" cy="485714"/>
          </a:xfrm>
          <a:prstGeom prst="rect">
            <a:avLst/>
          </a:prstGeom>
        </p:spPr>
      </p:pic>
      <p:sp>
        <p:nvSpPr>
          <p:cNvPr id="11" name="TextBox 10"/>
          <p:cNvSpPr txBox="1"/>
          <p:nvPr/>
        </p:nvSpPr>
        <p:spPr>
          <a:xfrm>
            <a:off x="9023612" y="2804047"/>
            <a:ext cx="1093056" cy="369332"/>
          </a:xfrm>
          <a:prstGeom prst="rect">
            <a:avLst/>
          </a:prstGeom>
          <a:noFill/>
        </p:spPr>
        <p:txBody>
          <a:bodyPr wrap="none" rtlCol="0">
            <a:spAutoFit/>
          </a:bodyPr>
          <a:lstStyle/>
          <a:p>
            <a:r>
              <a:rPr lang="en-AU" dirty="0" smtClean="0"/>
              <a:t>Complete</a:t>
            </a:r>
            <a:endParaRPr lang="en-AU" dirty="0"/>
          </a:p>
        </p:txBody>
      </p:sp>
      <p:sp>
        <p:nvSpPr>
          <p:cNvPr id="13" name="TextBox 12"/>
          <p:cNvSpPr txBox="1"/>
          <p:nvPr/>
        </p:nvSpPr>
        <p:spPr>
          <a:xfrm>
            <a:off x="4988514" y="0"/>
            <a:ext cx="6177717" cy="923330"/>
          </a:xfrm>
          <a:prstGeom prst="rect">
            <a:avLst/>
          </a:prstGeom>
          <a:noFill/>
        </p:spPr>
        <p:txBody>
          <a:bodyPr wrap="none" rtlCol="0">
            <a:spAutoFit/>
          </a:bodyPr>
          <a:lstStyle/>
          <a:p>
            <a:r>
              <a:rPr lang="en-AU" dirty="0" smtClean="0"/>
              <a:t>When clicking on the icon for copywriting</a:t>
            </a:r>
          </a:p>
          <a:p>
            <a:r>
              <a:rPr lang="en-AU" dirty="0" smtClean="0"/>
              <a:t>It should allow the user to upload content and mark this activity</a:t>
            </a:r>
          </a:p>
          <a:p>
            <a:r>
              <a:rPr lang="en-AU" dirty="0" smtClean="0"/>
              <a:t>Off as complete.</a:t>
            </a:r>
          </a:p>
        </p:txBody>
      </p:sp>
      <p:cxnSp>
        <p:nvCxnSpPr>
          <p:cNvPr id="7" name="Straight Arrow Connector 6"/>
          <p:cNvCxnSpPr/>
          <p:nvPr/>
        </p:nvCxnSpPr>
        <p:spPr>
          <a:xfrm flipH="1">
            <a:off x="8387143" y="1536466"/>
            <a:ext cx="1325360" cy="2091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6533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71537" y="2195512"/>
            <a:ext cx="10448925" cy="2466975"/>
          </a:xfrm>
          <a:prstGeom prst="rect">
            <a:avLst/>
          </a:prstGeom>
        </p:spPr>
      </p:pic>
      <p:sp>
        <p:nvSpPr>
          <p:cNvPr id="5" name="Rectangle 4"/>
          <p:cNvSpPr/>
          <p:nvPr/>
        </p:nvSpPr>
        <p:spPr>
          <a:xfrm>
            <a:off x="1472109" y="1756002"/>
            <a:ext cx="5453994" cy="369332"/>
          </a:xfrm>
          <a:prstGeom prst="rect">
            <a:avLst/>
          </a:prstGeom>
        </p:spPr>
        <p:txBody>
          <a:bodyPr wrap="none">
            <a:spAutoFit/>
          </a:bodyPr>
          <a:lstStyle/>
          <a:p>
            <a:r>
              <a:rPr lang="en-AU" dirty="0"/>
              <a:t>http://demos.telerik.com/kendo-ui/editor/inline-editing</a:t>
            </a:r>
          </a:p>
        </p:txBody>
      </p:sp>
      <p:sp>
        <p:nvSpPr>
          <p:cNvPr id="6" name="TextBox 5"/>
          <p:cNvSpPr txBox="1"/>
          <p:nvPr/>
        </p:nvSpPr>
        <p:spPr>
          <a:xfrm>
            <a:off x="1472109" y="992221"/>
            <a:ext cx="6501652" cy="369332"/>
          </a:xfrm>
          <a:prstGeom prst="rect">
            <a:avLst/>
          </a:prstGeom>
          <a:noFill/>
        </p:spPr>
        <p:txBody>
          <a:bodyPr wrap="none" rtlCol="0">
            <a:spAutoFit/>
          </a:bodyPr>
          <a:lstStyle/>
          <a:p>
            <a:r>
              <a:rPr lang="en-AU" dirty="0" smtClean="0"/>
              <a:t>We should use the telrik inline editor for each of the content boxes. </a:t>
            </a:r>
            <a:endParaRPr lang="en-AU" dirty="0"/>
          </a:p>
        </p:txBody>
      </p:sp>
    </p:spTree>
    <p:extLst>
      <p:ext uri="{BB962C8B-B14F-4D97-AF65-F5344CB8AC3E}">
        <p14:creationId xmlns:p14="http://schemas.microsoft.com/office/powerpoint/2010/main" val="69351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AU" dirty="0" smtClean="0"/>
              <a:t>This is the standard design for </a:t>
            </a:r>
            <a:r>
              <a:rPr lang="en-AU" dirty="0" err="1" smtClean="0"/>
              <a:t>Boostrap</a:t>
            </a:r>
            <a:r>
              <a:rPr lang="en-AU" dirty="0" smtClean="0"/>
              <a:t>. I think we should use this as a starting point. </a:t>
            </a:r>
            <a:endParaRPr lang="en-AU" dirty="0"/>
          </a:p>
        </p:txBody>
      </p:sp>
      <p:sp>
        <p:nvSpPr>
          <p:cNvPr id="5" name="Subtitle 4"/>
          <p:cNvSpPr>
            <a:spLocks noGrp="1"/>
          </p:cNvSpPr>
          <p:nvPr>
            <p:ph type="subTitle" idx="1"/>
          </p:nvPr>
        </p:nvSpPr>
        <p:spPr/>
        <p:txBody>
          <a:bodyPr/>
          <a:lstStyle/>
          <a:p>
            <a:endParaRPr lang="en-AU"/>
          </a:p>
        </p:txBody>
      </p:sp>
    </p:spTree>
    <p:extLst>
      <p:ext uri="{BB962C8B-B14F-4D97-AF65-F5344CB8AC3E}">
        <p14:creationId xmlns:p14="http://schemas.microsoft.com/office/powerpoint/2010/main" val="3291980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This is the project list. Can we have a UI designer try and merge these two concepts?</a:t>
            </a:r>
            <a:endParaRPr lang="en-AU" dirty="0"/>
          </a:p>
        </p:txBody>
      </p:sp>
      <p:pic>
        <p:nvPicPr>
          <p:cNvPr id="9" name="Content Placeholder 8"/>
          <p:cNvPicPr>
            <a:picLocks noGrp="1" noChangeAspect="1"/>
          </p:cNvPicPr>
          <p:nvPr>
            <p:ph idx="1"/>
          </p:nvPr>
        </p:nvPicPr>
        <p:blipFill>
          <a:blip r:embed="rId2"/>
          <a:stretch>
            <a:fillRect/>
          </a:stretch>
        </p:blipFill>
        <p:spPr>
          <a:xfrm>
            <a:off x="838199" y="1589074"/>
            <a:ext cx="7174251" cy="2781045"/>
          </a:xfrm>
          <a:prstGeom prst="rect">
            <a:avLst/>
          </a:prstGeom>
        </p:spPr>
      </p:pic>
      <p:pic>
        <p:nvPicPr>
          <p:cNvPr id="4" name="b7e72fd6-c498-4206-a08e-8e1427ffac5a" descr="cid:image001.jpg@01D0002C.C21DD380"/>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239462" y="4669489"/>
            <a:ext cx="7655783" cy="5108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565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p:cNvPicPr>
            <a:picLocks noGrp="1" noChangeAspect="1"/>
          </p:cNvPicPr>
          <p:nvPr>
            <p:ph idx="1"/>
          </p:nvPr>
        </p:nvPicPr>
        <p:blipFill>
          <a:blip r:embed="rId2"/>
          <a:stretch>
            <a:fillRect/>
          </a:stretch>
        </p:blipFill>
        <p:spPr>
          <a:xfrm>
            <a:off x="1073997" y="1825625"/>
            <a:ext cx="10044006" cy="4351338"/>
          </a:xfrm>
          <a:prstGeom prst="rect">
            <a:avLst/>
          </a:prstGeom>
        </p:spPr>
      </p:pic>
    </p:spTree>
    <p:extLst>
      <p:ext uri="{BB962C8B-B14F-4D97-AF65-F5344CB8AC3E}">
        <p14:creationId xmlns:p14="http://schemas.microsoft.com/office/powerpoint/2010/main" val="2664791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a:p>
        </p:txBody>
      </p:sp>
      <p:pic>
        <p:nvPicPr>
          <p:cNvPr id="4" name="Content Placeholder 3"/>
          <p:cNvPicPr>
            <a:picLocks noChangeAspect="1"/>
          </p:cNvPicPr>
          <p:nvPr/>
        </p:nvPicPr>
        <p:blipFill>
          <a:blip r:embed="rId2"/>
          <a:stretch>
            <a:fillRect/>
          </a:stretch>
        </p:blipFill>
        <p:spPr>
          <a:xfrm>
            <a:off x="1073997" y="1825625"/>
            <a:ext cx="10044006" cy="4351338"/>
          </a:xfrm>
          <a:prstGeom prst="rect">
            <a:avLst/>
          </a:prstGeom>
        </p:spPr>
      </p:pic>
      <p:sp>
        <p:nvSpPr>
          <p:cNvPr id="5" name="Rectangle 4"/>
          <p:cNvSpPr/>
          <p:nvPr/>
        </p:nvSpPr>
        <p:spPr>
          <a:xfrm>
            <a:off x="3194462" y="3521035"/>
            <a:ext cx="938151" cy="184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t>Copy</a:t>
            </a:r>
            <a:endParaRPr lang="en-AU" sz="1100" dirty="0"/>
          </a:p>
        </p:txBody>
      </p:sp>
      <p:sp>
        <p:nvSpPr>
          <p:cNvPr id="6" name="Rectangle 5"/>
          <p:cNvSpPr/>
          <p:nvPr/>
        </p:nvSpPr>
        <p:spPr>
          <a:xfrm>
            <a:off x="4174176" y="3515097"/>
            <a:ext cx="938151" cy="184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t>Attachments</a:t>
            </a:r>
            <a:endParaRPr lang="en-AU" sz="1000" dirty="0"/>
          </a:p>
        </p:txBody>
      </p:sp>
    </p:spTree>
    <p:extLst>
      <p:ext uri="{BB962C8B-B14F-4D97-AF65-F5344CB8AC3E}">
        <p14:creationId xmlns:p14="http://schemas.microsoft.com/office/powerpoint/2010/main" val="3212078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Clients original request.</a:t>
            </a:r>
            <a:endParaRPr lang="en-AU" dirty="0"/>
          </a:p>
        </p:txBody>
      </p:sp>
      <p:sp>
        <p:nvSpPr>
          <p:cNvPr id="4" name="Rectangle 2"/>
          <p:cNvSpPr>
            <a:spLocks noChangeArrowheads="1"/>
          </p:cNvSpPr>
          <p:nvPr/>
        </p:nvSpPr>
        <p:spPr bwMode="auto">
          <a:xfrm>
            <a:off x="944089" y="1875353"/>
            <a:ext cx="8826455" cy="183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the </a:t>
            </a:r>
            <a:r>
              <a:rPr kumimoji="0" lang="en-AU" altLang="en-US" sz="12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ct</a:t>
            </a:r>
            <a:r>
              <a:rPr kumimoji="0" lang="en-AU"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order will generate an entry listed as an address</a:t>
            </a:r>
            <a:endParaRPr kumimoji="0" lang="en-AU"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when the jobs are dragged from the staging calendar, the form will take the calendar entry date and time </a:t>
            </a:r>
            <a:endParaRPr kumimoji="0" lang="en-AU"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 when the dpi staff responsible for the processing or editing, have completed the job, they will edit the form and update.</a:t>
            </a:r>
            <a:endParaRPr kumimoji="0" lang="en-AU"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 the form needs to update every 5 minutes or so </a:t>
            </a:r>
            <a:endParaRPr kumimoji="0" lang="en-AU"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 if the address does not have a product ordered , a red button appears  </a:t>
            </a:r>
            <a:r>
              <a:rPr kumimoji="0" lang="en-AU" altLang="en-US" sz="12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ie</a:t>
            </a:r>
            <a:r>
              <a:rPr kumimoji="0" lang="en-AU"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no video ordered mean a red button in place of the date and time  </a:t>
            </a:r>
            <a:endParaRPr kumimoji="0" lang="en-AU"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6. the list of address must be in chronological order</a:t>
            </a:r>
            <a:endParaRPr kumimoji="0" lang="en-AU"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7. there needs to be a search function available </a:t>
            </a:r>
            <a:endParaRPr kumimoji="0" lang="en-AU"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5" name="b7e72fd6-c498-4206-a08e-8e1427ffac5a" descr="cid:image001.jpg@01D0002C.C21DD380"/>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636294" y="4194476"/>
            <a:ext cx="7655783" cy="5108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345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4272"/>
          </a:xfrm>
        </p:spPr>
        <p:txBody>
          <a:bodyPr>
            <a:normAutofit fontScale="90000"/>
          </a:bodyPr>
          <a:lstStyle/>
          <a:p>
            <a:r>
              <a:rPr lang="en-AU" dirty="0" smtClean="0"/>
              <a:t>Explanation</a:t>
            </a:r>
            <a:endParaRPr lang="en-AU" dirty="0"/>
          </a:p>
        </p:txBody>
      </p:sp>
      <p:sp>
        <p:nvSpPr>
          <p:cNvPr id="3" name="Content Placeholder 2"/>
          <p:cNvSpPr>
            <a:spLocks noGrp="1"/>
          </p:cNvSpPr>
          <p:nvPr>
            <p:ph idx="1"/>
          </p:nvPr>
        </p:nvSpPr>
        <p:spPr>
          <a:xfrm>
            <a:off x="838200" y="923101"/>
            <a:ext cx="10515600" cy="4351338"/>
          </a:xfrm>
        </p:spPr>
        <p:txBody>
          <a:bodyPr>
            <a:normAutofit/>
          </a:bodyPr>
          <a:lstStyle/>
          <a:p>
            <a:r>
              <a:rPr lang="en-AU" sz="1800" dirty="0" smtClean="0"/>
              <a:t>Order is received by CT-DPI email, and Events are created in the staging calendar. These are ‘Jobs’, which will have inside the description field an OrderId, and </a:t>
            </a:r>
            <a:r>
              <a:rPr lang="en-AU" sz="1800" dirty="0" err="1" smtClean="0"/>
              <a:t>ProductGroupID</a:t>
            </a:r>
            <a:r>
              <a:rPr lang="en-AU" sz="1800" dirty="0" smtClean="0"/>
              <a:t> and Name.</a:t>
            </a:r>
          </a:p>
          <a:p>
            <a:r>
              <a:rPr lang="en-AU" sz="1800" dirty="0" smtClean="0"/>
              <a:t>During the email receive process, we will create a new step to Create the record in Job table.</a:t>
            </a:r>
          </a:p>
          <a:p>
            <a:r>
              <a:rPr lang="en-AU" sz="1800" dirty="0"/>
              <a:t>The scheduler (user) will move these </a:t>
            </a:r>
            <a:r>
              <a:rPr lang="en-AU" sz="1800" dirty="0" smtClean="0"/>
              <a:t>events using OMS </a:t>
            </a:r>
            <a:r>
              <a:rPr lang="en-AU" sz="1800" dirty="0"/>
              <a:t>to </a:t>
            </a:r>
            <a:r>
              <a:rPr lang="en-AU" sz="1800" dirty="0" smtClean="0"/>
              <a:t>individual calendars.</a:t>
            </a:r>
          </a:p>
          <a:p>
            <a:r>
              <a:rPr lang="en-AU" sz="1800" dirty="0" smtClean="0"/>
              <a:t>I will write a SQL routine which runs every 5 mins to query the Events table for OrderId and ProductID and I will insert these into the </a:t>
            </a:r>
            <a:r>
              <a:rPr lang="en-AU" sz="1800" dirty="0" err="1" smtClean="0"/>
              <a:t>JobEvents</a:t>
            </a:r>
            <a:r>
              <a:rPr lang="en-AU" sz="1800" dirty="0" smtClean="0"/>
              <a:t> table.</a:t>
            </a:r>
          </a:p>
          <a:p>
            <a:r>
              <a:rPr lang="en-AU" sz="1800" dirty="0" smtClean="0"/>
              <a:t>This Job tracking from will read off the Job and Job events table, to display which ProductGroup has been ordered and what time the Event is scheduled for, for a specific address. I will write this SP. </a:t>
            </a:r>
          </a:p>
          <a:p>
            <a:r>
              <a:rPr lang="en-AU" sz="1800" dirty="0" smtClean="0"/>
              <a:t>The internal users have the ability to upload Photos, or words (copywriting) once the job has been done and mark as completed.</a:t>
            </a:r>
          </a:p>
          <a:p>
            <a:pPr lvl="1"/>
            <a:r>
              <a:rPr lang="en-AU" sz="1400" dirty="0" smtClean="0"/>
              <a:t>Photos will go into Job Attachments</a:t>
            </a:r>
          </a:p>
          <a:p>
            <a:pPr lvl="1"/>
            <a:r>
              <a:rPr lang="en-AU" sz="1400" dirty="0" smtClean="0"/>
              <a:t>Copy will go into JobCopy</a:t>
            </a:r>
          </a:p>
          <a:p>
            <a:pPr lvl="1"/>
            <a:endParaRPr lang="en-AU" sz="1400" dirty="0" smtClean="0"/>
          </a:p>
          <a:p>
            <a:endParaRPr lang="en-AU" sz="1800" dirty="0" smtClean="0"/>
          </a:p>
          <a:p>
            <a:endParaRPr lang="en-AU" sz="1800" dirty="0" smtClean="0"/>
          </a:p>
          <a:p>
            <a:endParaRPr lang="en-AU" sz="1800" dirty="0" smtClean="0"/>
          </a:p>
          <a:p>
            <a:endParaRPr lang="en-AU" sz="1800" dirty="0"/>
          </a:p>
        </p:txBody>
      </p:sp>
      <p:pic>
        <p:nvPicPr>
          <p:cNvPr id="4" name="b7e72fd6-c498-4206-a08e-8e1427ffac5a" descr="cid:image001.jpg@01D0002C.C21DD380"/>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212247" y="5007936"/>
            <a:ext cx="7655783" cy="5108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48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Eg</a:t>
            </a:r>
            <a:r>
              <a:rPr lang="en-AU" dirty="0" smtClean="0"/>
              <a:t>. </a:t>
            </a:r>
            <a:endParaRPr lang="en-AU" dirty="0"/>
          </a:p>
        </p:txBody>
      </p:sp>
      <p:sp>
        <p:nvSpPr>
          <p:cNvPr id="3" name="Content Placeholder 2"/>
          <p:cNvSpPr>
            <a:spLocks noGrp="1"/>
          </p:cNvSpPr>
          <p:nvPr>
            <p:ph idx="1"/>
          </p:nvPr>
        </p:nvSpPr>
        <p:spPr/>
        <p:txBody>
          <a:bodyPr/>
          <a:lstStyle/>
          <a:p>
            <a:endParaRPr lang="en-AU"/>
          </a:p>
        </p:txBody>
      </p:sp>
      <p:sp>
        <p:nvSpPr>
          <p:cNvPr id="4" name="Rectangle 3"/>
          <p:cNvSpPr/>
          <p:nvPr/>
        </p:nvSpPr>
        <p:spPr>
          <a:xfrm>
            <a:off x="3048000" y="2274838"/>
            <a:ext cx="6096000" cy="2308324"/>
          </a:xfrm>
          <a:prstGeom prst="rect">
            <a:avLst/>
          </a:prstGeom>
        </p:spPr>
        <p:txBody>
          <a:bodyPr>
            <a:spAutoFit/>
          </a:bodyPr>
          <a:lstStyle/>
          <a:p>
            <a:r>
              <a:rPr lang="en-AU" dirty="0">
                <a:latin typeface="Consolas" panose="020B0609020204030204" pitchFamily="49" charset="0"/>
              </a:rPr>
              <a:t> </a:t>
            </a:r>
            <a:r>
              <a:rPr lang="en-AU" dirty="0">
                <a:solidFill>
                  <a:srgbClr val="0000FF"/>
                </a:solidFill>
                <a:latin typeface="Consolas" panose="020B0609020204030204" pitchFamily="49" charset="0"/>
              </a:rPr>
              <a:t>Select</a:t>
            </a:r>
            <a:r>
              <a:rPr lang="en-AU" dirty="0">
                <a:solidFill>
                  <a:prstClr val="black"/>
                </a:solidFill>
                <a:latin typeface="Consolas" panose="020B0609020204030204" pitchFamily="49" charset="0"/>
              </a:rPr>
              <a:t> </a:t>
            </a:r>
            <a:r>
              <a:rPr lang="en-AU" dirty="0" err="1">
                <a:solidFill>
                  <a:srgbClr val="008080"/>
                </a:solidFill>
                <a:latin typeface="Consolas" panose="020B0609020204030204" pitchFamily="49" charset="0"/>
              </a:rPr>
              <a:t>PG</a:t>
            </a:r>
            <a:r>
              <a:rPr lang="en-AU" dirty="0" err="1">
                <a:solidFill>
                  <a:srgbClr val="808080"/>
                </a:solidFill>
                <a:latin typeface="Consolas" panose="020B0609020204030204" pitchFamily="49" charset="0"/>
              </a:rPr>
              <a:t>.</a:t>
            </a:r>
            <a:r>
              <a:rPr lang="en-AU" dirty="0" err="1">
                <a:solidFill>
                  <a:srgbClr val="008080"/>
                </a:solidFill>
                <a:latin typeface="Consolas" panose="020B0609020204030204" pitchFamily="49" charset="0"/>
              </a:rPr>
              <a:t>Name</a:t>
            </a:r>
            <a:r>
              <a:rPr lang="en-AU" dirty="0">
                <a:solidFill>
                  <a:prstClr val="black"/>
                </a:solidFill>
                <a:latin typeface="Consolas" panose="020B0609020204030204" pitchFamily="49" charset="0"/>
              </a:rPr>
              <a:t> </a:t>
            </a:r>
            <a:r>
              <a:rPr lang="en-AU" dirty="0">
                <a:solidFill>
                  <a:srgbClr val="0000FF"/>
                </a:solidFill>
                <a:latin typeface="Consolas" panose="020B0609020204030204" pitchFamily="49" charset="0"/>
              </a:rPr>
              <a:t>as</a:t>
            </a:r>
            <a:r>
              <a:rPr lang="en-AU" dirty="0">
                <a:solidFill>
                  <a:prstClr val="black"/>
                </a:solidFill>
                <a:latin typeface="Consolas" panose="020B0609020204030204" pitchFamily="49" charset="0"/>
              </a:rPr>
              <a:t> </a:t>
            </a:r>
            <a:r>
              <a:rPr lang="en-AU" dirty="0">
                <a:solidFill>
                  <a:srgbClr val="0000FF"/>
                </a:solidFill>
                <a:latin typeface="Consolas" panose="020B0609020204030204" pitchFamily="49" charset="0"/>
              </a:rPr>
              <a:t>Service</a:t>
            </a:r>
            <a:r>
              <a:rPr lang="en-AU" dirty="0">
                <a:solidFill>
                  <a:srgbClr val="808080"/>
                </a:solidFill>
                <a:latin typeface="Consolas" panose="020B0609020204030204" pitchFamily="49" charset="0"/>
              </a:rPr>
              <a:t>,</a:t>
            </a:r>
            <a:r>
              <a:rPr lang="en-AU" dirty="0">
                <a:solidFill>
                  <a:prstClr val="black"/>
                </a:solidFill>
                <a:latin typeface="Consolas" panose="020B0609020204030204" pitchFamily="49" charset="0"/>
              </a:rPr>
              <a:t> </a:t>
            </a:r>
          </a:p>
          <a:p>
            <a:r>
              <a:rPr lang="en-AU" dirty="0">
                <a:solidFill>
                  <a:prstClr val="black"/>
                </a:solidFill>
                <a:latin typeface="Consolas" panose="020B0609020204030204" pitchFamily="49" charset="0"/>
              </a:rPr>
              <a:t>  </a:t>
            </a:r>
            <a:r>
              <a:rPr lang="en-AU" dirty="0" err="1">
                <a:solidFill>
                  <a:srgbClr val="008080"/>
                </a:solidFill>
                <a:latin typeface="Consolas" panose="020B0609020204030204" pitchFamily="49" charset="0"/>
              </a:rPr>
              <a:t>J</a:t>
            </a:r>
            <a:r>
              <a:rPr lang="en-AU" dirty="0" err="1">
                <a:solidFill>
                  <a:srgbClr val="808080"/>
                </a:solidFill>
                <a:latin typeface="Consolas" panose="020B0609020204030204" pitchFamily="49" charset="0"/>
              </a:rPr>
              <a:t>.</a:t>
            </a:r>
            <a:r>
              <a:rPr lang="en-AU" dirty="0" err="1">
                <a:solidFill>
                  <a:srgbClr val="008080"/>
                </a:solidFill>
                <a:latin typeface="Consolas" panose="020B0609020204030204" pitchFamily="49" charset="0"/>
              </a:rPr>
              <a:t>Title</a:t>
            </a:r>
            <a:r>
              <a:rPr lang="en-AU" dirty="0">
                <a:solidFill>
                  <a:srgbClr val="808080"/>
                </a:solidFill>
                <a:latin typeface="Consolas" panose="020B0609020204030204" pitchFamily="49" charset="0"/>
              </a:rPr>
              <a:t>,</a:t>
            </a:r>
            <a:r>
              <a:rPr lang="en-AU" dirty="0">
                <a:solidFill>
                  <a:prstClr val="black"/>
                </a:solidFill>
                <a:latin typeface="Consolas" panose="020B0609020204030204" pitchFamily="49" charset="0"/>
              </a:rPr>
              <a:t> </a:t>
            </a:r>
          </a:p>
          <a:p>
            <a:r>
              <a:rPr lang="en-AU" dirty="0">
                <a:solidFill>
                  <a:prstClr val="black"/>
                </a:solidFill>
                <a:latin typeface="Consolas" panose="020B0609020204030204" pitchFamily="49" charset="0"/>
              </a:rPr>
              <a:t>  </a:t>
            </a:r>
            <a:r>
              <a:rPr lang="en-AU" dirty="0">
                <a:solidFill>
                  <a:srgbClr val="FF00FF"/>
                </a:solidFill>
                <a:latin typeface="Consolas" panose="020B0609020204030204" pitchFamily="49" charset="0"/>
              </a:rPr>
              <a:t>LTRIM</a:t>
            </a:r>
            <a:r>
              <a:rPr lang="en-AU" dirty="0">
                <a:solidFill>
                  <a:srgbClr val="808080"/>
                </a:solidFill>
                <a:latin typeface="Consolas" panose="020B0609020204030204" pitchFamily="49" charset="0"/>
              </a:rPr>
              <a:t>(RIGHT(</a:t>
            </a:r>
            <a:r>
              <a:rPr lang="en-AU" dirty="0">
                <a:solidFill>
                  <a:srgbClr val="FF00FF"/>
                </a:solidFill>
                <a:latin typeface="Consolas" panose="020B0609020204030204" pitchFamily="49" charset="0"/>
              </a:rPr>
              <a:t>CONVERT</a:t>
            </a:r>
            <a:r>
              <a:rPr lang="en-AU" dirty="0">
                <a:solidFill>
                  <a:srgbClr val="808080"/>
                </a:solidFill>
                <a:latin typeface="Consolas" panose="020B0609020204030204" pitchFamily="49" charset="0"/>
              </a:rPr>
              <a:t>(</a:t>
            </a:r>
            <a:r>
              <a:rPr lang="en-AU" dirty="0">
                <a:solidFill>
                  <a:srgbClr val="0000FF"/>
                </a:solidFill>
                <a:latin typeface="Consolas" panose="020B0609020204030204" pitchFamily="49" charset="0"/>
              </a:rPr>
              <a:t>VARCHAR</a:t>
            </a:r>
            <a:r>
              <a:rPr lang="en-AU" dirty="0">
                <a:solidFill>
                  <a:srgbClr val="808080"/>
                </a:solidFill>
                <a:latin typeface="Consolas" panose="020B0609020204030204" pitchFamily="49" charset="0"/>
              </a:rPr>
              <a:t>(</a:t>
            </a:r>
            <a:r>
              <a:rPr lang="en-AU" dirty="0">
                <a:solidFill>
                  <a:prstClr val="black"/>
                </a:solidFill>
                <a:latin typeface="Consolas" panose="020B0609020204030204" pitchFamily="49" charset="0"/>
              </a:rPr>
              <a:t>19</a:t>
            </a:r>
            <a:r>
              <a:rPr lang="en-AU" dirty="0">
                <a:solidFill>
                  <a:srgbClr val="808080"/>
                </a:solidFill>
                <a:latin typeface="Consolas" panose="020B0609020204030204" pitchFamily="49" charset="0"/>
              </a:rPr>
              <a:t>),</a:t>
            </a:r>
            <a:r>
              <a:rPr lang="en-AU" dirty="0">
                <a:solidFill>
                  <a:srgbClr val="008080"/>
                </a:solidFill>
                <a:latin typeface="Consolas" panose="020B0609020204030204" pitchFamily="49" charset="0"/>
              </a:rPr>
              <a:t>JE</a:t>
            </a:r>
            <a:r>
              <a:rPr lang="en-AU" dirty="0">
                <a:solidFill>
                  <a:srgbClr val="808080"/>
                </a:solidFill>
                <a:latin typeface="Consolas" panose="020B0609020204030204" pitchFamily="49" charset="0"/>
              </a:rPr>
              <a:t>.</a:t>
            </a:r>
            <a:r>
              <a:rPr lang="en-AU" dirty="0">
                <a:solidFill>
                  <a:srgbClr val="008080"/>
                </a:solidFill>
                <a:latin typeface="Consolas" panose="020B0609020204030204" pitchFamily="49" charset="0"/>
              </a:rPr>
              <a:t>STARTDATE</a:t>
            </a:r>
            <a:r>
              <a:rPr lang="en-AU" dirty="0">
                <a:solidFill>
                  <a:srgbClr val="808080"/>
                </a:solidFill>
                <a:latin typeface="Consolas" panose="020B0609020204030204" pitchFamily="49" charset="0"/>
              </a:rPr>
              <a:t>),</a:t>
            </a:r>
            <a:r>
              <a:rPr lang="en-AU" dirty="0">
                <a:solidFill>
                  <a:prstClr val="black"/>
                </a:solidFill>
                <a:latin typeface="Consolas" panose="020B0609020204030204" pitchFamily="49" charset="0"/>
              </a:rPr>
              <a:t>8</a:t>
            </a:r>
            <a:r>
              <a:rPr lang="en-AU" dirty="0">
                <a:solidFill>
                  <a:srgbClr val="808080"/>
                </a:solidFill>
                <a:latin typeface="Consolas" panose="020B0609020204030204" pitchFamily="49" charset="0"/>
              </a:rPr>
              <a:t>))</a:t>
            </a:r>
            <a:endParaRPr lang="en-AU" dirty="0">
              <a:solidFill>
                <a:prstClr val="black"/>
              </a:solidFill>
              <a:latin typeface="Consolas" panose="020B0609020204030204" pitchFamily="49" charset="0"/>
            </a:endParaRPr>
          </a:p>
          <a:p>
            <a:r>
              <a:rPr lang="en-AU" dirty="0">
                <a:solidFill>
                  <a:prstClr val="black"/>
                </a:solidFill>
                <a:latin typeface="Consolas" panose="020B0609020204030204" pitchFamily="49" charset="0"/>
              </a:rPr>
              <a:t>  </a:t>
            </a:r>
            <a:r>
              <a:rPr lang="en-AU" dirty="0">
                <a:solidFill>
                  <a:srgbClr val="0000FF"/>
                </a:solidFill>
                <a:latin typeface="Consolas" panose="020B0609020204030204" pitchFamily="49" charset="0"/>
              </a:rPr>
              <a:t>from</a:t>
            </a:r>
            <a:r>
              <a:rPr lang="en-AU" dirty="0">
                <a:solidFill>
                  <a:prstClr val="black"/>
                </a:solidFill>
                <a:latin typeface="Consolas" panose="020B0609020204030204" pitchFamily="49" charset="0"/>
              </a:rPr>
              <a:t> </a:t>
            </a:r>
            <a:r>
              <a:rPr lang="en-AU" dirty="0">
                <a:solidFill>
                  <a:srgbClr val="008080"/>
                </a:solidFill>
                <a:latin typeface="Consolas" panose="020B0609020204030204" pitchFamily="49" charset="0"/>
              </a:rPr>
              <a:t>Job</a:t>
            </a:r>
            <a:r>
              <a:rPr lang="en-AU" dirty="0">
                <a:solidFill>
                  <a:prstClr val="black"/>
                </a:solidFill>
                <a:latin typeface="Consolas" panose="020B0609020204030204" pitchFamily="49" charset="0"/>
              </a:rPr>
              <a:t> </a:t>
            </a:r>
            <a:r>
              <a:rPr lang="en-AU" dirty="0">
                <a:solidFill>
                  <a:srgbClr val="008080"/>
                </a:solidFill>
                <a:latin typeface="Consolas" panose="020B0609020204030204" pitchFamily="49" charset="0"/>
              </a:rPr>
              <a:t>J</a:t>
            </a:r>
            <a:r>
              <a:rPr lang="en-AU" dirty="0">
                <a:solidFill>
                  <a:prstClr val="black"/>
                </a:solidFill>
                <a:latin typeface="Consolas" panose="020B0609020204030204" pitchFamily="49" charset="0"/>
              </a:rPr>
              <a:t> </a:t>
            </a:r>
            <a:r>
              <a:rPr lang="en-AU" dirty="0">
                <a:solidFill>
                  <a:srgbClr val="808080"/>
                </a:solidFill>
                <a:latin typeface="Consolas" panose="020B0609020204030204" pitchFamily="49" charset="0"/>
              </a:rPr>
              <a:t>inner</a:t>
            </a:r>
            <a:r>
              <a:rPr lang="en-AU" dirty="0">
                <a:solidFill>
                  <a:prstClr val="black"/>
                </a:solidFill>
                <a:latin typeface="Consolas" panose="020B0609020204030204" pitchFamily="49" charset="0"/>
              </a:rPr>
              <a:t> </a:t>
            </a:r>
            <a:r>
              <a:rPr lang="en-AU" dirty="0">
                <a:solidFill>
                  <a:srgbClr val="808080"/>
                </a:solidFill>
                <a:latin typeface="Consolas" panose="020B0609020204030204" pitchFamily="49" charset="0"/>
              </a:rPr>
              <a:t>join</a:t>
            </a:r>
            <a:r>
              <a:rPr lang="en-AU" dirty="0">
                <a:solidFill>
                  <a:prstClr val="black"/>
                </a:solidFill>
                <a:latin typeface="Consolas" panose="020B0609020204030204" pitchFamily="49" charset="0"/>
              </a:rPr>
              <a:t> </a:t>
            </a:r>
            <a:r>
              <a:rPr lang="en-AU" dirty="0">
                <a:solidFill>
                  <a:srgbClr val="008080"/>
                </a:solidFill>
                <a:latin typeface="Consolas" panose="020B0609020204030204" pitchFamily="49" charset="0"/>
              </a:rPr>
              <a:t>[</a:t>
            </a:r>
            <a:r>
              <a:rPr lang="en-AU" dirty="0" err="1">
                <a:solidFill>
                  <a:srgbClr val="008080"/>
                </a:solidFill>
                <a:latin typeface="Consolas" panose="020B0609020204030204" pitchFamily="49" charset="0"/>
              </a:rPr>
              <a:t>dbo</a:t>
            </a:r>
            <a:r>
              <a:rPr lang="en-AU" dirty="0">
                <a:solidFill>
                  <a:srgbClr val="008080"/>
                </a:solidFill>
                <a:latin typeface="Consolas" panose="020B0609020204030204" pitchFamily="49" charset="0"/>
              </a:rPr>
              <a:t>]</a:t>
            </a:r>
            <a:r>
              <a:rPr lang="en-AU" dirty="0">
                <a:solidFill>
                  <a:srgbClr val="808080"/>
                </a:solidFill>
                <a:latin typeface="Consolas" panose="020B0609020204030204" pitchFamily="49" charset="0"/>
              </a:rPr>
              <a:t>.</a:t>
            </a:r>
            <a:r>
              <a:rPr lang="en-AU" dirty="0">
                <a:solidFill>
                  <a:srgbClr val="008080"/>
                </a:solidFill>
                <a:latin typeface="Consolas" panose="020B0609020204030204" pitchFamily="49" charset="0"/>
              </a:rPr>
              <a:t>[</a:t>
            </a:r>
            <a:r>
              <a:rPr lang="en-AU" dirty="0" err="1">
                <a:solidFill>
                  <a:srgbClr val="008080"/>
                </a:solidFill>
                <a:latin typeface="Consolas" panose="020B0609020204030204" pitchFamily="49" charset="0"/>
              </a:rPr>
              <a:t>JobEvents</a:t>
            </a:r>
            <a:r>
              <a:rPr lang="en-AU" dirty="0">
                <a:solidFill>
                  <a:srgbClr val="008080"/>
                </a:solidFill>
                <a:latin typeface="Consolas" panose="020B0609020204030204" pitchFamily="49" charset="0"/>
              </a:rPr>
              <a:t>]</a:t>
            </a:r>
            <a:r>
              <a:rPr lang="en-AU" dirty="0">
                <a:solidFill>
                  <a:prstClr val="black"/>
                </a:solidFill>
                <a:latin typeface="Consolas" panose="020B0609020204030204" pitchFamily="49" charset="0"/>
              </a:rPr>
              <a:t> </a:t>
            </a:r>
            <a:r>
              <a:rPr lang="en-AU" dirty="0">
                <a:solidFill>
                  <a:srgbClr val="008080"/>
                </a:solidFill>
                <a:latin typeface="Consolas" panose="020B0609020204030204" pitchFamily="49" charset="0"/>
              </a:rPr>
              <a:t>JE</a:t>
            </a:r>
            <a:r>
              <a:rPr lang="en-AU" dirty="0">
                <a:solidFill>
                  <a:prstClr val="black"/>
                </a:solidFill>
                <a:latin typeface="Consolas" panose="020B0609020204030204" pitchFamily="49" charset="0"/>
              </a:rPr>
              <a:t> </a:t>
            </a:r>
            <a:r>
              <a:rPr lang="en-AU" dirty="0">
                <a:solidFill>
                  <a:srgbClr val="0000FF"/>
                </a:solidFill>
                <a:latin typeface="Consolas" panose="020B0609020204030204" pitchFamily="49" charset="0"/>
              </a:rPr>
              <a:t>on</a:t>
            </a:r>
            <a:r>
              <a:rPr lang="en-AU" dirty="0">
                <a:solidFill>
                  <a:prstClr val="black"/>
                </a:solidFill>
                <a:latin typeface="Consolas" panose="020B0609020204030204" pitchFamily="49" charset="0"/>
              </a:rPr>
              <a:t> </a:t>
            </a:r>
            <a:r>
              <a:rPr lang="en-AU" dirty="0" err="1">
                <a:solidFill>
                  <a:srgbClr val="008080"/>
                </a:solidFill>
                <a:latin typeface="Consolas" panose="020B0609020204030204" pitchFamily="49" charset="0"/>
              </a:rPr>
              <a:t>J</a:t>
            </a:r>
            <a:r>
              <a:rPr lang="en-AU" dirty="0" err="1">
                <a:solidFill>
                  <a:srgbClr val="808080"/>
                </a:solidFill>
                <a:latin typeface="Consolas" panose="020B0609020204030204" pitchFamily="49" charset="0"/>
              </a:rPr>
              <a:t>.</a:t>
            </a:r>
            <a:r>
              <a:rPr lang="en-AU" dirty="0" err="1">
                <a:solidFill>
                  <a:srgbClr val="008080"/>
                </a:solidFill>
                <a:latin typeface="Consolas" panose="020B0609020204030204" pitchFamily="49" charset="0"/>
              </a:rPr>
              <a:t>row_Id</a:t>
            </a:r>
            <a:r>
              <a:rPr lang="en-AU" dirty="0">
                <a:solidFill>
                  <a:prstClr val="black"/>
                </a:solidFill>
                <a:latin typeface="Consolas" panose="020B0609020204030204" pitchFamily="49" charset="0"/>
              </a:rPr>
              <a:t> </a:t>
            </a:r>
            <a:r>
              <a:rPr lang="en-AU" dirty="0">
                <a:solidFill>
                  <a:srgbClr val="808080"/>
                </a:solidFill>
                <a:latin typeface="Consolas" panose="020B0609020204030204" pitchFamily="49" charset="0"/>
              </a:rPr>
              <a:t>=</a:t>
            </a:r>
            <a:r>
              <a:rPr lang="en-AU" dirty="0">
                <a:solidFill>
                  <a:prstClr val="black"/>
                </a:solidFill>
                <a:latin typeface="Consolas" panose="020B0609020204030204" pitchFamily="49" charset="0"/>
              </a:rPr>
              <a:t> </a:t>
            </a:r>
            <a:r>
              <a:rPr lang="en-AU" dirty="0" err="1">
                <a:solidFill>
                  <a:srgbClr val="008080"/>
                </a:solidFill>
                <a:latin typeface="Consolas" panose="020B0609020204030204" pitchFamily="49" charset="0"/>
              </a:rPr>
              <a:t>JE</a:t>
            </a:r>
            <a:r>
              <a:rPr lang="en-AU" dirty="0" err="1">
                <a:solidFill>
                  <a:srgbClr val="808080"/>
                </a:solidFill>
                <a:latin typeface="Consolas" panose="020B0609020204030204" pitchFamily="49" charset="0"/>
              </a:rPr>
              <a:t>.</a:t>
            </a:r>
            <a:r>
              <a:rPr lang="en-AU" dirty="0" err="1">
                <a:solidFill>
                  <a:srgbClr val="008080"/>
                </a:solidFill>
                <a:latin typeface="Consolas" panose="020B0609020204030204" pitchFamily="49" charset="0"/>
              </a:rPr>
              <a:t>Job_Id</a:t>
            </a:r>
            <a:r>
              <a:rPr lang="en-AU" dirty="0">
                <a:solidFill>
                  <a:prstClr val="black"/>
                </a:solidFill>
                <a:latin typeface="Consolas" panose="020B0609020204030204" pitchFamily="49" charset="0"/>
              </a:rPr>
              <a:t> </a:t>
            </a:r>
            <a:r>
              <a:rPr lang="en-AU" dirty="0">
                <a:solidFill>
                  <a:srgbClr val="808080"/>
                </a:solidFill>
                <a:latin typeface="Consolas" panose="020B0609020204030204" pitchFamily="49" charset="0"/>
              </a:rPr>
              <a:t>inner</a:t>
            </a:r>
            <a:r>
              <a:rPr lang="en-AU" dirty="0">
                <a:solidFill>
                  <a:prstClr val="black"/>
                </a:solidFill>
                <a:latin typeface="Consolas" panose="020B0609020204030204" pitchFamily="49" charset="0"/>
              </a:rPr>
              <a:t> </a:t>
            </a:r>
            <a:r>
              <a:rPr lang="en-AU" dirty="0">
                <a:solidFill>
                  <a:srgbClr val="808080"/>
                </a:solidFill>
                <a:latin typeface="Consolas" panose="020B0609020204030204" pitchFamily="49" charset="0"/>
              </a:rPr>
              <a:t>join</a:t>
            </a:r>
            <a:r>
              <a:rPr lang="en-AU" dirty="0">
                <a:solidFill>
                  <a:prstClr val="black"/>
                </a:solidFill>
                <a:latin typeface="Consolas" panose="020B0609020204030204" pitchFamily="49" charset="0"/>
              </a:rPr>
              <a:t> </a:t>
            </a:r>
            <a:r>
              <a:rPr lang="en-AU" dirty="0" err="1">
                <a:solidFill>
                  <a:srgbClr val="008080"/>
                </a:solidFill>
                <a:latin typeface="Consolas" panose="020B0609020204030204" pitchFamily="49" charset="0"/>
              </a:rPr>
              <a:t>ProductGroups</a:t>
            </a:r>
            <a:r>
              <a:rPr lang="en-AU" dirty="0">
                <a:solidFill>
                  <a:prstClr val="black"/>
                </a:solidFill>
                <a:latin typeface="Consolas" panose="020B0609020204030204" pitchFamily="49" charset="0"/>
              </a:rPr>
              <a:t> </a:t>
            </a:r>
            <a:r>
              <a:rPr lang="en-AU" dirty="0">
                <a:solidFill>
                  <a:srgbClr val="008080"/>
                </a:solidFill>
                <a:latin typeface="Consolas" panose="020B0609020204030204" pitchFamily="49" charset="0"/>
              </a:rPr>
              <a:t>PG</a:t>
            </a:r>
            <a:r>
              <a:rPr lang="en-AU" dirty="0">
                <a:solidFill>
                  <a:prstClr val="black"/>
                </a:solidFill>
                <a:latin typeface="Consolas" panose="020B0609020204030204" pitchFamily="49" charset="0"/>
              </a:rPr>
              <a:t> </a:t>
            </a:r>
            <a:r>
              <a:rPr lang="en-AU" dirty="0">
                <a:solidFill>
                  <a:srgbClr val="0000FF"/>
                </a:solidFill>
                <a:latin typeface="Consolas" panose="020B0609020204030204" pitchFamily="49" charset="0"/>
              </a:rPr>
              <a:t>on</a:t>
            </a:r>
            <a:r>
              <a:rPr lang="en-AU" dirty="0">
                <a:solidFill>
                  <a:prstClr val="black"/>
                </a:solidFill>
                <a:latin typeface="Consolas" panose="020B0609020204030204" pitchFamily="49" charset="0"/>
              </a:rPr>
              <a:t> </a:t>
            </a:r>
            <a:r>
              <a:rPr lang="en-AU" dirty="0" err="1">
                <a:solidFill>
                  <a:srgbClr val="008080"/>
                </a:solidFill>
                <a:latin typeface="Consolas" panose="020B0609020204030204" pitchFamily="49" charset="0"/>
              </a:rPr>
              <a:t>JE</a:t>
            </a:r>
            <a:r>
              <a:rPr lang="en-AU" dirty="0" err="1">
                <a:solidFill>
                  <a:srgbClr val="808080"/>
                </a:solidFill>
                <a:latin typeface="Consolas" panose="020B0609020204030204" pitchFamily="49" charset="0"/>
              </a:rPr>
              <a:t>.</a:t>
            </a:r>
            <a:r>
              <a:rPr lang="en-AU" dirty="0" err="1">
                <a:solidFill>
                  <a:srgbClr val="008080"/>
                </a:solidFill>
                <a:latin typeface="Consolas" panose="020B0609020204030204" pitchFamily="49" charset="0"/>
              </a:rPr>
              <a:t>ProductGroupId</a:t>
            </a:r>
            <a:r>
              <a:rPr lang="en-AU" dirty="0">
                <a:solidFill>
                  <a:prstClr val="black"/>
                </a:solidFill>
                <a:latin typeface="Consolas" panose="020B0609020204030204" pitchFamily="49" charset="0"/>
              </a:rPr>
              <a:t> </a:t>
            </a:r>
            <a:r>
              <a:rPr lang="en-AU" dirty="0">
                <a:solidFill>
                  <a:srgbClr val="808080"/>
                </a:solidFill>
                <a:latin typeface="Consolas" panose="020B0609020204030204" pitchFamily="49" charset="0"/>
              </a:rPr>
              <a:t>=</a:t>
            </a:r>
            <a:r>
              <a:rPr lang="en-AU" dirty="0">
                <a:solidFill>
                  <a:prstClr val="black"/>
                </a:solidFill>
                <a:latin typeface="Consolas" panose="020B0609020204030204" pitchFamily="49" charset="0"/>
              </a:rPr>
              <a:t> </a:t>
            </a:r>
            <a:r>
              <a:rPr lang="en-AU" dirty="0" err="1">
                <a:solidFill>
                  <a:srgbClr val="008080"/>
                </a:solidFill>
                <a:latin typeface="Consolas" panose="020B0609020204030204" pitchFamily="49" charset="0"/>
              </a:rPr>
              <a:t>PG</a:t>
            </a:r>
            <a:r>
              <a:rPr lang="en-AU" dirty="0" err="1">
                <a:solidFill>
                  <a:srgbClr val="808080"/>
                </a:solidFill>
                <a:latin typeface="Consolas" panose="020B0609020204030204" pitchFamily="49" charset="0"/>
              </a:rPr>
              <a:t>.</a:t>
            </a:r>
            <a:r>
              <a:rPr lang="en-AU" dirty="0" err="1">
                <a:solidFill>
                  <a:srgbClr val="008080"/>
                </a:solidFill>
                <a:latin typeface="Consolas" panose="020B0609020204030204" pitchFamily="49" charset="0"/>
              </a:rPr>
              <a:t>Row_Id</a:t>
            </a:r>
            <a:endParaRPr lang="en-AU" dirty="0"/>
          </a:p>
        </p:txBody>
      </p:sp>
    </p:spTree>
    <p:extLst>
      <p:ext uri="{BB962C8B-B14F-4D97-AF65-F5344CB8AC3E}">
        <p14:creationId xmlns:p14="http://schemas.microsoft.com/office/powerpoint/2010/main" val="2114776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 have created some tables.</a:t>
            </a:r>
            <a:endParaRPr lang="en-AU" dirty="0"/>
          </a:p>
        </p:txBody>
      </p:sp>
      <p:sp>
        <p:nvSpPr>
          <p:cNvPr id="3" name="Content Placeholder 2"/>
          <p:cNvSpPr>
            <a:spLocks noGrp="1"/>
          </p:cNvSpPr>
          <p:nvPr>
            <p:ph idx="1"/>
          </p:nvPr>
        </p:nvSpPr>
        <p:spPr/>
        <p:txBody>
          <a:bodyPr/>
          <a:lstStyle/>
          <a:p>
            <a:r>
              <a:rPr lang="en-AU" dirty="0" smtClean="0"/>
              <a:t>Job			-- Where we would store the Jobs</a:t>
            </a:r>
            <a:endParaRPr lang="en-AU" dirty="0"/>
          </a:p>
          <a:p>
            <a:r>
              <a:rPr lang="en-AU" dirty="0" err="1" smtClean="0"/>
              <a:t>JobAttachments</a:t>
            </a:r>
            <a:r>
              <a:rPr lang="en-AU" dirty="0" smtClean="0"/>
              <a:t>	-- Where the uploads will go for Jobs</a:t>
            </a:r>
            <a:endParaRPr lang="en-AU" dirty="0"/>
          </a:p>
          <a:p>
            <a:r>
              <a:rPr lang="en-AU" dirty="0" smtClean="0"/>
              <a:t>JobCopy		-- Where the copywriting uploads will go</a:t>
            </a:r>
            <a:endParaRPr lang="en-AU" dirty="0"/>
          </a:p>
          <a:p>
            <a:r>
              <a:rPr lang="en-AU" dirty="0" err="1" smtClean="0"/>
              <a:t>JobCopyType</a:t>
            </a:r>
            <a:r>
              <a:rPr lang="en-AU" dirty="0" smtClean="0"/>
              <a:t>	-- The type field for Copywriting uploads. </a:t>
            </a:r>
            <a:endParaRPr lang="en-AU" dirty="0"/>
          </a:p>
          <a:p>
            <a:r>
              <a:rPr lang="en-AU" dirty="0" err="1" smtClean="0"/>
              <a:t>JobEvents</a:t>
            </a:r>
            <a:r>
              <a:rPr lang="en-AU" dirty="0" smtClean="0"/>
              <a:t>		-- The allocated Events of the Jobs</a:t>
            </a:r>
            <a:endParaRPr lang="en-AU" dirty="0"/>
          </a:p>
          <a:p>
            <a:r>
              <a:rPr lang="en-AU" dirty="0" err="1" smtClean="0"/>
              <a:t>JobStatus</a:t>
            </a:r>
            <a:r>
              <a:rPr lang="en-AU" dirty="0" smtClean="0"/>
              <a:t>		-- The status of the Job and storing changes to the Status.</a:t>
            </a:r>
            <a:endParaRPr lang="en-AU" dirty="0"/>
          </a:p>
        </p:txBody>
      </p:sp>
    </p:spTree>
    <p:extLst>
      <p:ext uri="{BB962C8B-B14F-4D97-AF65-F5344CB8AC3E}">
        <p14:creationId xmlns:p14="http://schemas.microsoft.com/office/powerpoint/2010/main" val="99774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Job Tracking</a:t>
            </a:r>
            <a:endParaRPr lang="en-AU" dirty="0"/>
          </a:p>
        </p:txBody>
      </p:sp>
      <p:sp>
        <p:nvSpPr>
          <p:cNvPr id="5" name="Text Placeholder 4"/>
          <p:cNvSpPr>
            <a:spLocks noGrp="1"/>
          </p:cNvSpPr>
          <p:nvPr>
            <p:ph type="body" idx="1"/>
          </p:nvPr>
        </p:nvSpPr>
        <p:spPr/>
        <p:txBody>
          <a:bodyPr>
            <a:normAutofit fontScale="92500" lnSpcReduction="20000"/>
          </a:bodyPr>
          <a:lstStyle/>
          <a:p>
            <a:r>
              <a:rPr lang="en-AU" dirty="0" smtClean="0"/>
              <a:t>The Job tracking form is primarily for External Users (Clients) to see the status of their Orders. External Users will not have any edit functions, just read only of the status’ in the list and constrained to the orders that they have sent. </a:t>
            </a:r>
          </a:p>
          <a:p>
            <a:r>
              <a:rPr lang="en-AU" dirty="0" smtClean="0"/>
              <a:t>Internal Users, have the ability to interact with the list, update status’ and also upload the digital assets that have been produced as a result of the job.</a:t>
            </a:r>
            <a:endParaRPr lang="en-AU" dirty="0"/>
          </a:p>
        </p:txBody>
      </p:sp>
    </p:spTree>
    <p:extLst>
      <p:ext uri="{BB962C8B-B14F-4D97-AF65-F5344CB8AC3E}">
        <p14:creationId xmlns:p14="http://schemas.microsoft.com/office/powerpoint/2010/main" val="1182650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0456" y="397432"/>
            <a:ext cx="1584102" cy="5731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p:cNvSpPr/>
          <p:nvPr/>
        </p:nvSpPr>
        <p:spPr>
          <a:xfrm>
            <a:off x="270456" y="693645"/>
            <a:ext cx="1584102" cy="2279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Home</a:t>
            </a:r>
          </a:p>
          <a:p>
            <a:pPr algn="ctr"/>
            <a:r>
              <a:rPr lang="en-AU" dirty="0" smtClean="0"/>
              <a:t>Companies</a:t>
            </a:r>
          </a:p>
          <a:p>
            <a:pPr algn="ctr"/>
            <a:r>
              <a:rPr lang="en-AU" dirty="0" smtClean="0"/>
              <a:t>Products</a:t>
            </a:r>
          </a:p>
          <a:p>
            <a:pPr algn="ctr"/>
            <a:r>
              <a:rPr lang="en-AU" dirty="0" smtClean="0"/>
              <a:t>Contacts</a:t>
            </a:r>
          </a:p>
          <a:p>
            <a:pPr algn="ctr"/>
            <a:r>
              <a:rPr lang="en-AU" dirty="0" smtClean="0"/>
              <a:t>Orders</a:t>
            </a:r>
          </a:p>
          <a:p>
            <a:pPr algn="ctr"/>
            <a:r>
              <a:rPr lang="en-AU" dirty="0" smtClean="0"/>
              <a:t>Scheduler</a:t>
            </a:r>
          </a:p>
          <a:p>
            <a:pPr algn="ctr"/>
            <a:r>
              <a:rPr lang="en-AU" dirty="0" smtClean="0"/>
              <a:t>Job Tracking</a:t>
            </a:r>
          </a:p>
          <a:p>
            <a:pPr algn="ctr"/>
            <a:endParaRPr lang="en-AU" dirty="0"/>
          </a:p>
        </p:txBody>
      </p:sp>
      <p:sp>
        <p:nvSpPr>
          <p:cNvPr id="7" name="Rectangle 6"/>
          <p:cNvSpPr/>
          <p:nvPr/>
        </p:nvSpPr>
        <p:spPr>
          <a:xfrm>
            <a:off x="270456" y="2374338"/>
            <a:ext cx="1584102" cy="3606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2382590" y="296214"/>
            <a:ext cx="7070501" cy="6439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Contacts</a:t>
            </a:r>
            <a:endParaRPr lang="en-AU" dirty="0"/>
          </a:p>
        </p:txBody>
      </p:sp>
      <p:sp>
        <p:nvSpPr>
          <p:cNvPr id="9" name="Rectangle 8"/>
          <p:cNvSpPr/>
          <p:nvPr/>
        </p:nvSpPr>
        <p:spPr>
          <a:xfrm>
            <a:off x="9272789" y="940157"/>
            <a:ext cx="953036" cy="7340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p:cNvPicPr>
            <a:picLocks noChangeAspect="1"/>
          </p:cNvPicPr>
          <p:nvPr/>
        </p:nvPicPr>
        <p:blipFill>
          <a:blip r:embed="rId2"/>
          <a:stretch>
            <a:fillRect/>
          </a:stretch>
        </p:blipFill>
        <p:spPr>
          <a:xfrm>
            <a:off x="2227788" y="1113684"/>
            <a:ext cx="8848725" cy="2257425"/>
          </a:xfrm>
          <a:prstGeom prst="rect">
            <a:avLst/>
          </a:prstGeom>
        </p:spPr>
      </p:pic>
      <p:sp>
        <p:nvSpPr>
          <p:cNvPr id="3" name="TextBox 2"/>
          <p:cNvSpPr txBox="1"/>
          <p:nvPr/>
        </p:nvSpPr>
        <p:spPr>
          <a:xfrm>
            <a:off x="9607893" y="335617"/>
            <a:ext cx="1324593" cy="369332"/>
          </a:xfrm>
          <a:prstGeom prst="rect">
            <a:avLst/>
          </a:prstGeom>
          <a:noFill/>
        </p:spPr>
        <p:txBody>
          <a:bodyPr wrap="none" rtlCol="0">
            <a:spAutoFit/>
          </a:bodyPr>
          <a:lstStyle/>
          <a:p>
            <a:r>
              <a:rPr lang="en-AU" dirty="0" smtClean="0"/>
              <a:t>Job Tracking</a:t>
            </a:r>
            <a:endParaRPr lang="en-AU" dirty="0"/>
          </a:p>
        </p:txBody>
      </p:sp>
      <p:pic>
        <p:nvPicPr>
          <p:cNvPr id="10" name="Picture 9"/>
          <p:cNvPicPr>
            <a:picLocks noChangeAspect="1"/>
          </p:cNvPicPr>
          <p:nvPr/>
        </p:nvPicPr>
        <p:blipFill>
          <a:blip r:embed="rId3"/>
          <a:stretch>
            <a:fillRect/>
          </a:stretch>
        </p:blipFill>
        <p:spPr>
          <a:xfrm>
            <a:off x="2227788" y="397432"/>
            <a:ext cx="2971800" cy="485775"/>
          </a:xfrm>
          <a:prstGeom prst="rect">
            <a:avLst/>
          </a:prstGeom>
        </p:spPr>
      </p:pic>
      <p:sp>
        <p:nvSpPr>
          <p:cNvPr id="15" name="Rounded Rectangle 14"/>
          <p:cNvSpPr/>
          <p:nvPr/>
        </p:nvSpPr>
        <p:spPr>
          <a:xfrm>
            <a:off x="9894575" y="704949"/>
            <a:ext cx="1181938" cy="3349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My Jobs</a:t>
            </a:r>
            <a:endParaRPr lang="en-AU" dirty="0"/>
          </a:p>
        </p:txBody>
      </p:sp>
      <p:sp>
        <p:nvSpPr>
          <p:cNvPr id="16" name="Rounded Rectangle 15"/>
          <p:cNvSpPr/>
          <p:nvPr/>
        </p:nvSpPr>
        <p:spPr>
          <a:xfrm>
            <a:off x="8644383" y="704949"/>
            <a:ext cx="1181938" cy="3349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All Jobs</a:t>
            </a:r>
            <a:endParaRPr lang="en-AU" dirty="0"/>
          </a:p>
        </p:txBody>
      </p:sp>
    </p:spTree>
    <p:extLst>
      <p:ext uri="{BB962C8B-B14F-4D97-AF65-F5344CB8AC3E}">
        <p14:creationId xmlns:p14="http://schemas.microsoft.com/office/powerpoint/2010/main" val="2398066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Text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3766009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61628" y="3854043"/>
            <a:ext cx="8878198" cy="2271547"/>
          </a:xfrm>
          <a:prstGeom prst="rect">
            <a:avLst/>
          </a:prstGeom>
        </p:spPr>
      </p:pic>
      <p:pic>
        <p:nvPicPr>
          <p:cNvPr id="5" name="Picture 4"/>
          <p:cNvPicPr>
            <a:picLocks noChangeAspect="1"/>
          </p:cNvPicPr>
          <p:nvPr/>
        </p:nvPicPr>
        <p:blipFill>
          <a:blip r:embed="rId3"/>
          <a:stretch>
            <a:fillRect/>
          </a:stretch>
        </p:blipFill>
        <p:spPr>
          <a:xfrm>
            <a:off x="1091197" y="1331185"/>
            <a:ext cx="8999996" cy="2257425"/>
          </a:xfrm>
          <a:prstGeom prst="rect">
            <a:avLst/>
          </a:prstGeom>
        </p:spPr>
      </p:pic>
      <p:pic>
        <p:nvPicPr>
          <p:cNvPr id="6" name="Picture 5"/>
          <p:cNvPicPr>
            <a:picLocks noChangeAspect="1"/>
          </p:cNvPicPr>
          <p:nvPr/>
        </p:nvPicPr>
        <p:blipFill>
          <a:blip r:embed="rId4"/>
          <a:stretch>
            <a:fillRect/>
          </a:stretch>
        </p:blipFill>
        <p:spPr>
          <a:xfrm>
            <a:off x="1144898" y="3885423"/>
            <a:ext cx="2422251" cy="2271547"/>
          </a:xfrm>
          <a:prstGeom prst="rect">
            <a:avLst/>
          </a:prstGeom>
        </p:spPr>
      </p:pic>
      <p:sp>
        <p:nvSpPr>
          <p:cNvPr id="8" name="TextBox 7"/>
          <p:cNvSpPr txBox="1"/>
          <p:nvPr/>
        </p:nvSpPr>
        <p:spPr>
          <a:xfrm>
            <a:off x="1091197" y="3403944"/>
            <a:ext cx="4349460" cy="369332"/>
          </a:xfrm>
          <a:prstGeom prst="rect">
            <a:avLst/>
          </a:prstGeom>
          <a:noFill/>
        </p:spPr>
        <p:txBody>
          <a:bodyPr wrap="none" rtlCol="0">
            <a:spAutoFit/>
          </a:bodyPr>
          <a:lstStyle/>
          <a:p>
            <a:r>
              <a:rPr lang="en-AU" dirty="0" smtClean="0"/>
              <a:t>15 Finch Street Balaclava: Photography - Day</a:t>
            </a:r>
            <a:endParaRPr lang="en-AU" dirty="0"/>
          </a:p>
        </p:txBody>
      </p:sp>
      <p:sp>
        <p:nvSpPr>
          <p:cNvPr id="9" name="TextBox 8"/>
          <p:cNvSpPr txBox="1"/>
          <p:nvPr/>
        </p:nvSpPr>
        <p:spPr>
          <a:xfrm>
            <a:off x="7363838" y="3402888"/>
            <a:ext cx="814518" cy="369332"/>
          </a:xfrm>
          <a:prstGeom prst="rect">
            <a:avLst/>
          </a:prstGeom>
          <a:noFill/>
        </p:spPr>
        <p:txBody>
          <a:bodyPr wrap="none" rtlCol="0">
            <a:spAutoFit/>
          </a:bodyPr>
          <a:lstStyle/>
          <a:p>
            <a:r>
              <a:rPr lang="en-AU" dirty="0" smtClean="0"/>
              <a:t>Status </a:t>
            </a:r>
            <a:endParaRPr lang="en-AU" dirty="0"/>
          </a:p>
        </p:txBody>
      </p:sp>
      <p:cxnSp>
        <p:nvCxnSpPr>
          <p:cNvPr id="11" name="Straight Arrow Connector 10"/>
          <p:cNvCxnSpPr/>
          <p:nvPr/>
        </p:nvCxnSpPr>
        <p:spPr>
          <a:xfrm>
            <a:off x="6848272" y="1254868"/>
            <a:ext cx="603115" cy="622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rotWithShape="1">
          <a:blip r:embed="rId5"/>
          <a:srcRect r="48795"/>
          <a:stretch/>
        </p:blipFill>
        <p:spPr>
          <a:xfrm>
            <a:off x="8440810" y="3335017"/>
            <a:ext cx="575451" cy="485714"/>
          </a:xfrm>
          <a:prstGeom prst="rect">
            <a:avLst/>
          </a:prstGeom>
        </p:spPr>
      </p:pic>
      <p:sp>
        <p:nvSpPr>
          <p:cNvPr id="13" name="TextBox 12"/>
          <p:cNvSpPr txBox="1"/>
          <p:nvPr/>
        </p:nvSpPr>
        <p:spPr>
          <a:xfrm>
            <a:off x="9046770" y="3396435"/>
            <a:ext cx="1093056" cy="369332"/>
          </a:xfrm>
          <a:prstGeom prst="rect">
            <a:avLst/>
          </a:prstGeom>
          <a:noFill/>
        </p:spPr>
        <p:txBody>
          <a:bodyPr wrap="none" rtlCol="0">
            <a:spAutoFit/>
          </a:bodyPr>
          <a:lstStyle/>
          <a:p>
            <a:r>
              <a:rPr lang="en-AU" dirty="0" smtClean="0"/>
              <a:t>Complete</a:t>
            </a:r>
            <a:endParaRPr lang="en-AU" dirty="0"/>
          </a:p>
        </p:txBody>
      </p:sp>
      <p:sp>
        <p:nvSpPr>
          <p:cNvPr id="14" name="TextBox 13"/>
          <p:cNvSpPr txBox="1"/>
          <p:nvPr/>
        </p:nvSpPr>
        <p:spPr>
          <a:xfrm>
            <a:off x="5337107" y="175734"/>
            <a:ext cx="6207405" cy="923330"/>
          </a:xfrm>
          <a:prstGeom prst="rect">
            <a:avLst/>
          </a:prstGeom>
          <a:noFill/>
        </p:spPr>
        <p:txBody>
          <a:bodyPr wrap="none" rtlCol="0">
            <a:spAutoFit/>
          </a:bodyPr>
          <a:lstStyle/>
          <a:p>
            <a:r>
              <a:rPr lang="en-AU" dirty="0" smtClean="0"/>
              <a:t>When clicking on the icon for photography (day/dusk)</a:t>
            </a:r>
          </a:p>
          <a:p>
            <a:r>
              <a:rPr lang="en-AU" dirty="0" smtClean="0"/>
              <a:t>It should allow the user to upload pictures and mark this activity</a:t>
            </a:r>
          </a:p>
          <a:p>
            <a:r>
              <a:rPr lang="en-AU" dirty="0" smtClean="0"/>
              <a:t>Off as complete.</a:t>
            </a:r>
          </a:p>
        </p:txBody>
      </p:sp>
      <p:sp>
        <p:nvSpPr>
          <p:cNvPr id="2" name="TextBox 1"/>
          <p:cNvSpPr txBox="1"/>
          <p:nvPr/>
        </p:nvSpPr>
        <p:spPr>
          <a:xfrm>
            <a:off x="239289" y="296883"/>
            <a:ext cx="2693916" cy="369332"/>
          </a:xfrm>
          <a:prstGeom prst="rect">
            <a:avLst/>
          </a:prstGeom>
          <a:noFill/>
        </p:spPr>
        <p:txBody>
          <a:bodyPr wrap="square" rtlCol="0">
            <a:spAutoFit/>
          </a:bodyPr>
          <a:lstStyle/>
          <a:p>
            <a:r>
              <a:rPr lang="en-AU" dirty="0" smtClean="0"/>
              <a:t>Internal User </a:t>
            </a:r>
            <a:endParaRPr lang="en-AU" dirty="0"/>
          </a:p>
        </p:txBody>
      </p:sp>
    </p:spTree>
    <p:extLst>
      <p:ext uri="{BB962C8B-B14F-4D97-AF65-F5344CB8AC3E}">
        <p14:creationId xmlns:p14="http://schemas.microsoft.com/office/powerpoint/2010/main" val="1532218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517</Words>
  <Application>Microsoft Office PowerPoint</Application>
  <PresentationFormat>Custom</PresentationFormat>
  <Paragraphs>70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Job Tracking.</vt:lpstr>
      <vt:lpstr>Clients original request.</vt:lpstr>
      <vt:lpstr>Explanation</vt:lpstr>
      <vt:lpstr>Eg. </vt:lpstr>
      <vt:lpstr>I have created some tables.</vt:lpstr>
      <vt:lpstr>Job Tracking</vt:lpstr>
      <vt:lpstr>PowerPoint Presentation</vt:lpstr>
      <vt:lpstr>PowerPoint Presentation</vt:lpstr>
      <vt:lpstr>PowerPoint Presentation</vt:lpstr>
      <vt:lpstr>           Create a new table to store the attachments.   JobAttachments  Row_Id    int  pk Order_Id   int  fk to t_order.row_id Org_Id   int  fk to organisation.row_id FileName   varchar(255) FileExtension  varchar(5) FileSize   int File   image Type   varchar(100)  values Photo Day, Photo Dusk, Video, Copywriting, Floorplan Folder   varchar(100)  Created   datetime CreatedBy  int Updated   datetime UpdatedBy  int   </vt:lpstr>
      <vt:lpstr>PowerPoint Presentation</vt:lpstr>
      <vt:lpstr>           Create a new table. This will store the content if the service was for copywriting.  OrderContent  Row_Id    int  pk Order_Id   int  fk to t_order.row_id Org_Id    int  fk to organisation.row_id AdCopySub_Title  vachar(max) AdCopySub_Body  vachar(max) Signboard_Title  vachar(max)  Signboard_Body  vachar(max)  Brochure_Title   vachar(max)  Brochure_Copy  vachar(max)   AdCopyMetro_Title  vachar(max) AdCopyMetro_Body  vachar(max) Other_Title   vachar(max) Other_Body   varchar(max)    </vt:lpstr>
      <vt:lpstr>PowerPoint Presentation</vt:lpstr>
      <vt:lpstr>PowerPoint Presentation</vt:lpstr>
      <vt:lpstr>This is the standard design for Boostrap. I think we should use this as a starting point. </vt:lpstr>
      <vt:lpstr>This is the project list. Can we have a UI designer try and merge these two concepts?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think we should use this structure.</dc:title>
  <dc:creator>christopher.kerr@qdos.com.au</dc:creator>
  <cp:lastModifiedBy>Trilok Sharma</cp:lastModifiedBy>
  <cp:revision>18</cp:revision>
  <dcterms:created xsi:type="dcterms:W3CDTF">2014-11-14T01:30:03Z</dcterms:created>
  <dcterms:modified xsi:type="dcterms:W3CDTF">2014-11-14T11:24:47Z</dcterms:modified>
</cp:coreProperties>
</file>