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 id="306" r:id="rId4"/>
    <p:sldId id="303" r:id="rId5"/>
    <p:sldId id="301" r:id="rId6"/>
    <p:sldId id="305" r:id="rId7"/>
    <p:sldId id="304" r:id="rId8"/>
    <p:sldId id="30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4660"/>
  </p:normalViewPr>
  <p:slideViewPr>
    <p:cSldViewPr snapToGrid="0">
      <p:cViewPr varScale="1">
        <p:scale>
          <a:sx n="74" d="100"/>
          <a:sy n="74" d="100"/>
        </p:scale>
        <p:origin x="-45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76383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83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18736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72564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68D298-3298-4C22-87B9-447D04CB6EBD}" type="datetimeFigureOut">
              <a:rPr lang="en-AU" smtClean="0"/>
              <a:t>28/10/2014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8544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368D298-3298-4C22-87B9-447D04CB6EBD}" type="datetimeFigureOut">
              <a:rPr lang="en-AU" smtClean="0"/>
              <a:t>28/10/2014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04344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368D298-3298-4C22-87B9-447D04CB6EBD}" type="datetimeFigureOut">
              <a:rPr lang="en-AU" smtClean="0"/>
              <a:t>28/10/2014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98145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368D298-3298-4C22-87B9-447D04CB6EBD}" type="datetimeFigureOut">
              <a:rPr lang="en-AU" smtClean="0"/>
              <a:t>28/10/2014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71010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8D298-3298-4C22-87B9-447D04CB6EBD}" type="datetimeFigureOut">
              <a:rPr lang="en-AU" smtClean="0"/>
              <a:t>28/10/2014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347168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D298-3298-4C22-87B9-447D04CB6EBD}" type="datetimeFigureOut">
              <a:rPr lang="en-AU" smtClean="0"/>
              <a:t>28/10/2014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115484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8D298-3298-4C22-87B9-447D04CB6EBD}" type="datetimeFigureOut">
              <a:rPr lang="en-AU" smtClean="0"/>
              <a:t>28/10/2014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4B0C06-8DB1-42DB-B8B6-6FEB6B7617C2}" type="slidenum">
              <a:rPr lang="en-AU" smtClean="0"/>
              <a:t>‹#›</a:t>
            </a:fld>
            <a:endParaRPr lang="en-AU"/>
          </a:p>
        </p:txBody>
      </p:sp>
    </p:spTree>
    <p:extLst>
      <p:ext uri="{BB962C8B-B14F-4D97-AF65-F5344CB8AC3E}">
        <p14:creationId xmlns:p14="http://schemas.microsoft.com/office/powerpoint/2010/main" val="5778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D298-3298-4C22-87B9-447D04CB6EBD}" type="datetimeFigureOut">
              <a:rPr lang="en-AU" smtClean="0"/>
              <a:t>28/10/2014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B0C06-8DB1-42DB-B8B6-6FEB6B7617C2}" type="slidenum">
              <a:rPr lang="en-AU" smtClean="0"/>
              <a:t>‹#›</a:t>
            </a:fld>
            <a:endParaRPr lang="en-AU"/>
          </a:p>
        </p:txBody>
      </p:sp>
    </p:spTree>
    <p:extLst>
      <p:ext uri="{BB962C8B-B14F-4D97-AF65-F5344CB8AC3E}">
        <p14:creationId xmlns:p14="http://schemas.microsoft.com/office/powerpoint/2010/main" val="4042502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Job Tracking</a:t>
            </a:r>
            <a:endParaRPr lang="en-AU" dirty="0"/>
          </a:p>
        </p:txBody>
      </p:sp>
      <p:sp>
        <p:nvSpPr>
          <p:cNvPr id="5" name="Text Placeholder 4"/>
          <p:cNvSpPr>
            <a:spLocks noGrp="1"/>
          </p:cNvSpPr>
          <p:nvPr>
            <p:ph type="body" idx="1"/>
          </p:nvPr>
        </p:nvSpPr>
        <p:spPr/>
        <p:txBody>
          <a:bodyPr>
            <a:normAutofit fontScale="92500" lnSpcReduction="20000"/>
          </a:bodyPr>
          <a:lstStyle/>
          <a:p>
            <a:r>
              <a:rPr lang="en-AU" dirty="0" smtClean="0"/>
              <a:t>The Job tracking form is primarily for External Users (Clients) to see the status of their Orders. External Users will not have any edit functions, just read only of the status’ in the list and constrained to the orders that they have sent. </a:t>
            </a:r>
          </a:p>
          <a:p>
            <a:r>
              <a:rPr lang="en-AU" dirty="0" smtClean="0"/>
              <a:t>Internal Users, have the ability to interact with the list, update status’ and also upload the digital assets that have been produced as a result of the job.</a:t>
            </a:r>
            <a:endParaRPr lang="en-AU" dirty="0"/>
          </a:p>
        </p:txBody>
      </p:sp>
    </p:spTree>
    <p:extLst>
      <p:ext uri="{BB962C8B-B14F-4D97-AF65-F5344CB8AC3E}">
        <p14:creationId xmlns:p14="http://schemas.microsoft.com/office/powerpoint/2010/main" val="113163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0456" y="397432"/>
            <a:ext cx="1584102" cy="5731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p:cNvSpPr/>
          <p:nvPr/>
        </p:nvSpPr>
        <p:spPr>
          <a:xfrm>
            <a:off x="270456" y="693645"/>
            <a:ext cx="1584102" cy="227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Home</a:t>
            </a:r>
          </a:p>
          <a:p>
            <a:pPr algn="ctr"/>
            <a:r>
              <a:rPr lang="en-AU" dirty="0" smtClean="0"/>
              <a:t>Companies</a:t>
            </a:r>
          </a:p>
          <a:p>
            <a:pPr algn="ctr"/>
            <a:r>
              <a:rPr lang="en-AU" dirty="0" smtClean="0"/>
              <a:t>Products</a:t>
            </a:r>
          </a:p>
          <a:p>
            <a:pPr algn="ctr"/>
            <a:r>
              <a:rPr lang="en-AU" dirty="0" smtClean="0"/>
              <a:t>Contacts</a:t>
            </a:r>
          </a:p>
          <a:p>
            <a:pPr algn="ctr"/>
            <a:r>
              <a:rPr lang="en-AU" dirty="0" smtClean="0"/>
              <a:t>Orders</a:t>
            </a:r>
          </a:p>
          <a:p>
            <a:pPr algn="ctr"/>
            <a:r>
              <a:rPr lang="en-AU" dirty="0" smtClean="0"/>
              <a:t>Scheduler</a:t>
            </a:r>
          </a:p>
          <a:p>
            <a:pPr algn="ctr"/>
            <a:r>
              <a:rPr lang="en-AU" dirty="0" smtClean="0"/>
              <a:t>Job Tracking</a:t>
            </a:r>
          </a:p>
          <a:p>
            <a:pPr algn="ctr"/>
            <a:endParaRPr lang="en-AU" dirty="0"/>
          </a:p>
        </p:txBody>
      </p:sp>
      <p:sp>
        <p:nvSpPr>
          <p:cNvPr id="7" name="Rectangle 6"/>
          <p:cNvSpPr/>
          <p:nvPr/>
        </p:nvSpPr>
        <p:spPr>
          <a:xfrm>
            <a:off x="270456" y="2374338"/>
            <a:ext cx="1584102" cy="360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2382590" y="296214"/>
            <a:ext cx="7070501" cy="6439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Contacts</a:t>
            </a:r>
            <a:endParaRPr lang="en-AU" dirty="0"/>
          </a:p>
        </p:txBody>
      </p:sp>
      <p:sp>
        <p:nvSpPr>
          <p:cNvPr id="9" name="Rectangle 8"/>
          <p:cNvSpPr/>
          <p:nvPr/>
        </p:nvSpPr>
        <p:spPr>
          <a:xfrm>
            <a:off x="9272789" y="940157"/>
            <a:ext cx="953036" cy="73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2"/>
          <a:stretch>
            <a:fillRect/>
          </a:stretch>
        </p:blipFill>
        <p:spPr>
          <a:xfrm>
            <a:off x="2227788" y="1039918"/>
            <a:ext cx="8848725" cy="2257425"/>
          </a:xfrm>
          <a:prstGeom prst="rect">
            <a:avLst/>
          </a:prstGeom>
        </p:spPr>
      </p:pic>
      <p:sp>
        <p:nvSpPr>
          <p:cNvPr id="3" name="TextBox 2"/>
          <p:cNvSpPr txBox="1"/>
          <p:nvPr/>
        </p:nvSpPr>
        <p:spPr>
          <a:xfrm>
            <a:off x="9607893" y="335617"/>
            <a:ext cx="1324593" cy="369332"/>
          </a:xfrm>
          <a:prstGeom prst="rect">
            <a:avLst/>
          </a:prstGeom>
          <a:noFill/>
        </p:spPr>
        <p:txBody>
          <a:bodyPr wrap="none" rtlCol="0">
            <a:spAutoFit/>
          </a:bodyPr>
          <a:lstStyle/>
          <a:p>
            <a:r>
              <a:rPr lang="en-AU" dirty="0" smtClean="0"/>
              <a:t>Job Tracking</a:t>
            </a:r>
            <a:endParaRPr lang="en-AU" dirty="0"/>
          </a:p>
        </p:txBody>
      </p:sp>
      <p:pic>
        <p:nvPicPr>
          <p:cNvPr id="10" name="Picture 9"/>
          <p:cNvPicPr>
            <a:picLocks noChangeAspect="1"/>
          </p:cNvPicPr>
          <p:nvPr/>
        </p:nvPicPr>
        <p:blipFill>
          <a:blip r:embed="rId3"/>
          <a:stretch>
            <a:fillRect/>
          </a:stretch>
        </p:blipFill>
        <p:spPr>
          <a:xfrm>
            <a:off x="2227788" y="397432"/>
            <a:ext cx="2971800" cy="485775"/>
          </a:xfrm>
          <a:prstGeom prst="rect">
            <a:avLst/>
          </a:prstGeom>
        </p:spPr>
      </p:pic>
      <p:sp>
        <p:nvSpPr>
          <p:cNvPr id="15" name="Rounded Rectangle 14"/>
          <p:cNvSpPr/>
          <p:nvPr/>
        </p:nvSpPr>
        <p:spPr>
          <a:xfrm>
            <a:off x="9894575"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My Jobs</a:t>
            </a:r>
            <a:endParaRPr lang="en-AU" dirty="0"/>
          </a:p>
        </p:txBody>
      </p:sp>
      <p:sp>
        <p:nvSpPr>
          <p:cNvPr id="16" name="Rounded Rectangle 15"/>
          <p:cNvSpPr/>
          <p:nvPr/>
        </p:nvSpPr>
        <p:spPr>
          <a:xfrm>
            <a:off x="8644383" y="704949"/>
            <a:ext cx="1181938" cy="3349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All Jobs</a:t>
            </a:r>
            <a:endParaRPr lang="en-AU" dirty="0"/>
          </a:p>
        </p:txBody>
      </p:sp>
    </p:spTree>
    <p:extLst>
      <p:ext uri="{BB962C8B-B14F-4D97-AF65-F5344CB8AC3E}">
        <p14:creationId xmlns:p14="http://schemas.microsoft.com/office/powerpoint/2010/main" val="294367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1628" y="3854043"/>
            <a:ext cx="8878198" cy="2271547"/>
          </a:xfrm>
          <a:prstGeom prst="rect">
            <a:avLst/>
          </a:prstGeom>
        </p:spPr>
      </p:pic>
      <p:pic>
        <p:nvPicPr>
          <p:cNvPr id="5" name="Picture 4"/>
          <p:cNvPicPr>
            <a:picLocks noChangeAspect="1"/>
          </p:cNvPicPr>
          <p:nvPr/>
        </p:nvPicPr>
        <p:blipFill>
          <a:blip r:embed="rId3"/>
          <a:stretch>
            <a:fillRect/>
          </a:stretch>
        </p:blipFill>
        <p:spPr>
          <a:xfrm>
            <a:off x="1091197" y="1331185"/>
            <a:ext cx="8999996" cy="2257425"/>
          </a:xfrm>
          <a:prstGeom prst="rect">
            <a:avLst/>
          </a:prstGeom>
        </p:spPr>
      </p:pic>
      <p:pic>
        <p:nvPicPr>
          <p:cNvPr id="6" name="Picture 5"/>
          <p:cNvPicPr>
            <a:picLocks noChangeAspect="1"/>
          </p:cNvPicPr>
          <p:nvPr/>
        </p:nvPicPr>
        <p:blipFill>
          <a:blip r:embed="rId4"/>
          <a:stretch>
            <a:fillRect/>
          </a:stretch>
        </p:blipFill>
        <p:spPr>
          <a:xfrm>
            <a:off x="1144898" y="3885423"/>
            <a:ext cx="2422251" cy="2271547"/>
          </a:xfrm>
          <a:prstGeom prst="rect">
            <a:avLst/>
          </a:prstGeom>
        </p:spPr>
      </p:pic>
      <p:sp>
        <p:nvSpPr>
          <p:cNvPr id="8" name="TextBox 7"/>
          <p:cNvSpPr txBox="1"/>
          <p:nvPr/>
        </p:nvSpPr>
        <p:spPr>
          <a:xfrm>
            <a:off x="1091197" y="3403944"/>
            <a:ext cx="4349460" cy="369332"/>
          </a:xfrm>
          <a:prstGeom prst="rect">
            <a:avLst/>
          </a:prstGeom>
          <a:noFill/>
        </p:spPr>
        <p:txBody>
          <a:bodyPr wrap="none" rtlCol="0">
            <a:spAutoFit/>
          </a:bodyPr>
          <a:lstStyle/>
          <a:p>
            <a:r>
              <a:rPr lang="en-AU" dirty="0" smtClean="0"/>
              <a:t>15 Finch Street Balaclava: Photography - Day</a:t>
            </a:r>
            <a:endParaRPr lang="en-AU" dirty="0"/>
          </a:p>
        </p:txBody>
      </p:sp>
      <p:sp>
        <p:nvSpPr>
          <p:cNvPr id="9" name="TextBox 8"/>
          <p:cNvSpPr txBox="1"/>
          <p:nvPr/>
        </p:nvSpPr>
        <p:spPr>
          <a:xfrm>
            <a:off x="7363838" y="3402888"/>
            <a:ext cx="814518" cy="369332"/>
          </a:xfrm>
          <a:prstGeom prst="rect">
            <a:avLst/>
          </a:prstGeom>
          <a:noFill/>
        </p:spPr>
        <p:txBody>
          <a:bodyPr wrap="none" rtlCol="0">
            <a:spAutoFit/>
          </a:bodyPr>
          <a:lstStyle/>
          <a:p>
            <a:r>
              <a:rPr lang="en-AU" dirty="0" smtClean="0"/>
              <a:t>Status </a:t>
            </a:r>
            <a:endParaRPr lang="en-AU" dirty="0"/>
          </a:p>
        </p:txBody>
      </p:sp>
      <p:cxnSp>
        <p:nvCxnSpPr>
          <p:cNvPr id="11" name="Straight Arrow Connector 10"/>
          <p:cNvCxnSpPr/>
          <p:nvPr/>
        </p:nvCxnSpPr>
        <p:spPr>
          <a:xfrm>
            <a:off x="6848272" y="1254868"/>
            <a:ext cx="603115" cy="622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rotWithShape="1">
          <a:blip r:embed="rId5"/>
          <a:srcRect r="48795"/>
          <a:stretch/>
        </p:blipFill>
        <p:spPr>
          <a:xfrm>
            <a:off x="8440810" y="3335017"/>
            <a:ext cx="575451" cy="485714"/>
          </a:xfrm>
          <a:prstGeom prst="rect">
            <a:avLst/>
          </a:prstGeom>
        </p:spPr>
      </p:pic>
      <p:sp>
        <p:nvSpPr>
          <p:cNvPr id="13" name="TextBox 12"/>
          <p:cNvSpPr txBox="1"/>
          <p:nvPr/>
        </p:nvSpPr>
        <p:spPr>
          <a:xfrm>
            <a:off x="9046770" y="3396435"/>
            <a:ext cx="1093056" cy="369332"/>
          </a:xfrm>
          <a:prstGeom prst="rect">
            <a:avLst/>
          </a:prstGeom>
          <a:noFill/>
        </p:spPr>
        <p:txBody>
          <a:bodyPr wrap="none" rtlCol="0">
            <a:spAutoFit/>
          </a:bodyPr>
          <a:lstStyle/>
          <a:p>
            <a:r>
              <a:rPr lang="en-AU" dirty="0" smtClean="0"/>
              <a:t>Complete</a:t>
            </a:r>
            <a:endParaRPr lang="en-AU" dirty="0"/>
          </a:p>
        </p:txBody>
      </p:sp>
      <p:sp>
        <p:nvSpPr>
          <p:cNvPr id="14" name="TextBox 13"/>
          <p:cNvSpPr txBox="1"/>
          <p:nvPr/>
        </p:nvSpPr>
        <p:spPr>
          <a:xfrm>
            <a:off x="5337107" y="175734"/>
            <a:ext cx="6207405" cy="923330"/>
          </a:xfrm>
          <a:prstGeom prst="rect">
            <a:avLst/>
          </a:prstGeom>
          <a:noFill/>
        </p:spPr>
        <p:txBody>
          <a:bodyPr wrap="none" rtlCol="0">
            <a:spAutoFit/>
          </a:bodyPr>
          <a:lstStyle/>
          <a:p>
            <a:r>
              <a:rPr lang="en-AU" dirty="0" smtClean="0"/>
              <a:t>When clicking on the icon for photography (day/dusk)</a:t>
            </a:r>
          </a:p>
          <a:p>
            <a:r>
              <a:rPr lang="en-AU" dirty="0" smtClean="0"/>
              <a:t>It should allow the user to upload pictures and mark this activity</a:t>
            </a:r>
          </a:p>
          <a:p>
            <a:r>
              <a:rPr lang="en-AU" dirty="0" smtClean="0"/>
              <a:t>Off as complete.</a:t>
            </a:r>
          </a:p>
        </p:txBody>
      </p:sp>
    </p:spTree>
    <p:extLst>
      <p:ext uri="{BB962C8B-B14F-4D97-AF65-F5344CB8AC3E}">
        <p14:creationId xmlns:p14="http://schemas.microsoft.com/office/powerpoint/2010/main" val="50181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420" y="784239"/>
            <a:ext cx="10515600" cy="5412280"/>
          </a:xfrm>
        </p:spPr>
        <p:txBody>
          <a:bodyPr>
            <a:noAutofit/>
          </a:bodyPr>
          <a:lstStyle/>
          <a:p>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a:t/>
            </a:r>
            <a:br>
              <a:rPr lang="en-AU" sz="1800" dirty="0"/>
            </a:br>
            <a:r>
              <a:rPr lang="en-AU" sz="1800" dirty="0" smtClean="0"/>
              <a:t/>
            </a:r>
            <a:br>
              <a:rPr lang="en-AU" sz="1800" dirty="0" smtClean="0"/>
            </a:br>
            <a:r>
              <a:rPr lang="en-AU" sz="1800" dirty="0" smtClean="0"/>
              <a:t>Create a new table to store the attachments. </a:t>
            </a:r>
            <a:br>
              <a:rPr lang="en-AU" sz="1800" dirty="0" smtClean="0"/>
            </a:br>
            <a:r>
              <a:rPr lang="en-AU" sz="1800" dirty="0" smtClean="0"/>
              <a:t/>
            </a:r>
            <a:br>
              <a:rPr lang="en-AU" sz="1800" dirty="0" smtClean="0"/>
            </a:br>
            <a:r>
              <a:rPr lang="en-AU" sz="1800" dirty="0" smtClean="0"/>
              <a:t>OrderAttachments</a:t>
            </a:r>
            <a:br>
              <a:rPr lang="en-AU" sz="1800" dirty="0" smtClean="0"/>
            </a:br>
            <a:r>
              <a:rPr lang="en-AU" sz="1800" dirty="0" smtClean="0"/>
              <a:t/>
            </a:r>
            <a:br>
              <a:rPr lang="en-AU" sz="1800" dirty="0" smtClean="0"/>
            </a:br>
            <a:r>
              <a:rPr lang="en-AU" sz="1800" dirty="0" smtClean="0"/>
              <a:t>Row_Id</a:t>
            </a:r>
            <a:r>
              <a:rPr lang="en-AU" sz="1800" dirty="0"/>
              <a:t> </a:t>
            </a:r>
            <a:r>
              <a:rPr lang="en-AU" sz="1800" dirty="0" smtClean="0"/>
              <a:t>			</a:t>
            </a:r>
            <a:r>
              <a:rPr lang="en-AU" sz="1800" dirty="0" err="1" smtClean="0"/>
              <a:t>int</a:t>
            </a:r>
            <a:r>
              <a:rPr lang="en-AU" sz="1800" dirty="0" smtClean="0"/>
              <a:t>  </a:t>
            </a:r>
            <a:r>
              <a:rPr lang="en-AU" sz="1800" dirty="0" err="1" smtClean="0"/>
              <a:t>pk</a:t>
            </a:r>
            <a:r>
              <a:rPr lang="en-AU" sz="1800" dirty="0" smtClean="0"/>
              <a:t/>
            </a:r>
            <a:br>
              <a:rPr lang="en-AU" sz="1800" dirty="0" smtClean="0"/>
            </a:br>
            <a:r>
              <a:rPr lang="en-AU" sz="1800" dirty="0" smtClean="0"/>
              <a:t>Order_Id			</a:t>
            </a:r>
            <a:r>
              <a:rPr lang="en-AU" sz="1800" dirty="0" err="1" smtClean="0"/>
              <a:t>int</a:t>
            </a:r>
            <a:r>
              <a:rPr lang="en-AU" sz="1800" dirty="0" smtClean="0"/>
              <a:t>  </a:t>
            </a:r>
            <a:r>
              <a:rPr lang="en-AU" sz="1800" dirty="0" err="1" smtClean="0"/>
              <a:t>fk</a:t>
            </a:r>
            <a:r>
              <a:rPr lang="en-AU" sz="1800" dirty="0" smtClean="0"/>
              <a:t> to </a:t>
            </a:r>
            <a:r>
              <a:rPr lang="en-AU" sz="1800" dirty="0" err="1" smtClean="0"/>
              <a:t>t_order.row_id</a:t>
            </a:r>
            <a:r>
              <a:rPr lang="en-AU" sz="1800" dirty="0" smtClean="0"/>
              <a:t/>
            </a:r>
            <a:br>
              <a:rPr lang="en-AU" sz="1800" dirty="0" smtClean="0"/>
            </a:br>
            <a:r>
              <a:rPr lang="en-AU" sz="1800" dirty="0" err="1" smtClean="0"/>
              <a:t>Org_Id</a:t>
            </a:r>
            <a:r>
              <a:rPr lang="en-AU" sz="1800" dirty="0" smtClean="0"/>
              <a:t>			</a:t>
            </a:r>
            <a:r>
              <a:rPr lang="en-AU" sz="1800" dirty="0" err="1" smtClean="0"/>
              <a:t>int</a:t>
            </a:r>
            <a:r>
              <a:rPr lang="en-AU" sz="1800" dirty="0" smtClean="0"/>
              <a:t>  </a:t>
            </a:r>
            <a:r>
              <a:rPr lang="en-AU" sz="1800" dirty="0" err="1" smtClean="0"/>
              <a:t>fk</a:t>
            </a:r>
            <a:r>
              <a:rPr lang="en-AU" sz="1800" dirty="0" smtClean="0"/>
              <a:t> to </a:t>
            </a:r>
            <a:r>
              <a:rPr lang="en-AU" sz="1800" dirty="0" err="1" smtClean="0"/>
              <a:t>organisation.row_id</a:t>
            </a:r>
            <a:r>
              <a:rPr lang="en-AU" sz="1800" dirty="0" smtClean="0"/>
              <a:t/>
            </a:r>
            <a:br>
              <a:rPr lang="en-AU" sz="1800" dirty="0" smtClean="0"/>
            </a:br>
            <a:r>
              <a:rPr lang="en-AU" sz="1800" dirty="0" err="1" smtClean="0"/>
              <a:t>FileName</a:t>
            </a:r>
            <a:r>
              <a:rPr lang="en-AU" sz="1800" dirty="0" smtClean="0"/>
              <a:t>			</a:t>
            </a:r>
            <a:r>
              <a:rPr lang="en-AU" sz="1800" dirty="0" err="1" smtClean="0"/>
              <a:t>varchar</a:t>
            </a:r>
            <a:r>
              <a:rPr lang="en-AU" sz="1800" dirty="0" smtClean="0"/>
              <a:t>(255)</a:t>
            </a:r>
            <a:br>
              <a:rPr lang="en-AU" sz="1800" dirty="0" smtClean="0"/>
            </a:br>
            <a:r>
              <a:rPr lang="en-AU" sz="1800" dirty="0" err="1" smtClean="0"/>
              <a:t>FileExtension</a:t>
            </a:r>
            <a:r>
              <a:rPr lang="en-AU" sz="1800" dirty="0" smtClean="0"/>
              <a:t>		</a:t>
            </a:r>
            <a:r>
              <a:rPr lang="en-AU" sz="1800" dirty="0" err="1" smtClean="0"/>
              <a:t>varchar</a:t>
            </a:r>
            <a:r>
              <a:rPr lang="en-AU" sz="1800" dirty="0" smtClean="0"/>
              <a:t>(5)</a:t>
            </a:r>
            <a:br>
              <a:rPr lang="en-AU" sz="1800" dirty="0" smtClean="0"/>
            </a:br>
            <a:r>
              <a:rPr lang="en-AU" sz="1800" dirty="0" err="1" smtClean="0"/>
              <a:t>FileSize</a:t>
            </a:r>
            <a:r>
              <a:rPr lang="en-AU" sz="1800" dirty="0" smtClean="0"/>
              <a:t>			</a:t>
            </a:r>
            <a:r>
              <a:rPr lang="en-AU" sz="1800" dirty="0" err="1" smtClean="0"/>
              <a:t>int</a:t>
            </a:r>
            <a:r>
              <a:rPr lang="en-AU" sz="1800" dirty="0" smtClean="0"/>
              <a:t/>
            </a:r>
            <a:br>
              <a:rPr lang="en-AU" sz="1800" dirty="0" smtClean="0"/>
            </a:br>
            <a:r>
              <a:rPr lang="en-AU" sz="1800" dirty="0" smtClean="0"/>
              <a:t>File			image</a:t>
            </a:r>
            <a:br>
              <a:rPr lang="en-AU" sz="1800" dirty="0" smtClean="0"/>
            </a:br>
            <a:r>
              <a:rPr lang="en-AU" sz="1800" dirty="0" smtClean="0"/>
              <a:t>Type			</a:t>
            </a:r>
            <a:r>
              <a:rPr lang="en-AU" sz="1800" dirty="0" err="1" smtClean="0"/>
              <a:t>varchar</a:t>
            </a:r>
            <a:r>
              <a:rPr lang="en-AU" sz="1800" dirty="0" smtClean="0"/>
              <a:t>(100)  values Photo Day, Photo Dusk, Video, Copywriting, Floorplan</a:t>
            </a:r>
            <a:br>
              <a:rPr lang="en-AU" sz="1800" dirty="0" smtClean="0"/>
            </a:br>
            <a:r>
              <a:rPr lang="en-AU" sz="1800" dirty="0" smtClean="0"/>
              <a:t>Folder			</a:t>
            </a:r>
            <a:r>
              <a:rPr lang="en-AU" sz="1800" dirty="0" err="1" smtClean="0"/>
              <a:t>varchar</a:t>
            </a:r>
            <a:r>
              <a:rPr lang="en-AU" sz="1800" dirty="0" smtClean="0"/>
              <a:t>(100)	</a:t>
            </a:r>
            <a:br>
              <a:rPr lang="en-AU" sz="1800" dirty="0" smtClean="0"/>
            </a:br>
            <a:r>
              <a:rPr lang="en-AU" sz="1800" dirty="0" smtClean="0"/>
              <a:t>Created			</a:t>
            </a:r>
            <a:r>
              <a:rPr lang="en-AU" sz="1800" dirty="0" err="1" smtClean="0"/>
              <a:t>datetime</a:t>
            </a:r>
            <a:r>
              <a:rPr lang="en-AU" sz="1800" dirty="0" smtClean="0"/>
              <a:t/>
            </a:r>
            <a:br>
              <a:rPr lang="en-AU" sz="1800" dirty="0" smtClean="0"/>
            </a:br>
            <a:r>
              <a:rPr lang="en-AU" sz="1800" dirty="0" err="1" smtClean="0"/>
              <a:t>CreatedBy</a:t>
            </a:r>
            <a:r>
              <a:rPr lang="en-AU" sz="1800" dirty="0" smtClean="0"/>
              <a:t>		</a:t>
            </a:r>
            <a:r>
              <a:rPr lang="en-AU" sz="1800" dirty="0" err="1" smtClean="0"/>
              <a:t>int</a:t>
            </a:r>
            <a:r>
              <a:rPr lang="en-AU" sz="1800" dirty="0" smtClean="0"/>
              <a:t/>
            </a:r>
            <a:br>
              <a:rPr lang="en-AU" sz="1800" dirty="0" smtClean="0"/>
            </a:br>
            <a:r>
              <a:rPr lang="en-AU" sz="1800" dirty="0" smtClean="0"/>
              <a:t>Updated			</a:t>
            </a:r>
            <a:r>
              <a:rPr lang="en-AU" sz="1800" dirty="0" err="1" smtClean="0"/>
              <a:t>datetime</a:t>
            </a:r>
            <a:r>
              <a:rPr lang="en-AU" sz="1800" dirty="0" smtClean="0"/>
              <a:t/>
            </a:r>
            <a:br>
              <a:rPr lang="en-AU" sz="1800" dirty="0" smtClean="0"/>
            </a:br>
            <a:r>
              <a:rPr lang="en-AU" sz="1800" dirty="0" err="1" smtClean="0"/>
              <a:t>UpdatedBy</a:t>
            </a:r>
            <a:r>
              <a:rPr lang="en-AU" sz="1800" dirty="0" smtClean="0"/>
              <a:t>		</a:t>
            </a:r>
            <a:r>
              <a:rPr lang="en-AU" sz="1800" dirty="0" err="1" smtClean="0"/>
              <a:t>int</a:t>
            </a:r>
            <a:r>
              <a:rPr lang="en-AU" sz="1800" dirty="0"/>
              <a:t/>
            </a:r>
            <a:br>
              <a:rPr lang="en-AU" sz="1800" dirty="0"/>
            </a:br>
            <a:r>
              <a:rPr lang="en-AU" sz="1800" dirty="0" smtClean="0"/>
              <a:t/>
            </a:r>
            <a:br>
              <a:rPr lang="en-AU" sz="1800" dirty="0" smtClean="0"/>
            </a:br>
            <a:r>
              <a:rPr lang="en-AU" sz="1800" dirty="0" smtClean="0"/>
              <a:t/>
            </a:r>
            <a:br>
              <a:rPr lang="en-AU" sz="1800" dirty="0" smtClean="0"/>
            </a:br>
            <a:endParaRPr lang="en-AU" sz="1800" dirty="0"/>
          </a:p>
        </p:txBody>
      </p:sp>
    </p:spTree>
    <p:extLst>
      <p:ext uri="{BB962C8B-B14F-4D97-AF65-F5344CB8AC3E}">
        <p14:creationId xmlns:p14="http://schemas.microsoft.com/office/powerpoint/2010/main" val="135029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0884" y="1660501"/>
            <a:ext cx="9276490" cy="3220336"/>
          </a:xfrm>
          <a:prstGeom prst="rect">
            <a:avLst/>
          </a:prstGeom>
        </p:spPr>
      </p:pic>
      <p:sp>
        <p:nvSpPr>
          <p:cNvPr id="5" name="TextBox 4"/>
          <p:cNvSpPr txBox="1"/>
          <p:nvPr/>
        </p:nvSpPr>
        <p:spPr>
          <a:xfrm>
            <a:off x="373487" y="656823"/>
            <a:ext cx="9915600" cy="369332"/>
          </a:xfrm>
          <a:prstGeom prst="rect">
            <a:avLst/>
          </a:prstGeom>
          <a:noFill/>
        </p:spPr>
        <p:txBody>
          <a:bodyPr wrap="none" rtlCol="0">
            <a:spAutoFit/>
          </a:bodyPr>
          <a:lstStyle/>
          <a:p>
            <a:r>
              <a:rPr lang="en-AU" dirty="0" smtClean="0"/>
              <a:t>This is a gallery of images that have been uploaded. Divided by Type. This is how </a:t>
            </a:r>
            <a:r>
              <a:rPr lang="en-AU" dirty="0" err="1" smtClean="0"/>
              <a:t>campaigntrack</a:t>
            </a:r>
            <a:r>
              <a:rPr lang="en-AU" dirty="0" smtClean="0"/>
              <a:t> does it.</a:t>
            </a:r>
            <a:endParaRPr lang="en-AU" dirty="0"/>
          </a:p>
        </p:txBody>
      </p:sp>
      <p:cxnSp>
        <p:nvCxnSpPr>
          <p:cNvPr id="7" name="Straight Arrow Connector 6"/>
          <p:cNvCxnSpPr/>
          <p:nvPr/>
        </p:nvCxnSpPr>
        <p:spPr>
          <a:xfrm flipV="1">
            <a:off x="835677" y="1762188"/>
            <a:ext cx="926511" cy="1083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29621" y="2852201"/>
            <a:ext cx="914400" cy="126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48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94702" y="1821169"/>
            <a:ext cx="10515600" cy="5412280"/>
          </a:xfrm>
        </p:spPr>
        <p:txBody>
          <a:bodyPr>
            <a:noAutofit/>
          </a:bodyPr>
          <a:lstStyle/>
          <a:p>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a:t/>
            </a:r>
            <a:br>
              <a:rPr lang="en-AU" sz="2400" dirty="0"/>
            </a:br>
            <a:r>
              <a:rPr lang="en-AU" sz="2400" dirty="0" smtClean="0"/>
              <a:t/>
            </a:r>
            <a:br>
              <a:rPr lang="en-AU" sz="2400" dirty="0" smtClean="0"/>
            </a:br>
            <a:r>
              <a:rPr lang="en-AU" sz="2400" dirty="0" smtClean="0"/>
              <a:t>Create a new table. This will store the content if the service was for copywriting.</a:t>
            </a:r>
            <a:br>
              <a:rPr lang="en-AU" sz="2400" dirty="0" smtClean="0"/>
            </a:br>
            <a:r>
              <a:rPr lang="en-AU" sz="2400" dirty="0" smtClean="0"/>
              <a:t/>
            </a:r>
            <a:br>
              <a:rPr lang="en-AU" sz="2400" dirty="0" smtClean="0"/>
            </a:br>
            <a:r>
              <a:rPr lang="en-AU" sz="2400" dirty="0" smtClean="0"/>
              <a:t>OrderContent</a:t>
            </a:r>
            <a:br>
              <a:rPr lang="en-AU" sz="2400" dirty="0" smtClean="0"/>
            </a:br>
            <a:r>
              <a:rPr lang="en-AU" sz="2400" dirty="0" smtClean="0"/>
              <a:t/>
            </a:r>
            <a:br>
              <a:rPr lang="en-AU" sz="2400" dirty="0" smtClean="0"/>
            </a:br>
            <a:r>
              <a:rPr lang="en-AU" sz="2400" dirty="0" smtClean="0"/>
              <a:t>Row_Id</a:t>
            </a:r>
            <a:r>
              <a:rPr lang="en-AU" sz="2400" dirty="0"/>
              <a:t> </a:t>
            </a:r>
            <a:r>
              <a:rPr lang="en-AU" sz="2400" dirty="0" smtClean="0"/>
              <a:t>			</a:t>
            </a:r>
            <a:r>
              <a:rPr lang="en-AU" sz="2400" dirty="0" err="1" smtClean="0"/>
              <a:t>int</a:t>
            </a:r>
            <a:r>
              <a:rPr lang="en-AU" sz="2400" dirty="0" smtClean="0"/>
              <a:t>  </a:t>
            </a:r>
            <a:r>
              <a:rPr lang="en-AU" sz="2400" dirty="0" err="1" smtClean="0"/>
              <a:t>pk</a:t>
            </a:r>
            <a:r>
              <a:rPr lang="en-AU" sz="2400" dirty="0" smtClean="0"/>
              <a:t/>
            </a:r>
            <a:br>
              <a:rPr lang="en-AU" sz="2400" dirty="0" smtClean="0"/>
            </a:br>
            <a:r>
              <a:rPr lang="en-AU" sz="2400" dirty="0" smtClean="0"/>
              <a:t>Order_Id			</a:t>
            </a:r>
            <a:r>
              <a:rPr lang="en-AU" sz="2400" dirty="0" err="1" smtClean="0"/>
              <a:t>int</a:t>
            </a:r>
            <a:r>
              <a:rPr lang="en-AU" sz="2400" dirty="0" smtClean="0"/>
              <a:t>  </a:t>
            </a:r>
            <a:r>
              <a:rPr lang="en-AU" sz="2400" dirty="0" err="1" smtClean="0"/>
              <a:t>fk</a:t>
            </a:r>
            <a:r>
              <a:rPr lang="en-AU" sz="2400" dirty="0" smtClean="0"/>
              <a:t> to </a:t>
            </a:r>
            <a:r>
              <a:rPr lang="en-AU" sz="2400" dirty="0" err="1" smtClean="0"/>
              <a:t>t_order.row_id</a:t>
            </a:r>
            <a:r>
              <a:rPr lang="en-AU" sz="2400" dirty="0" smtClean="0"/>
              <a:t/>
            </a:r>
            <a:br>
              <a:rPr lang="en-AU" sz="2400" dirty="0" smtClean="0"/>
            </a:br>
            <a:r>
              <a:rPr lang="en-AU" sz="2400" dirty="0" err="1" smtClean="0"/>
              <a:t>Org_Id</a:t>
            </a:r>
            <a:r>
              <a:rPr lang="en-AU" sz="2400" dirty="0" smtClean="0"/>
              <a:t>				</a:t>
            </a:r>
            <a:r>
              <a:rPr lang="en-AU" sz="2400" dirty="0" err="1" smtClean="0"/>
              <a:t>int</a:t>
            </a:r>
            <a:r>
              <a:rPr lang="en-AU" sz="2400" dirty="0" smtClean="0"/>
              <a:t>  </a:t>
            </a:r>
            <a:r>
              <a:rPr lang="en-AU" sz="2400" dirty="0" err="1" smtClean="0"/>
              <a:t>fk</a:t>
            </a:r>
            <a:r>
              <a:rPr lang="en-AU" sz="2400" dirty="0" smtClean="0"/>
              <a:t> to </a:t>
            </a:r>
            <a:r>
              <a:rPr lang="en-AU" sz="2400" dirty="0" err="1" smtClean="0"/>
              <a:t>organisation.row_id</a:t>
            </a:r>
            <a:r>
              <a:rPr lang="en-AU" sz="2400" dirty="0" smtClean="0"/>
              <a:t/>
            </a:r>
            <a:br>
              <a:rPr lang="en-AU" sz="2400" dirty="0" smtClean="0"/>
            </a:br>
            <a:r>
              <a:rPr lang="en-AU" sz="2400" dirty="0" err="1" smtClean="0"/>
              <a:t>AdCopySub_Title</a:t>
            </a:r>
            <a:r>
              <a:rPr lang="en-AU" sz="2400" dirty="0" smtClean="0"/>
              <a:t>		</a:t>
            </a:r>
            <a:r>
              <a:rPr lang="en-AU" sz="2400" dirty="0" err="1" smtClean="0"/>
              <a:t>vachar</a:t>
            </a:r>
            <a:r>
              <a:rPr lang="en-AU" sz="2400" dirty="0" smtClean="0"/>
              <a:t>(max)</a:t>
            </a:r>
            <a:br>
              <a:rPr lang="en-AU" sz="2400" dirty="0" smtClean="0"/>
            </a:br>
            <a:r>
              <a:rPr lang="en-AU" sz="2400" dirty="0" err="1" smtClean="0"/>
              <a:t>AdCopy</a:t>
            </a:r>
            <a:r>
              <a:rPr lang="en-AU" sz="2400" dirty="0" err="1"/>
              <a:t>Sub</a:t>
            </a:r>
            <a:r>
              <a:rPr lang="en-AU" sz="2400" dirty="0" err="1" smtClean="0"/>
              <a:t>_Body</a:t>
            </a:r>
            <a:r>
              <a:rPr lang="en-AU" sz="2400" dirty="0"/>
              <a:t>		</a:t>
            </a:r>
            <a:r>
              <a:rPr lang="en-AU" sz="2400" dirty="0" err="1" smtClean="0"/>
              <a:t>vachar</a:t>
            </a:r>
            <a:r>
              <a:rPr lang="en-AU" sz="2400" dirty="0" smtClean="0"/>
              <a:t>(max)</a:t>
            </a:r>
            <a:br>
              <a:rPr lang="en-AU" sz="2400" dirty="0" smtClean="0"/>
            </a:br>
            <a:r>
              <a:rPr lang="en-AU" sz="2400" dirty="0" err="1" smtClean="0"/>
              <a:t>Signboard_Title</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Signboard_Body</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Brochure_Title</a:t>
            </a:r>
            <a:r>
              <a:rPr lang="en-AU" sz="2400" dirty="0" smtClean="0"/>
              <a:t>			</a:t>
            </a:r>
            <a:r>
              <a:rPr lang="en-AU" sz="2400" dirty="0" err="1" smtClean="0"/>
              <a:t>vachar</a:t>
            </a:r>
            <a:r>
              <a:rPr lang="en-AU" sz="2400" dirty="0" smtClean="0"/>
              <a:t>(max</a:t>
            </a:r>
            <a:r>
              <a:rPr lang="en-AU" sz="2400" dirty="0"/>
              <a:t>) </a:t>
            </a:r>
            <a:r>
              <a:rPr lang="en-AU" sz="2400" dirty="0" smtClean="0"/>
              <a:t/>
            </a:r>
            <a:br>
              <a:rPr lang="en-AU" sz="2400" dirty="0" smtClean="0"/>
            </a:br>
            <a:r>
              <a:rPr lang="en-AU" sz="2400" dirty="0" err="1" smtClean="0"/>
              <a:t>Brochure_Copy</a:t>
            </a:r>
            <a:r>
              <a:rPr lang="en-AU" sz="2400" dirty="0" smtClean="0"/>
              <a:t>		</a:t>
            </a:r>
            <a:r>
              <a:rPr lang="en-AU" sz="2400" dirty="0" err="1" smtClean="0"/>
              <a:t>vachar</a:t>
            </a:r>
            <a:r>
              <a:rPr lang="en-AU" sz="2400" dirty="0" smtClean="0"/>
              <a:t>(max</a:t>
            </a:r>
            <a:r>
              <a:rPr lang="en-AU" sz="2400" dirty="0"/>
              <a:t>) </a:t>
            </a:r>
            <a:r>
              <a:rPr lang="en-AU" sz="2400" dirty="0" smtClean="0"/>
              <a:t>	</a:t>
            </a:r>
            <a:br>
              <a:rPr lang="en-AU" sz="2400" dirty="0" smtClean="0"/>
            </a:br>
            <a:r>
              <a:rPr lang="en-AU" sz="2400" dirty="0" err="1" smtClean="0"/>
              <a:t>AdCopyMetro_Title</a:t>
            </a:r>
            <a:r>
              <a:rPr lang="en-AU" sz="2400" dirty="0"/>
              <a:t>		</a:t>
            </a:r>
            <a:r>
              <a:rPr lang="en-AU" sz="2400" dirty="0" err="1" smtClean="0"/>
              <a:t>vachar</a:t>
            </a:r>
            <a:r>
              <a:rPr lang="en-AU" sz="2400" dirty="0" smtClean="0"/>
              <a:t>(max</a:t>
            </a:r>
            <a:r>
              <a:rPr lang="en-AU" sz="2400" dirty="0"/>
              <a:t>)</a:t>
            </a:r>
            <a:br>
              <a:rPr lang="en-AU" sz="2400" dirty="0"/>
            </a:br>
            <a:r>
              <a:rPr lang="en-AU" sz="2400" dirty="0" err="1" smtClean="0"/>
              <a:t>AdCopy</a:t>
            </a:r>
            <a:r>
              <a:rPr lang="en-AU" sz="2400" dirty="0" err="1"/>
              <a:t>Metro</a:t>
            </a:r>
            <a:r>
              <a:rPr lang="en-AU" sz="2400" dirty="0" err="1" smtClean="0"/>
              <a:t>_Body</a:t>
            </a:r>
            <a:r>
              <a:rPr lang="en-AU" sz="2400" dirty="0"/>
              <a:t>		</a:t>
            </a:r>
            <a:r>
              <a:rPr lang="en-AU" sz="2400" dirty="0" err="1" smtClean="0"/>
              <a:t>vachar</a:t>
            </a:r>
            <a:r>
              <a:rPr lang="en-AU" sz="2400" dirty="0" smtClean="0"/>
              <a:t>(max</a:t>
            </a:r>
            <a:r>
              <a:rPr lang="en-AU" sz="2400" dirty="0"/>
              <a:t>)</a:t>
            </a:r>
            <a:r>
              <a:rPr lang="en-AU" sz="2400" dirty="0" smtClean="0"/>
              <a:t/>
            </a:r>
            <a:br>
              <a:rPr lang="en-AU" sz="2400" dirty="0" smtClean="0"/>
            </a:br>
            <a:r>
              <a:rPr lang="en-AU" sz="2400" dirty="0" err="1" smtClean="0"/>
              <a:t>Other_Title</a:t>
            </a:r>
            <a:r>
              <a:rPr lang="en-AU" sz="2400" dirty="0" smtClean="0"/>
              <a:t>			</a:t>
            </a:r>
            <a:r>
              <a:rPr lang="en-AU" sz="2400" dirty="0" err="1" smtClean="0"/>
              <a:t>vachar</a:t>
            </a:r>
            <a:r>
              <a:rPr lang="en-AU" sz="2400" dirty="0" smtClean="0"/>
              <a:t>(max)</a:t>
            </a:r>
            <a:br>
              <a:rPr lang="en-AU" sz="2400" dirty="0" smtClean="0"/>
            </a:br>
            <a:r>
              <a:rPr lang="en-AU" sz="2400" dirty="0" err="1" smtClean="0"/>
              <a:t>Other_Body</a:t>
            </a:r>
            <a:r>
              <a:rPr lang="en-AU" sz="2400" dirty="0" smtClean="0"/>
              <a:t>			</a:t>
            </a:r>
            <a:r>
              <a:rPr lang="en-AU" sz="2400" dirty="0" err="1" smtClean="0"/>
              <a:t>varchar</a:t>
            </a:r>
            <a:r>
              <a:rPr lang="en-AU" sz="2400" dirty="0" smtClean="0"/>
              <a:t>(max)</a:t>
            </a:r>
            <a:br>
              <a:rPr lang="en-AU" sz="2400" dirty="0" smtClean="0"/>
            </a:br>
            <a:r>
              <a:rPr lang="en-AU" sz="2400" dirty="0" smtClean="0"/>
              <a:t/>
            </a:r>
            <a:br>
              <a:rPr lang="en-AU" sz="2400" dirty="0" smtClean="0"/>
            </a:br>
            <a:r>
              <a:rPr lang="en-AU" sz="2400" dirty="0" smtClean="0"/>
              <a:t/>
            </a:r>
            <a:br>
              <a:rPr lang="en-AU" sz="2400" dirty="0" smtClean="0"/>
            </a:br>
            <a:r>
              <a:rPr lang="en-AU" sz="2400" dirty="0" smtClean="0"/>
              <a:t/>
            </a:r>
            <a:br>
              <a:rPr lang="en-AU" sz="2400" dirty="0" smtClean="0"/>
            </a:br>
            <a:endParaRPr lang="en-AU" sz="2400" dirty="0"/>
          </a:p>
        </p:txBody>
      </p:sp>
    </p:spTree>
    <p:extLst>
      <p:ext uri="{BB962C8B-B14F-4D97-AF65-F5344CB8AC3E}">
        <p14:creationId xmlns:p14="http://schemas.microsoft.com/office/powerpoint/2010/main" val="3524225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5103" y="3257022"/>
            <a:ext cx="8781565" cy="3314389"/>
          </a:xfrm>
          <a:prstGeom prst="rect">
            <a:avLst/>
          </a:prstGeom>
        </p:spPr>
      </p:pic>
      <p:pic>
        <p:nvPicPr>
          <p:cNvPr id="5" name="Picture 4"/>
          <p:cNvPicPr>
            <a:picLocks noChangeAspect="1"/>
          </p:cNvPicPr>
          <p:nvPr/>
        </p:nvPicPr>
        <p:blipFill>
          <a:blip r:embed="rId3"/>
          <a:stretch>
            <a:fillRect/>
          </a:stretch>
        </p:blipFill>
        <p:spPr>
          <a:xfrm>
            <a:off x="1335103" y="999597"/>
            <a:ext cx="8848725" cy="2257425"/>
          </a:xfrm>
          <a:prstGeom prst="rect">
            <a:avLst/>
          </a:prstGeom>
        </p:spPr>
      </p:pic>
      <p:sp>
        <p:nvSpPr>
          <p:cNvPr id="8" name="TextBox 7"/>
          <p:cNvSpPr txBox="1"/>
          <p:nvPr/>
        </p:nvSpPr>
        <p:spPr>
          <a:xfrm>
            <a:off x="1231267" y="2859011"/>
            <a:ext cx="3757247" cy="369332"/>
          </a:xfrm>
          <a:prstGeom prst="rect">
            <a:avLst/>
          </a:prstGeom>
          <a:noFill/>
        </p:spPr>
        <p:txBody>
          <a:bodyPr wrap="none" rtlCol="0">
            <a:spAutoFit/>
          </a:bodyPr>
          <a:lstStyle/>
          <a:p>
            <a:r>
              <a:rPr lang="en-AU" dirty="0" smtClean="0"/>
              <a:t>15 Finch Street Balaclava: Copywriting</a:t>
            </a:r>
            <a:endParaRPr lang="en-AU" dirty="0"/>
          </a:p>
        </p:txBody>
      </p:sp>
      <p:sp>
        <p:nvSpPr>
          <p:cNvPr id="9" name="TextBox 8"/>
          <p:cNvSpPr txBox="1"/>
          <p:nvPr/>
        </p:nvSpPr>
        <p:spPr>
          <a:xfrm>
            <a:off x="7340680" y="2810500"/>
            <a:ext cx="814518" cy="369332"/>
          </a:xfrm>
          <a:prstGeom prst="rect">
            <a:avLst/>
          </a:prstGeom>
          <a:noFill/>
        </p:spPr>
        <p:txBody>
          <a:bodyPr wrap="none" rtlCol="0">
            <a:spAutoFit/>
          </a:bodyPr>
          <a:lstStyle/>
          <a:p>
            <a:r>
              <a:rPr lang="en-AU" dirty="0" smtClean="0"/>
              <a:t>Status </a:t>
            </a:r>
            <a:endParaRPr lang="en-AU" dirty="0"/>
          </a:p>
        </p:txBody>
      </p:sp>
      <p:pic>
        <p:nvPicPr>
          <p:cNvPr id="10" name="Picture 9"/>
          <p:cNvPicPr>
            <a:picLocks noChangeAspect="1"/>
          </p:cNvPicPr>
          <p:nvPr/>
        </p:nvPicPr>
        <p:blipFill rotWithShape="1">
          <a:blip r:embed="rId4"/>
          <a:srcRect r="48795"/>
          <a:stretch/>
        </p:blipFill>
        <p:spPr>
          <a:xfrm>
            <a:off x="8417652" y="2742629"/>
            <a:ext cx="575451" cy="485714"/>
          </a:xfrm>
          <a:prstGeom prst="rect">
            <a:avLst/>
          </a:prstGeom>
        </p:spPr>
      </p:pic>
      <p:sp>
        <p:nvSpPr>
          <p:cNvPr id="11" name="TextBox 10"/>
          <p:cNvSpPr txBox="1"/>
          <p:nvPr/>
        </p:nvSpPr>
        <p:spPr>
          <a:xfrm>
            <a:off x="9023612" y="2804047"/>
            <a:ext cx="1093056" cy="369332"/>
          </a:xfrm>
          <a:prstGeom prst="rect">
            <a:avLst/>
          </a:prstGeom>
          <a:noFill/>
        </p:spPr>
        <p:txBody>
          <a:bodyPr wrap="none" rtlCol="0">
            <a:spAutoFit/>
          </a:bodyPr>
          <a:lstStyle/>
          <a:p>
            <a:r>
              <a:rPr lang="en-AU" dirty="0" smtClean="0"/>
              <a:t>Complete</a:t>
            </a:r>
            <a:endParaRPr lang="en-AU" dirty="0"/>
          </a:p>
        </p:txBody>
      </p:sp>
      <p:sp>
        <p:nvSpPr>
          <p:cNvPr id="13" name="TextBox 12"/>
          <p:cNvSpPr txBox="1"/>
          <p:nvPr/>
        </p:nvSpPr>
        <p:spPr>
          <a:xfrm>
            <a:off x="4988514" y="0"/>
            <a:ext cx="6177717" cy="923330"/>
          </a:xfrm>
          <a:prstGeom prst="rect">
            <a:avLst/>
          </a:prstGeom>
          <a:noFill/>
        </p:spPr>
        <p:txBody>
          <a:bodyPr wrap="none" rtlCol="0">
            <a:spAutoFit/>
          </a:bodyPr>
          <a:lstStyle/>
          <a:p>
            <a:r>
              <a:rPr lang="en-AU" dirty="0" smtClean="0"/>
              <a:t>When clicking on the icon for copywriting</a:t>
            </a:r>
          </a:p>
          <a:p>
            <a:r>
              <a:rPr lang="en-AU" dirty="0" smtClean="0"/>
              <a:t>It should allow the user to upload content and mark this activity</a:t>
            </a:r>
          </a:p>
          <a:p>
            <a:r>
              <a:rPr lang="en-AU" dirty="0" smtClean="0"/>
              <a:t>Off as complete.</a:t>
            </a:r>
          </a:p>
        </p:txBody>
      </p:sp>
      <p:cxnSp>
        <p:nvCxnSpPr>
          <p:cNvPr id="7" name="Straight Arrow Connector 6"/>
          <p:cNvCxnSpPr/>
          <p:nvPr/>
        </p:nvCxnSpPr>
        <p:spPr>
          <a:xfrm flipH="1">
            <a:off x="8387143" y="1536466"/>
            <a:ext cx="1325360" cy="2091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88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1537" y="2195512"/>
            <a:ext cx="10448925" cy="2466975"/>
          </a:xfrm>
          <a:prstGeom prst="rect">
            <a:avLst/>
          </a:prstGeom>
        </p:spPr>
      </p:pic>
      <p:sp>
        <p:nvSpPr>
          <p:cNvPr id="5" name="Rectangle 4"/>
          <p:cNvSpPr/>
          <p:nvPr/>
        </p:nvSpPr>
        <p:spPr>
          <a:xfrm>
            <a:off x="1472109" y="1756002"/>
            <a:ext cx="5453994" cy="369332"/>
          </a:xfrm>
          <a:prstGeom prst="rect">
            <a:avLst/>
          </a:prstGeom>
        </p:spPr>
        <p:txBody>
          <a:bodyPr wrap="none">
            <a:spAutoFit/>
          </a:bodyPr>
          <a:lstStyle/>
          <a:p>
            <a:r>
              <a:rPr lang="en-AU" dirty="0"/>
              <a:t>http://demos.telerik.com/kendo-ui/editor/inline-editing</a:t>
            </a:r>
          </a:p>
        </p:txBody>
      </p:sp>
      <p:sp>
        <p:nvSpPr>
          <p:cNvPr id="6" name="TextBox 5"/>
          <p:cNvSpPr txBox="1"/>
          <p:nvPr/>
        </p:nvSpPr>
        <p:spPr>
          <a:xfrm>
            <a:off x="1472109" y="992221"/>
            <a:ext cx="6501652" cy="369332"/>
          </a:xfrm>
          <a:prstGeom prst="rect">
            <a:avLst/>
          </a:prstGeom>
          <a:noFill/>
        </p:spPr>
        <p:txBody>
          <a:bodyPr wrap="none" rtlCol="0">
            <a:spAutoFit/>
          </a:bodyPr>
          <a:lstStyle/>
          <a:p>
            <a:r>
              <a:rPr lang="en-AU" dirty="0" smtClean="0"/>
              <a:t>We should use the telrik inline editor for each of the content boxes. </a:t>
            </a:r>
            <a:endParaRPr lang="en-AU" dirty="0"/>
          </a:p>
        </p:txBody>
      </p:sp>
    </p:spTree>
    <p:extLst>
      <p:ext uri="{BB962C8B-B14F-4D97-AF65-F5344CB8AC3E}">
        <p14:creationId xmlns:p14="http://schemas.microsoft.com/office/powerpoint/2010/main" val="3771936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965</TotalTime>
  <Words>204</Words>
  <Application>Microsoft Office PowerPoint</Application>
  <PresentationFormat>Custom</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Job Tracking</vt:lpstr>
      <vt:lpstr>PowerPoint Presentation</vt:lpstr>
      <vt:lpstr>PowerPoint Presentation</vt:lpstr>
      <vt:lpstr>           Create a new table to store the attachments.   OrderAttachments  Row_Id    int  pk Order_Id   int  fk to t_order.row_id Org_Id   int  fk to organisation.row_id FileName   varchar(255) FileExtension  varchar(5) FileSize   int File   image Type   varchar(100)  values Photo Day, Photo Dusk, Video, Copywriting, Floorplan Folder   varchar(100)  Created   datetime CreatedBy  int Updated   datetime UpdatedBy  int   </vt:lpstr>
      <vt:lpstr>PowerPoint Presentation</vt:lpstr>
      <vt:lpstr>           Create a new table. This will store the content if the service was for copywriting.  OrderContent  Row_Id    int  pk Order_Id   int  fk to t_order.row_id Org_Id    int  fk to organisation.row_id AdCopySub_Title  vachar(max) AdCopySub_Body  vachar(max) Signboard_Title  vachar(max)  Signboard_Body  vachar(max)  Brochure_Title   vachar(max)  Brochure_Copy  vachar(max)   AdCopyMetro_Title  vachar(max) AdCopyMetro_Body  vachar(max) Other_Title   vachar(max) Other_Body   varchar(max)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christopher.kerr@qdos.com.au</dc:creator>
  <cp:lastModifiedBy>Trilok Sharma</cp:lastModifiedBy>
  <cp:revision>138</cp:revision>
  <dcterms:created xsi:type="dcterms:W3CDTF">2014-06-19T01:14:32Z</dcterms:created>
  <dcterms:modified xsi:type="dcterms:W3CDTF">2014-10-28T06:07:03Z</dcterms:modified>
</cp:coreProperties>
</file>