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57" r:id="rId3"/>
    <p:sldId id="279" r:id="rId4"/>
    <p:sldId id="258" r:id="rId5"/>
    <p:sldId id="260" r:id="rId6"/>
    <p:sldId id="262" r:id="rId7"/>
    <p:sldId id="264" r:id="rId8"/>
    <p:sldId id="277" r:id="rId9"/>
    <p:sldId id="278" r:id="rId10"/>
    <p:sldId id="265" r:id="rId11"/>
    <p:sldId id="266" r:id="rId12"/>
    <p:sldId id="267" r:id="rId13"/>
    <p:sldId id="268" r:id="rId14"/>
    <p:sldId id="269" r:id="rId15"/>
    <p:sldId id="270" r:id="rId16"/>
    <p:sldId id="271" r:id="rId17"/>
    <p:sldId id="272"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C55F9D-D7BA-4417-88D7-7C54DB8722C0}">
          <p14:sldIdLst>
            <p14:sldId id="256"/>
            <p14:sldId id="257"/>
            <p14:sldId id="279"/>
            <p14:sldId id="258"/>
            <p14:sldId id="260"/>
            <p14:sldId id="262"/>
            <p14:sldId id="264"/>
            <p14:sldId id="277"/>
            <p14:sldId id="278"/>
            <p14:sldId id="265"/>
            <p14:sldId id="266"/>
            <p14:sldId id="267"/>
            <p14:sldId id="268"/>
            <p14:sldId id="269"/>
            <p14:sldId id="270"/>
            <p14:sldId id="271"/>
            <p14:sldId id="272"/>
            <p14:sldId id="273"/>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pit\Downloads\Zomato_Data_1%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pit\Downloads\Zomato_Data_project.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pit\Downloads\zomato%20data%20for%20ppt.xlsb"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 of Restaurants in each Country</a:t>
            </a:r>
          </a:p>
        </c:rich>
      </c:tx>
      <c:layout>
        <c:manualLayout>
          <c:xMode val="edge"/>
          <c:yMode val="edge"/>
          <c:x val="0.30335356461410123"/>
          <c:y val="1.388888888888888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2572200349956256"/>
          <c:y val="0.19486111111111112"/>
          <c:w val="0.86486351706036746"/>
          <c:h val="0.43766732283464566"/>
        </c:manualLayout>
      </c:layout>
      <c:barChart>
        <c:barDir val="col"/>
        <c:grouping val="stacked"/>
        <c:varyColors val="0"/>
        <c:ser>
          <c:idx val="0"/>
          <c:order val="0"/>
          <c:tx>
            <c:strRef>
              <c:f>Sheet5!$H$20</c:f>
              <c:strCache>
                <c:ptCount val="1"/>
                <c:pt idx="0">
                  <c:v>Count of RestaurantName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(Sheet5!$G$21:$G$23,Sheet5!$G$25:$G$34)</c:f>
              <c:strCache>
                <c:ptCount val="13"/>
                <c:pt idx="0">
                  <c:v>Australia</c:v>
                </c:pt>
                <c:pt idx="1">
                  <c:v>Brazil</c:v>
                </c:pt>
                <c:pt idx="2">
                  <c:v>Canada</c:v>
                </c:pt>
                <c:pt idx="3">
                  <c:v>Indonesia</c:v>
                </c:pt>
                <c:pt idx="4">
                  <c:v>New Zealand</c:v>
                </c:pt>
                <c:pt idx="5">
                  <c:v>Philippines</c:v>
                </c:pt>
                <c:pt idx="6">
                  <c:v>Qatar</c:v>
                </c:pt>
                <c:pt idx="7">
                  <c:v>Singapore</c:v>
                </c:pt>
                <c:pt idx="8">
                  <c:v>South Africa</c:v>
                </c:pt>
                <c:pt idx="9">
                  <c:v>Sri Lanka</c:v>
                </c:pt>
                <c:pt idx="10">
                  <c:v>Turkey</c:v>
                </c:pt>
                <c:pt idx="11">
                  <c:v>United Arab Emirates</c:v>
                </c:pt>
                <c:pt idx="12">
                  <c:v>United Kingdom</c:v>
                </c:pt>
              </c:strCache>
              <c:extLst/>
            </c:strRef>
          </c:cat>
          <c:val>
            <c:numRef>
              <c:f>(Sheet5!$H$21:$H$23,Sheet5!$H$25:$H$34)</c:f>
              <c:numCache>
                <c:formatCode>General</c:formatCode>
                <c:ptCount val="13"/>
                <c:pt idx="0">
                  <c:v>24</c:v>
                </c:pt>
                <c:pt idx="1">
                  <c:v>60</c:v>
                </c:pt>
                <c:pt idx="2">
                  <c:v>4</c:v>
                </c:pt>
                <c:pt idx="3">
                  <c:v>21</c:v>
                </c:pt>
                <c:pt idx="4">
                  <c:v>40</c:v>
                </c:pt>
                <c:pt idx="5">
                  <c:v>22</c:v>
                </c:pt>
                <c:pt idx="6">
                  <c:v>20</c:v>
                </c:pt>
                <c:pt idx="7">
                  <c:v>20</c:v>
                </c:pt>
                <c:pt idx="8">
                  <c:v>60</c:v>
                </c:pt>
                <c:pt idx="9">
                  <c:v>20</c:v>
                </c:pt>
                <c:pt idx="10">
                  <c:v>34</c:v>
                </c:pt>
                <c:pt idx="11">
                  <c:v>60</c:v>
                </c:pt>
                <c:pt idx="12">
                  <c:v>80</c:v>
                </c:pt>
              </c:numCache>
              <c:extLst/>
            </c:numRef>
          </c:val>
          <c:extLst>
            <c:ext xmlns:c16="http://schemas.microsoft.com/office/drawing/2014/chart" uri="{C3380CC4-5D6E-409C-BE32-E72D297353CC}">
              <c16:uniqueId val="{00000000-F1A4-4137-ADBC-F15DDDF815FF}"/>
            </c:ext>
          </c:extLst>
        </c:ser>
        <c:dLbls>
          <c:dLblPos val="ctr"/>
          <c:showLegendKey val="0"/>
          <c:showVal val="1"/>
          <c:showCatName val="0"/>
          <c:showSerName val="0"/>
          <c:showPercent val="0"/>
          <c:showBubbleSize val="0"/>
        </c:dLbls>
        <c:gapWidth val="150"/>
        <c:overlap val="100"/>
        <c:axId val="887285088"/>
        <c:axId val="887276448"/>
      </c:barChart>
      <c:catAx>
        <c:axId val="8872850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87276448"/>
        <c:crosses val="autoZero"/>
        <c:auto val="1"/>
        <c:lblAlgn val="ctr"/>
        <c:lblOffset val="100"/>
        <c:noMultiLvlLbl val="0"/>
      </c:catAx>
      <c:valAx>
        <c:axId val="8872764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87285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ppt.xlsb]Sheet2!PivotTable13</c:name>
    <c:fmtId val="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Suggested Cuisines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Sheet2!$B$89:$B$90</c:f>
              <c:strCache>
                <c:ptCount val="1"/>
                <c:pt idx="0">
                  <c:v>Chatham-Kent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Sheet2!$A$91:$A$93</c:f>
              <c:strCache>
                <c:ptCount val="2"/>
                <c:pt idx="0">
                  <c:v>Italian, Mediterranean, Pizza</c:v>
                </c:pt>
                <c:pt idx="1">
                  <c:v>Japanese, Sushi</c:v>
                </c:pt>
              </c:strCache>
            </c:strRef>
          </c:cat>
          <c:val>
            <c:numRef>
              <c:f>Sheet2!$B$91:$B$93</c:f>
              <c:numCache>
                <c:formatCode>General</c:formatCode>
                <c:ptCount val="2"/>
                <c:pt idx="1">
                  <c:v>3.7</c:v>
                </c:pt>
              </c:numCache>
            </c:numRef>
          </c:val>
          <c:extLst>
            <c:ext xmlns:c16="http://schemas.microsoft.com/office/drawing/2014/chart" uri="{C3380CC4-5D6E-409C-BE32-E72D297353CC}">
              <c16:uniqueId val="{00000000-AE0D-4A01-9767-6C91F8597A22}"/>
            </c:ext>
          </c:extLst>
        </c:ser>
        <c:ser>
          <c:idx val="1"/>
          <c:order val="1"/>
          <c:tx>
            <c:strRef>
              <c:f>Sheet2!$C$89:$C$90</c:f>
              <c:strCache>
                <c:ptCount val="1"/>
                <c:pt idx="0">
                  <c:v>Vineland Station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Sheet2!$A$91:$A$93</c:f>
              <c:strCache>
                <c:ptCount val="2"/>
                <c:pt idx="0">
                  <c:v>Italian, Mediterranean, Pizza</c:v>
                </c:pt>
                <c:pt idx="1">
                  <c:v>Japanese, Sushi</c:v>
                </c:pt>
              </c:strCache>
            </c:strRef>
          </c:cat>
          <c:val>
            <c:numRef>
              <c:f>Sheet2!$C$91:$C$93</c:f>
              <c:numCache>
                <c:formatCode>General</c:formatCode>
                <c:ptCount val="2"/>
                <c:pt idx="0">
                  <c:v>4.3</c:v>
                </c:pt>
              </c:numCache>
            </c:numRef>
          </c:val>
          <c:extLst>
            <c:ext xmlns:c16="http://schemas.microsoft.com/office/drawing/2014/chart" uri="{C3380CC4-5D6E-409C-BE32-E72D297353CC}">
              <c16:uniqueId val="{00000001-AE0D-4A01-9767-6C91F8597A22}"/>
            </c:ext>
          </c:extLst>
        </c:ser>
        <c:dLbls>
          <c:dLblPos val="outEnd"/>
          <c:showLegendKey val="0"/>
          <c:showVal val="1"/>
          <c:showCatName val="0"/>
          <c:showSerName val="0"/>
          <c:showPercent val="0"/>
          <c:showBubbleSize val="0"/>
        </c:dLbls>
        <c:gapWidth val="100"/>
        <c:overlap val="-24"/>
        <c:axId val="1346792496"/>
        <c:axId val="1346793936"/>
      </c:barChart>
      <c:catAx>
        <c:axId val="13467924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46793936"/>
        <c:crosses val="autoZero"/>
        <c:auto val="1"/>
        <c:lblAlgn val="ctr"/>
        <c:lblOffset val="100"/>
        <c:noMultiLvlLbl val="0"/>
      </c:catAx>
      <c:valAx>
        <c:axId val="13467939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46792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ppt.xlsb]Sheet2!PivotTable14</c:name>
    <c:fmtId val="5"/>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Suggested Cuisines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Sheet2!$B$102:$B$103</c:f>
              <c:strCache>
                <c:ptCount val="1"/>
                <c:pt idx="0">
                  <c:v>Doha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Sheet2!$A$104:$A$118</c:f>
              <c:strCache>
                <c:ptCount val="14"/>
                <c:pt idx="0">
                  <c:v>American, Tex-Mex</c:v>
                </c:pt>
                <c:pt idx="1">
                  <c:v>Chinese</c:v>
                </c:pt>
                <c:pt idx="2">
                  <c:v>European, Arabian, Japanese, Bakery, Desserts</c:v>
                </c:pt>
                <c:pt idx="3">
                  <c:v>Indian</c:v>
                </c:pt>
                <c:pt idx="4">
                  <c:v>Indian, Street Food</c:v>
                </c:pt>
                <c:pt idx="5">
                  <c:v>International</c:v>
                </c:pt>
                <c:pt idx="6">
                  <c:v>Italian</c:v>
                </c:pt>
                <c:pt idx="7">
                  <c:v>Kerala, Indian, Chinese, Bakery</c:v>
                </c:pt>
                <c:pt idx="8">
                  <c:v>North Indian, Chinese, Turkish</c:v>
                </c:pt>
                <c:pt idx="9">
                  <c:v>Pakistani</c:v>
                </c:pt>
                <c:pt idx="10">
                  <c:v>Seafood, American</c:v>
                </c:pt>
                <c:pt idx="11">
                  <c:v>Steak</c:v>
                </c:pt>
                <c:pt idx="12">
                  <c:v>Steak, American</c:v>
                </c:pt>
                <c:pt idx="13">
                  <c:v>Thai</c:v>
                </c:pt>
              </c:strCache>
            </c:strRef>
          </c:cat>
          <c:val>
            <c:numRef>
              <c:f>Sheet2!$B$104:$B$118</c:f>
              <c:numCache>
                <c:formatCode>General</c:formatCode>
                <c:ptCount val="14"/>
                <c:pt idx="0">
                  <c:v>3.8</c:v>
                </c:pt>
                <c:pt idx="1">
                  <c:v>4.9000000000000004</c:v>
                </c:pt>
                <c:pt idx="2">
                  <c:v>3.9</c:v>
                </c:pt>
                <c:pt idx="3">
                  <c:v>4.18</c:v>
                </c:pt>
                <c:pt idx="4">
                  <c:v>3.4</c:v>
                </c:pt>
                <c:pt idx="5">
                  <c:v>4.0500000000000007</c:v>
                </c:pt>
                <c:pt idx="6">
                  <c:v>4.5</c:v>
                </c:pt>
                <c:pt idx="7">
                  <c:v>4</c:v>
                </c:pt>
                <c:pt idx="8">
                  <c:v>3.8</c:v>
                </c:pt>
                <c:pt idx="9">
                  <c:v>4</c:v>
                </c:pt>
                <c:pt idx="10">
                  <c:v>4</c:v>
                </c:pt>
                <c:pt idx="11">
                  <c:v>3.6</c:v>
                </c:pt>
                <c:pt idx="12">
                  <c:v>4</c:v>
                </c:pt>
                <c:pt idx="13">
                  <c:v>4.3</c:v>
                </c:pt>
              </c:numCache>
            </c:numRef>
          </c:val>
          <c:extLst>
            <c:ext xmlns:c16="http://schemas.microsoft.com/office/drawing/2014/chart" uri="{C3380CC4-5D6E-409C-BE32-E72D297353CC}">
              <c16:uniqueId val="{00000000-095E-4D0F-A595-894A5231C24B}"/>
            </c:ext>
          </c:extLst>
        </c:ser>
        <c:dLbls>
          <c:dLblPos val="inEnd"/>
          <c:showLegendKey val="0"/>
          <c:showVal val="1"/>
          <c:showCatName val="0"/>
          <c:showSerName val="0"/>
          <c:showPercent val="0"/>
          <c:showBubbleSize val="0"/>
        </c:dLbls>
        <c:gapWidth val="65"/>
        <c:axId val="41031408"/>
        <c:axId val="41027568"/>
      </c:barChart>
      <c:catAx>
        <c:axId val="410314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1027568"/>
        <c:crosses val="autoZero"/>
        <c:auto val="1"/>
        <c:lblAlgn val="ctr"/>
        <c:lblOffset val="100"/>
        <c:noMultiLvlLbl val="0"/>
      </c:catAx>
      <c:valAx>
        <c:axId val="410275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031408"/>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ppt.xlsb]Sheet2!PivotTable15</c:name>
    <c:fmtId val="6"/>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Singapore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Sheet2!$B$122:$B$123</c:f>
              <c:strCache>
                <c:ptCount val="1"/>
                <c:pt idx="0">
                  <c:v>Singapore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Sheet2!$A$124:$A$143</c:f>
              <c:strCache>
                <c:ptCount val="19"/>
                <c:pt idx="0">
                  <c:v>American</c:v>
                </c:pt>
                <c:pt idx="1">
                  <c:v>American, Bakery, European, Burger, Fusion</c:v>
                </c:pt>
                <c:pt idx="2">
                  <c:v>American, Japanese, Singaporean</c:v>
                </c:pt>
                <c:pt idx="3">
                  <c:v>American, Mexican</c:v>
                </c:pt>
                <c:pt idx="4">
                  <c:v>American, Steak</c:v>
                </c:pt>
                <c:pt idx="5">
                  <c:v>Asian, Continental, Seafood</c:v>
                </c:pt>
                <c:pt idx="6">
                  <c:v>Bakery</c:v>
                </c:pt>
                <c:pt idx="7">
                  <c:v>Cafe</c:v>
                </c:pt>
                <c:pt idx="8">
                  <c:v>Cafe, Spanish, Turkish, Greek</c:v>
                </c:pt>
                <c:pt idx="9">
                  <c:v>Chinese, Continental, Singaporean</c:v>
                </c:pt>
                <c:pt idx="10">
                  <c:v>Chinese, Seafood, Cantonese, Dim Sum</c:v>
                </c:pt>
                <c:pt idx="11">
                  <c:v>Finger Food</c:v>
                </c:pt>
                <c:pt idx="12">
                  <c:v>French</c:v>
                </c:pt>
                <c:pt idx="13">
                  <c:v>French, Mediterranean, European</c:v>
                </c:pt>
                <c:pt idx="14">
                  <c:v>Italian</c:v>
                </c:pt>
                <c:pt idx="15">
                  <c:v>Italian, French, Bakery, Cafe</c:v>
                </c:pt>
                <c:pt idx="16">
                  <c:v>Singaporean, Australian, German</c:v>
                </c:pt>
                <c:pt idx="17">
                  <c:v>Singaporean, Chinese, Seafood, Malay, Indian</c:v>
                </c:pt>
                <c:pt idx="18">
                  <c:v>Western, Fusion, Fast Food</c:v>
                </c:pt>
              </c:strCache>
            </c:strRef>
          </c:cat>
          <c:val>
            <c:numRef>
              <c:f>Sheet2!$B$124:$B$143</c:f>
              <c:numCache>
                <c:formatCode>General</c:formatCode>
                <c:ptCount val="19"/>
                <c:pt idx="0">
                  <c:v>3.1</c:v>
                </c:pt>
                <c:pt idx="1">
                  <c:v>3.8</c:v>
                </c:pt>
                <c:pt idx="2">
                  <c:v>3.2</c:v>
                </c:pt>
                <c:pt idx="3">
                  <c:v>3.2</c:v>
                </c:pt>
                <c:pt idx="4">
                  <c:v>4</c:v>
                </c:pt>
                <c:pt idx="5">
                  <c:v>3.8</c:v>
                </c:pt>
                <c:pt idx="6">
                  <c:v>4.2</c:v>
                </c:pt>
                <c:pt idx="7">
                  <c:v>3.7</c:v>
                </c:pt>
                <c:pt idx="8">
                  <c:v>3.2</c:v>
                </c:pt>
                <c:pt idx="9">
                  <c:v>3.4</c:v>
                </c:pt>
                <c:pt idx="10">
                  <c:v>3.9</c:v>
                </c:pt>
                <c:pt idx="11">
                  <c:v>3.9</c:v>
                </c:pt>
                <c:pt idx="12">
                  <c:v>3.8499999999999996</c:v>
                </c:pt>
                <c:pt idx="13">
                  <c:v>3.8</c:v>
                </c:pt>
                <c:pt idx="14">
                  <c:v>4.0999999999999996</c:v>
                </c:pt>
                <c:pt idx="15">
                  <c:v>3.2</c:v>
                </c:pt>
                <c:pt idx="16">
                  <c:v>3.1</c:v>
                </c:pt>
                <c:pt idx="17">
                  <c:v>3</c:v>
                </c:pt>
                <c:pt idx="18">
                  <c:v>3.2</c:v>
                </c:pt>
              </c:numCache>
            </c:numRef>
          </c:val>
          <c:extLst>
            <c:ext xmlns:c16="http://schemas.microsoft.com/office/drawing/2014/chart" uri="{C3380CC4-5D6E-409C-BE32-E72D297353CC}">
              <c16:uniqueId val="{00000000-DF00-4BA6-B021-41977E2DB2AE}"/>
            </c:ext>
          </c:extLst>
        </c:ser>
        <c:dLbls>
          <c:dLblPos val="outEnd"/>
          <c:showLegendKey val="0"/>
          <c:showVal val="1"/>
          <c:showCatName val="0"/>
          <c:showSerName val="0"/>
          <c:showPercent val="0"/>
          <c:showBubbleSize val="0"/>
        </c:dLbls>
        <c:gapWidth val="65"/>
        <c:axId val="2036210880"/>
        <c:axId val="2036210400"/>
      </c:barChart>
      <c:catAx>
        <c:axId val="20362108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36210400"/>
        <c:crosses val="autoZero"/>
        <c:auto val="1"/>
        <c:lblAlgn val="ctr"/>
        <c:lblOffset val="100"/>
        <c:noMultiLvlLbl val="0"/>
      </c:catAx>
      <c:valAx>
        <c:axId val="20362104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036210880"/>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[Zomato_Data_project.xlsb]Sheet3!PivotTable10</c:name>
    <c:fmtId val="10"/>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Average number of Votes</a:t>
            </a:r>
          </a:p>
          <a:p>
            <a:pPr>
              <a:defRPr/>
            </a:pPr>
            <a:r>
              <a:rPr lang="en-US"/>
              <a:t>In the Recommended Countries</a:t>
            </a:r>
          </a:p>
        </c:rich>
      </c:tx>
      <c:layout>
        <c:manualLayout>
          <c:xMode val="edge"/>
          <c:yMode val="edge"/>
          <c:x val="0.1901258374415124"/>
          <c:y val="0.131436346354177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326564783565147E-2"/>
          <c:y val="0.306862794878769"/>
          <c:w val="0.94542395275128521"/>
          <c:h val="0.57933512743083659"/>
        </c:manualLayout>
      </c:layout>
      <c:barChart>
        <c:barDir val="col"/>
        <c:grouping val="clustered"/>
        <c:varyColors val="0"/>
        <c:ser>
          <c:idx val="0"/>
          <c:order val="0"/>
          <c:tx>
            <c:strRef>
              <c:f>Sheet3!$O$27</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Sheet3!$N$28:$N$32</c:f>
              <c:strCache>
                <c:ptCount val="4"/>
                <c:pt idx="0">
                  <c:v>Australia</c:v>
                </c:pt>
                <c:pt idx="1">
                  <c:v>Canada</c:v>
                </c:pt>
                <c:pt idx="2">
                  <c:v>Qatar</c:v>
                </c:pt>
                <c:pt idx="3">
                  <c:v>Singapore</c:v>
                </c:pt>
              </c:strCache>
            </c:strRef>
          </c:cat>
          <c:val>
            <c:numRef>
              <c:f>Sheet3!$O$28:$O$32</c:f>
              <c:numCache>
                <c:formatCode>General</c:formatCode>
                <c:ptCount val="4"/>
                <c:pt idx="0">
                  <c:v>16</c:v>
                </c:pt>
                <c:pt idx="1">
                  <c:v>204</c:v>
                </c:pt>
                <c:pt idx="2">
                  <c:v>138</c:v>
                </c:pt>
                <c:pt idx="3">
                  <c:v>32.785714285714285</c:v>
                </c:pt>
              </c:numCache>
            </c:numRef>
          </c:val>
          <c:extLst>
            <c:ext xmlns:c16="http://schemas.microsoft.com/office/drawing/2014/chart" uri="{C3380CC4-5D6E-409C-BE32-E72D297353CC}">
              <c16:uniqueId val="{00000000-371B-4967-8F65-913438261877}"/>
            </c:ext>
          </c:extLst>
        </c:ser>
        <c:dLbls>
          <c:dLblPos val="inEnd"/>
          <c:showLegendKey val="0"/>
          <c:showVal val="1"/>
          <c:showCatName val="0"/>
          <c:showSerName val="0"/>
          <c:showPercent val="0"/>
          <c:showBubbleSize val="0"/>
        </c:dLbls>
        <c:gapWidth val="65"/>
        <c:axId val="1150555807"/>
        <c:axId val="1150568767"/>
      </c:barChart>
      <c:catAx>
        <c:axId val="11505558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150568767"/>
        <c:crosses val="autoZero"/>
        <c:auto val="1"/>
        <c:lblAlgn val="ctr"/>
        <c:lblOffset val="100"/>
        <c:noMultiLvlLbl val="0"/>
      </c:catAx>
      <c:valAx>
        <c:axId val="115056876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1505558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ppt.xlsb]Sheet2!PivotTable1</c:name>
    <c:fmtId val="-1"/>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Average of Rating in the Recommended Countries</a:t>
            </a:r>
          </a:p>
        </c:rich>
      </c:tx>
      <c:layout>
        <c:manualLayout>
          <c:xMode val="edge"/>
          <c:yMode val="edge"/>
          <c:x val="0.1962567804024497"/>
          <c:y val="1.6429548607854488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Sheet2!$A$4:$A$8</c:f>
              <c:strCache>
                <c:ptCount val="4"/>
                <c:pt idx="0">
                  <c:v>Australia</c:v>
                </c:pt>
                <c:pt idx="1">
                  <c:v>Canada</c:v>
                </c:pt>
                <c:pt idx="2">
                  <c:v>Qatar</c:v>
                </c:pt>
                <c:pt idx="3">
                  <c:v>Singapore</c:v>
                </c:pt>
              </c:strCache>
            </c:strRef>
          </c:cat>
          <c:val>
            <c:numRef>
              <c:f>Sheet2!$B$4:$B$8</c:f>
              <c:numCache>
                <c:formatCode>General</c:formatCode>
                <c:ptCount val="4"/>
                <c:pt idx="0">
                  <c:v>2.6</c:v>
                </c:pt>
                <c:pt idx="1">
                  <c:v>4.3</c:v>
                </c:pt>
                <c:pt idx="2">
                  <c:v>4.1642857142857137</c:v>
                </c:pt>
                <c:pt idx="3">
                  <c:v>3.5500000000000012</c:v>
                </c:pt>
              </c:numCache>
            </c:numRef>
          </c:val>
          <c:extLst>
            <c:ext xmlns:c16="http://schemas.microsoft.com/office/drawing/2014/chart" uri="{C3380CC4-5D6E-409C-BE32-E72D297353CC}">
              <c16:uniqueId val="{00000000-B230-40F8-A489-2DAB9D04C610}"/>
            </c:ext>
          </c:extLst>
        </c:ser>
        <c:dLbls>
          <c:dLblPos val="inEnd"/>
          <c:showLegendKey val="0"/>
          <c:showVal val="1"/>
          <c:showCatName val="0"/>
          <c:showSerName val="0"/>
          <c:showPercent val="0"/>
          <c:showBubbleSize val="0"/>
        </c:dLbls>
        <c:gapWidth val="65"/>
        <c:axId val="106330560"/>
        <c:axId val="106332480"/>
      </c:barChart>
      <c:catAx>
        <c:axId val="1063305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06332480"/>
        <c:crosses val="autoZero"/>
        <c:auto val="1"/>
        <c:lblAlgn val="ctr"/>
        <c:lblOffset val="100"/>
        <c:noMultiLvlLbl val="0"/>
      </c:catAx>
      <c:valAx>
        <c:axId val="10633248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06330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ppt.xlsb]Sheet2!PivotTable2</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Cuisines in the Recommended Countries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Sheet2!$F$3:$F$4</c:f>
              <c:strCache>
                <c:ptCount val="1"/>
                <c:pt idx="0">
                  <c:v>Australia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Sheet2!$E$5:$E$30</c:f>
              <c:strCache>
                <c:ptCount val="25"/>
                <c:pt idx="0">
                  <c:v>American</c:v>
                </c:pt>
                <c:pt idx="1">
                  <c:v>American, Japanese, Singaporean</c:v>
                </c:pt>
                <c:pt idx="2">
                  <c:v>American, Mexican</c:v>
                </c:pt>
                <c:pt idx="3">
                  <c:v>American, Steak</c:v>
                </c:pt>
                <c:pt idx="4">
                  <c:v>American, Tex-Mex</c:v>
                </c:pt>
                <c:pt idx="5">
                  <c:v>Asian, Continental, Seafood</c:v>
                </c:pt>
                <c:pt idx="6">
                  <c:v>Cafe, Spanish, Turkish, Greek</c:v>
                </c:pt>
                <c:pt idx="7">
                  <c:v>Chinese</c:v>
                </c:pt>
                <c:pt idx="8">
                  <c:v>Chinese, Continental, Singaporean</c:v>
                </c:pt>
                <c:pt idx="9">
                  <c:v>Chinese, Seafood, Cantonese, Dim Sum</c:v>
                </c:pt>
                <c:pt idx="10">
                  <c:v>European, Arabian, Japanese, Bakery, Desserts</c:v>
                </c:pt>
                <c:pt idx="11">
                  <c:v>French</c:v>
                </c:pt>
                <c:pt idx="12">
                  <c:v>French, Mediterranean, European</c:v>
                </c:pt>
                <c:pt idx="13">
                  <c:v>Indian</c:v>
                </c:pt>
                <c:pt idx="14">
                  <c:v>Indian, Street Food</c:v>
                </c:pt>
                <c:pt idx="15">
                  <c:v>International</c:v>
                </c:pt>
                <c:pt idx="16">
                  <c:v>Italian</c:v>
                </c:pt>
                <c:pt idx="17">
                  <c:v>Italian, Mediterranean, Pizza</c:v>
                </c:pt>
                <c:pt idx="18">
                  <c:v>Modern Australian</c:v>
                </c:pt>
                <c:pt idx="19">
                  <c:v>Pakistani</c:v>
                </c:pt>
                <c:pt idx="20">
                  <c:v>Seafood, American</c:v>
                </c:pt>
                <c:pt idx="21">
                  <c:v>Singaporean, Australian, German</c:v>
                </c:pt>
                <c:pt idx="22">
                  <c:v>Steak, American</c:v>
                </c:pt>
                <c:pt idx="23">
                  <c:v>Thai</c:v>
                </c:pt>
                <c:pt idx="24">
                  <c:v>Western, Fusion, Fast Food</c:v>
                </c:pt>
              </c:strCache>
            </c:strRef>
          </c:cat>
          <c:val>
            <c:numRef>
              <c:f>Sheet2!$F$5:$F$30</c:f>
              <c:numCache>
                <c:formatCode>General</c:formatCode>
                <c:ptCount val="25"/>
                <c:pt idx="18">
                  <c:v>16</c:v>
                </c:pt>
              </c:numCache>
            </c:numRef>
          </c:val>
          <c:extLst>
            <c:ext xmlns:c16="http://schemas.microsoft.com/office/drawing/2014/chart" uri="{C3380CC4-5D6E-409C-BE32-E72D297353CC}">
              <c16:uniqueId val="{00000000-6528-43E1-97DE-A2F01F9D8A26}"/>
            </c:ext>
          </c:extLst>
        </c:ser>
        <c:ser>
          <c:idx val="1"/>
          <c:order val="1"/>
          <c:tx>
            <c:strRef>
              <c:f>Sheet2!$G$3:$G$4</c:f>
              <c:strCache>
                <c:ptCount val="1"/>
                <c:pt idx="0">
                  <c:v>Canada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Sheet2!$E$5:$E$30</c:f>
              <c:strCache>
                <c:ptCount val="25"/>
                <c:pt idx="0">
                  <c:v>American</c:v>
                </c:pt>
                <c:pt idx="1">
                  <c:v>American, Japanese, Singaporean</c:v>
                </c:pt>
                <c:pt idx="2">
                  <c:v>American, Mexican</c:v>
                </c:pt>
                <c:pt idx="3">
                  <c:v>American, Steak</c:v>
                </c:pt>
                <c:pt idx="4">
                  <c:v>American, Tex-Mex</c:v>
                </c:pt>
                <c:pt idx="5">
                  <c:v>Asian, Continental, Seafood</c:v>
                </c:pt>
                <c:pt idx="6">
                  <c:v>Cafe, Spanish, Turkish, Greek</c:v>
                </c:pt>
                <c:pt idx="7">
                  <c:v>Chinese</c:v>
                </c:pt>
                <c:pt idx="8">
                  <c:v>Chinese, Continental, Singaporean</c:v>
                </c:pt>
                <c:pt idx="9">
                  <c:v>Chinese, Seafood, Cantonese, Dim Sum</c:v>
                </c:pt>
                <c:pt idx="10">
                  <c:v>European, Arabian, Japanese, Bakery, Desserts</c:v>
                </c:pt>
                <c:pt idx="11">
                  <c:v>French</c:v>
                </c:pt>
                <c:pt idx="12">
                  <c:v>French, Mediterranean, European</c:v>
                </c:pt>
                <c:pt idx="13">
                  <c:v>Indian</c:v>
                </c:pt>
                <c:pt idx="14">
                  <c:v>Indian, Street Food</c:v>
                </c:pt>
                <c:pt idx="15">
                  <c:v>International</c:v>
                </c:pt>
                <c:pt idx="16">
                  <c:v>Italian</c:v>
                </c:pt>
                <c:pt idx="17">
                  <c:v>Italian, Mediterranean, Pizza</c:v>
                </c:pt>
                <c:pt idx="18">
                  <c:v>Modern Australian</c:v>
                </c:pt>
                <c:pt idx="19">
                  <c:v>Pakistani</c:v>
                </c:pt>
                <c:pt idx="20">
                  <c:v>Seafood, American</c:v>
                </c:pt>
                <c:pt idx="21">
                  <c:v>Singaporean, Australian, German</c:v>
                </c:pt>
                <c:pt idx="22">
                  <c:v>Steak, American</c:v>
                </c:pt>
                <c:pt idx="23">
                  <c:v>Thai</c:v>
                </c:pt>
                <c:pt idx="24">
                  <c:v>Western, Fusion, Fast Food</c:v>
                </c:pt>
              </c:strCache>
            </c:strRef>
          </c:cat>
          <c:val>
            <c:numRef>
              <c:f>Sheet2!$G$5:$G$30</c:f>
              <c:numCache>
                <c:formatCode>General</c:formatCode>
                <c:ptCount val="25"/>
                <c:pt idx="17">
                  <c:v>204</c:v>
                </c:pt>
              </c:numCache>
            </c:numRef>
          </c:val>
          <c:extLst>
            <c:ext xmlns:c16="http://schemas.microsoft.com/office/drawing/2014/chart" uri="{C3380CC4-5D6E-409C-BE32-E72D297353CC}">
              <c16:uniqueId val="{00000001-6528-43E1-97DE-A2F01F9D8A26}"/>
            </c:ext>
          </c:extLst>
        </c:ser>
        <c:ser>
          <c:idx val="2"/>
          <c:order val="2"/>
          <c:tx>
            <c:strRef>
              <c:f>Sheet2!$H$3:$H$4</c:f>
              <c:strCache>
                <c:ptCount val="1"/>
                <c:pt idx="0">
                  <c:v>Qatar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Sheet2!$E$5:$E$30</c:f>
              <c:strCache>
                <c:ptCount val="25"/>
                <c:pt idx="0">
                  <c:v>American</c:v>
                </c:pt>
                <c:pt idx="1">
                  <c:v>American, Japanese, Singaporean</c:v>
                </c:pt>
                <c:pt idx="2">
                  <c:v>American, Mexican</c:v>
                </c:pt>
                <c:pt idx="3">
                  <c:v>American, Steak</c:v>
                </c:pt>
                <c:pt idx="4">
                  <c:v>American, Tex-Mex</c:v>
                </c:pt>
                <c:pt idx="5">
                  <c:v>Asian, Continental, Seafood</c:v>
                </c:pt>
                <c:pt idx="6">
                  <c:v>Cafe, Spanish, Turkish, Greek</c:v>
                </c:pt>
                <c:pt idx="7">
                  <c:v>Chinese</c:v>
                </c:pt>
                <c:pt idx="8">
                  <c:v>Chinese, Continental, Singaporean</c:v>
                </c:pt>
                <c:pt idx="9">
                  <c:v>Chinese, Seafood, Cantonese, Dim Sum</c:v>
                </c:pt>
                <c:pt idx="10">
                  <c:v>European, Arabian, Japanese, Bakery, Desserts</c:v>
                </c:pt>
                <c:pt idx="11">
                  <c:v>French</c:v>
                </c:pt>
                <c:pt idx="12">
                  <c:v>French, Mediterranean, European</c:v>
                </c:pt>
                <c:pt idx="13">
                  <c:v>Indian</c:v>
                </c:pt>
                <c:pt idx="14">
                  <c:v>Indian, Street Food</c:v>
                </c:pt>
                <c:pt idx="15">
                  <c:v>International</c:v>
                </c:pt>
                <c:pt idx="16">
                  <c:v>Italian</c:v>
                </c:pt>
                <c:pt idx="17">
                  <c:v>Italian, Mediterranean, Pizza</c:v>
                </c:pt>
                <c:pt idx="18">
                  <c:v>Modern Australian</c:v>
                </c:pt>
                <c:pt idx="19">
                  <c:v>Pakistani</c:v>
                </c:pt>
                <c:pt idx="20">
                  <c:v>Seafood, American</c:v>
                </c:pt>
                <c:pt idx="21">
                  <c:v>Singaporean, Australian, German</c:v>
                </c:pt>
                <c:pt idx="22">
                  <c:v>Steak, American</c:v>
                </c:pt>
                <c:pt idx="23">
                  <c:v>Thai</c:v>
                </c:pt>
                <c:pt idx="24">
                  <c:v>Western, Fusion, Fast Food</c:v>
                </c:pt>
              </c:strCache>
            </c:strRef>
          </c:cat>
          <c:val>
            <c:numRef>
              <c:f>Sheet2!$H$5:$H$30</c:f>
              <c:numCache>
                <c:formatCode>General</c:formatCode>
                <c:ptCount val="25"/>
                <c:pt idx="4">
                  <c:v>155</c:v>
                </c:pt>
                <c:pt idx="7">
                  <c:v>182</c:v>
                </c:pt>
                <c:pt idx="10">
                  <c:v>197</c:v>
                </c:pt>
                <c:pt idx="13">
                  <c:v>571</c:v>
                </c:pt>
                <c:pt idx="14">
                  <c:v>74</c:v>
                </c:pt>
                <c:pt idx="15">
                  <c:v>125</c:v>
                </c:pt>
                <c:pt idx="16">
                  <c:v>145</c:v>
                </c:pt>
                <c:pt idx="19">
                  <c:v>189</c:v>
                </c:pt>
                <c:pt idx="20">
                  <c:v>180</c:v>
                </c:pt>
                <c:pt idx="22">
                  <c:v>41</c:v>
                </c:pt>
                <c:pt idx="23">
                  <c:v>73</c:v>
                </c:pt>
              </c:numCache>
            </c:numRef>
          </c:val>
          <c:extLst>
            <c:ext xmlns:c16="http://schemas.microsoft.com/office/drawing/2014/chart" uri="{C3380CC4-5D6E-409C-BE32-E72D297353CC}">
              <c16:uniqueId val="{00000002-6528-43E1-97DE-A2F01F9D8A26}"/>
            </c:ext>
          </c:extLst>
        </c:ser>
        <c:ser>
          <c:idx val="3"/>
          <c:order val="3"/>
          <c:tx>
            <c:strRef>
              <c:f>Sheet2!$I$3:$I$4</c:f>
              <c:strCache>
                <c:ptCount val="1"/>
                <c:pt idx="0">
                  <c:v>Singapore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Sheet2!$E$5:$E$30</c:f>
              <c:strCache>
                <c:ptCount val="25"/>
                <c:pt idx="0">
                  <c:v>American</c:v>
                </c:pt>
                <c:pt idx="1">
                  <c:v>American, Japanese, Singaporean</c:v>
                </c:pt>
                <c:pt idx="2">
                  <c:v>American, Mexican</c:v>
                </c:pt>
                <c:pt idx="3">
                  <c:v>American, Steak</c:v>
                </c:pt>
                <c:pt idx="4">
                  <c:v>American, Tex-Mex</c:v>
                </c:pt>
                <c:pt idx="5">
                  <c:v>Asian, Continental, Seafood</c:v>
                </c:pt>
                <c:pt idx="6">
                  <c:v>Cafe, Spanish, Turkish, Greek</c:v>
                </c:pt>
                <c:pt idx="7">
                  <c:v>Chinese</c:v>
                </c:pt>
                <c:pt idx="8">
                  <c:v>Chinese, Continental, Singaporean</c:v>
                </c:pt>
                <c:pt idx="9">
                  <c:v>Chinese, Seafood, Cantonese, Dim Sum</c:v>
                </c:pt>
                <c:pt idx="10">
                  <c:v>European, Arabian, Japanese, Bakery, Desserts</c:v>
                </c:pt>
                <c:pt idx="11">
                  <c:v>French</c:v>
                </c:pt>
                <c:pt idx="12">
                  <c:v>French, Mediterranean, European</c:v>
                </c:pt>
                <c:pt idx="13">
                  <c:v>Indian</c:v>
                </c:pt>
                <c:pt idx="14">
                  <c:v>Indian, Street Food</c:v>
                </c:pt>
                <c:pt idx="15">
                  <c:v>International</c:v>
                </c:pt>
                <c:pt idx="16">
                  <c:v>Italian</c:v>
                </c:pt>
                <c:pt idx="17">
                  <c:v>Italian, Mediterranean, Pizza</c:v>
                </c:pt>
                <c:pt idx="18">
                  <c:v>Modern Australian</c:v>
                </c:pt>
                <c:pt idx="19">
                  <c:v>Pakistani</c:v>
                </c:pt>
                <c:pt idx="20">
                  <c:v>Seafood, American</c:v>
                </c:pt>
                <c:pt idx="21">
                  <c:v>Singaporean, Australian, German</c:v>
                </c:pt>
                <c:pt idx="22">
                  <c:v>Steak, American</c:v>
                </c:pt>
                <c:pt idx="23">
                  <c:v>Thai</c:v>
                </c:pt>
                <c:pt idx="24">
                  <c:v>Western, Fusion, Fast Food</c:v>
                </c:pt>
              </c:strCache>
            </c:strRef>
          </c:cat>
          <c:val>
            <c:numRef>
              <c:f>Sheet2!$I$5:$I$30</c:f>
              <c:numCache>
                <c:formatCode>General</c:formatCode>
                <c:ptCount val="25"/>
                <c:pt idx="0">
                  <c:v>34</c:v>
                </c:pt>
                <c:pt idx="1">
                  <c:v>30</c:v>
                </c:pt>
                <c:pt idx="2">
                  <c:v>30</c:v>
                </c:pt>
                <c:pt idx="3">
                  <c:v>33</c:v>
                </c:pt>
                <c:pt idx="5">
                  <c:v>30</c:v>
                </c:pt>
                <c:pt idx="6">
                  <c:v>33</c:v>
                </c:pt>
                <c:pt idx="8">
                  <c:v>34</c:v>
                </c:pt>
                <c:pt idx="9">
                  <c:v>34</c:v>
                </c:pt>
                <c:pt idx="11">
                  <c:v>68</c:v>
                </c:pt>
                <c:pt idx="12">
                  <c:v>33</c:v>
                </c:pt>
                <c:pt idx="16">
                  <c:v>35</c:v>
                </c:pt>
                <c:pt idx="21">
                  <c:v>33</c:v>
                </c:pt>
                <c:pt idx="24">
                  <c:v>32</c:v>
                </c:pt>
              </c:numCache>
            </c:numRef>
          </c:val>
          <c:extLst>
            <c:ext xmlns:c16="http://schemas.microsoft.com/office/drawing/2014/chart" uri="{C3380CC4-5D6E-409C-BE32-E72D297353CC}">
              <c16:uniqueId val="{00000003-6528-43E1-97DE-A2F01F9D8A26}"/>
            </c:ext>
          </c:extLst>
        </c:ser>
        <c:dLbls>
          <c:showLegendKey val="0"/>
          <c:showVal val="0"/>
          <c:showCatName val="0"/>
          <c:showSerName val="0"/>
          <c:showPercent val="0"/>
          <c:showBubbleSize val="0"/>
        </c:dLbls>
        <c:gapWidth val="115"/>
        <c:overlap val="-20"/>
        <c:axId val="1764946496"/>
        <c:axId val="1764946976"/>
      </c:barChart>
      <c:catAx>
        <c:axId val="176494649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64946976"/>
        <c:crosses val="autoZero"/>
        <c:auto val="1"/>
        <c:lblAlgn val="ctr"/>
        <c:lblOffset val="100"/>
        <c:noMultiLvlLbl val="0"/>
      </c:catAx>
      <c:valAx>
        <c:axId val="176494697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64946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ppt.xlsb]Sheet2!PivotTable4</c:name>
    <c:fmtId val="3"/>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Australia(Average number of votes in each Cities)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178946233562014E-2"/>
          <c:y val="0.15353519499646853"/>
          <c:w val="0.94545363706405328"/>
          <c:h val="0.61784348329692373"/>
        </c:manualLayout>
      </c:layout>
      <c:barChart>
        <c:barDir val="col"/>
        <c:grouping val="clustered"/>
        <c:varyColors val="0"/>
        <c:ser>
          <c:idx val="0"/>
          <c:order val="0"/>
          <c:tx>
            <c:strRef>
              <c:f>Sheet2!$H$33:$H$34</c:f>
              <c:strCache>
                <c:ptCount val="1"/>
                <c:pt idx="0">
                  <c:v>Australia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Sheet2!$G$35:$G$58</c:f>
              <c:strCache>
                <c:ptCount val="23"/>
                <c:pt idx="0">
                  <c:v>Armidale</c:v>
                </c:pt>
                <c:pt idx="1">
                  <c:v>Balingup</c:v>
                </c:pt>
                <c:pt idx="2">
                  <c:v>Beechworth</c:v>
                </c:pt>
                <c:pt idx="3">
                  <c:v>Dicky Beach</c:v>
                </c:pt>
                <c:pt idx="4">
                  <c:v>East Ballina</c:v>
                </c:pt>
                <c:pt idx="5">
                  <c:v>Flaxton</c:v>
                </c:pt>
                <c:pt idx="6">
                  <c:v>Forrest</c:v>
                </c:pt>
                <c:pt idx="7">
                  <c:v>Hepburn Springs</c:v>
                </c:pt>
                <c:pt idx="8">
                  <c:v>Huskisson</c:v>
                </c:pt>
                <c:pt idx="9">
                  <c:v>Inverloch</c:v>
                </c:pt>
                <c:pt idx="10">
                  <c:v>Lakes Entrance</c:v>
                </c:pt>
                <c:pt idx="11">
                  <c:v>Lorn</c:v>
                </c:pt>
                <c:pt idx="12">
                  <c:v>Macedon</c:v>
                </c:pt>
                <c:pt idx="13">
                  <c:v>Mayfield</c:v>
                </c:pt>
                <c:pt idx="14">
                  <c:v>Middleton Beach</c:v>
                </c:pt>
                <c:pt idx="15">
                  <c:v>Montville</c:v>
                </c:pt>
                <c:pt idx="16">
                  <c:v>Palm Cove</c:v>
                </c:pt>
                <c:pt idx="17">
                  <c:v>Paynesville</c:v>
                </c:pt>
                <c:pt idx="18">
                  <c:v>Penola</c:v>
                </c:pt>
                <c:pt idx="19">
                  <c:v>Phillip Island</c:v>
                </c:pt>
                <c:pt idx="20">
                  <c:v>Tanunda</c:v>
                </c:pt>
                <c:pt idx="21">
                  <c:v>Trentham East</c:v>
                </c:pt>
                <c:pt idx="22">
                  <c:v>Victor Harbor</c:v>
                </c:pt>
              </c:strCache>
            </c:strRef>
          </c:cat>
          <c:val>
            <c:numRef>
              <c:f>Sheet2!$H$35:$H$58</c:f>
              <c:numCache>
                <c:formatCode>General</c:formatCode>
                <c:ptCount val="23"/>
                <c:pt idx="0">
                  <c:v>25</c:v>
                </c:pt>
                <c:pt idx="1">
                  <c:v>21</c:v>
                </c:pt>
                <c:pt idx="2">
                  <c:v>237</c:v>
                </c:pt>
                <c:pt idx="3">
                  <c:v>29</c:v>
                </c:pt>
                <c:pt idx="4">
                  <c:v>56</c:v>
                </c:pt>
                <c:pt idx="5">
                  <c:v>37</c:v>
                </c:pt>
                <c:pt idx="6">
                  <c:v>29</c:v>
                </c:pt>
                <c:pt idx="7">
                  <c:v>142.5</c:v>
                </c:pt>
                <c:pt idx="8">
                  <c:v>40</c:v>
                </c:pt>
                <c:pt idx="9">
                  <c:v>100</c:v>
                </c:pt>
                <c:pt idx="10">
                  <c:v>97</c:v>
                </c:pt>
                <c:pt idx="11">
                  <c:v>18</c:v>
                </c:pt>
                <c:pt idx="12">
                  <c:v>31</c:v>
                </c:pt>
                <c:pt idx="13">
                  <c:v>11</c:v>
                </c:pt>
                <c:pt idx="14">
                  <c:v>176</c:v>
                </c:pt>
                <c:pt idx="15">
                  <c:v>193</c:v>
                </c:pt>
                <c:pt idx="16">
                  <c:v>381</c:v>
                </c:pt>
                <c:pt idx="17">
                  <c:v>16</c:v>
                </c:pt>
                <c:pt idx="18">
                  <c:v>19</c:v>
                </c:pt>
                <c:pt idx="19">
                  <c:v>351</c:v>
                </c:pt>
                <c:pt idx="20">
                  <c:v>339</c:v>
                </c:pt>
                <c:pt idx="21">
                  <c:v>87</c:v>
                </c:pt>
                <c:pt idx="22">
                  <c:v>96</c:v>
                </c:pt>
              </c:numCache>
            </c:numRef>
          </c:val>
          <c:extLst>
            <c:ext xmlns:c16="http://schemas.microsoft.com/office/drawing/2014/chart" uri="{C3380CC4-5D6E-409C-BE32-E72D297353CC}">
              <c16:uniqueId val="{00000000-AE6D-4E4E-AA04-AEB3EB9CCDE0}"/>
            </c:ext>
          </c:extLst>
        </c:ser>
        <c:dLbls>
          <c:dLblPos val="inEnd"/>
          <c:showLegendKey val="0"/>
          <c:showVal val="1"/>
          <c:showCatName val="0"/>
          <c:showSerName val="0"/>
          <c:showPercent val="0"/>
          <c:showBubbleSize val="0"/>
        </c:dLbls>
        <c:gapWidth val="65"/>
        <c:axId val="1771693504"/>
        <c:axId val="1771692544"/>
      </c:barChart>
      <c:catAx>
        <c:axId val="177169350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771692544"/>
        <c:crosses val="autoZero"/>
        <c:auto val="1"/>
        <c:lblAlgn val="ctr"/>
        <c:lblOffset val="100"/>
        <c:noMultiLvlLbl val="0"/>
      </c:catAx>
      <c:valAx>
        <c:axId val="1771692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771693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ppt.xlsb]Sheet2!PivotTable5</c:name>
    <c:fmtId val="10"/>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Canada(Average number of votes in each Cities)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Sheet2!$L$35:$L$36</c:f>
              <c:strCache>
                <c:ptCount val="1"/>
                <c:pt idx="0">
                  <c:v>Canada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Sheet2!$K$37:$K$41</c:f>
              <c:strCache>
                <c:ptCount val="4"/>
                <c:pt idx="0">
                  <c:v>Chatham-Kent</c:v>
                </c:pt>
                <c:pt idx="1">
                  <c:v>Consort</c:v>
                </c:pt>
                <c:pt idx="2">
                  <c:v>Vineland Station</c:v>
                </c:pt>
                <c:pt idx="3">
                  <c:v>Yorkton</c:v>
                </c:pt>
              </c:strCache>
            </c:strRef>
          </c:cat>
          <c:val>
            <c:numRef>
              <c:f>Sheet2!$L$37:$L$41</c:f>
              <c:numCache>
                <c:formatCode>General</c:formatCode>
                <c:ptCount val="4"/>
                <c:pt idx="0">
                  <c:v>176</c:v>
                </c:pt>
                <c:pt idx="1">
                  <c:v>6</c:v>
                </c:pt>
                <c:pt idx="2">
                  <c:v>204</c:v>
                </c:pt>
                <c:pt idx="3">
                  <c:v>26</c:v>
                </c:pt>
              </c:numCache>
            </c:numRef>
          </c:val>
          <c:extLst>
            <c:ext xmlns:c16="http://schemas.microsoft.com/office/drawing/2014/chart" uri="{C3380CC4-5D6E-409C-BE32-E72D297353CC}">
              <c16:uniqueId val="{00000000-87B7-4CC2-AECC-DDAA7C0E9F05}"/>
            </c:ext>
          </c:extLst>
        </c:ser>
        <c:dLbls>
          <c:dLblPos val="inEnd"/>
          <c:showLegendKey val="0"/>
          <c:showVal val="1"/>
          <c:showCatName val="0"/>
          <c:showSerName val="0"/>
          <c:showPercent val="0"/>
          <c:showBubbleSize val="0"/>
        </c:dLbls>
        <c:gapWidth val="65"/>
        <c:axId val="1770183728"/>
        <c:axId val="1770182288"/>
      </c:barChart>
      <c:catAx>
        <c:axId val="17701837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770182288"/>
        <c:crosses val="autoZero"/>
        <c:auto val="1"/>
        <c:lblAlgn val="ctr"/>
        <c:lblOffset val="100"/>
        <c:noMultiLvlLbl val="0"/>
      </c:catAx>
      <c:valAx>
        <c:axId val="177018228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770183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ppt.xlsb]Sheet2!PivotTable10</c:name>
    <c:fmtId val="1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Qatar</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6666666666666666E-2"/>
          <c:y val="0.27717373869932921"/>
          <c:w val="0.93888888888888888"/>
          <c:h val="0.53774387576552929"/>
        </c:manualLayout>
      </c:layout>
      <c:barChart>
        <c:barDir val="col"/>
        <c:grouping val="clustered"/>
        <c:varyColors val="0"/>
        <c:ser>
          <c:idx val="0"/>
          <c:order val="0"/>
          <c:tx>
            <c:strRef>
              <c:f>Sheet2!$C$60:$C$61</c:f>
              <c:strCache>
                <c:ptCount val="1"/>
                <c:pt idx="0">
                  <c:v>Qatar</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Sheet2!$B$62:$B$63</c:f>
              <c:strCache>
                <c:ptCount val="1"/>
                <c:pt idx="0">
                  <c:v>Doha</c:v>
                </c:pt>
              </c:strCache>
            </c:strRef>
          </c:cat>
          <c:val>
            <c:numRef>
              <c:f>Sheet2!$C$62:$C$63</c:f>
              <c:numCache>
                <c:formatCode>General</c:formatCode>
                <c:ptCount val="1"/>
                <c:pt idx="0">
                  <c:v>163.80000000000001</c:v>
                </c:pt>
              </c:numCache>
            </c:numRef>
          </c:val>
          <c:extLst>
            <c:ext xmlns:c16="http://schemas.microsoft.com/office/drawing/2014/chart" uri="{C3380CC4-5D6E-409C-BE32-E72D297353CC}">
              <c16:uniqueId val="{00000000-2A92-445D-8F37-517AE4C807F4}"/>
            </c:ext>
          </c:extLst>
        </c:ser>
        <c:dLbls>
          <c:dLblPos val="inEnd"/>
          <c:showLegendKey val="0"/>
          <c:showVal val="1"/>
          <c:showCatName val="0"/>
          <c:showSerName val="0"/>
          <c:showPercent val="0"/>
          <c:showBubbleSize val="0"/>
        </c:dLbls>
        <c:gapWidth val="65"/>
        <c:axId val="2046588960"/>
        <c:axId val="2046590400"/>
      </c:barChart>
      <c:catAx>
        <c:axId val="20465889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46590400"/>
        <c:crosses val="autoZero"/>
        <c:auto val="1"/>
        <c:lblAlgn val="ctr"/>
        <c:lblOffset val="100"/>
        <c:noMultiLvlLbl val="0"/>
      </c:catAx>
      <c:valAx>
        <c:axId val="20465904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046588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ppt.xlsb]Sheet2!PivotTable11</c:name>
    <c:fmtId val="20"/>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Singapore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Sheet2!$O$65:$O$66</c:f>
              <c:strCache>
                <c:ptCount val="1"/>
                <c:pt idx="0">
                  <c:v>Singapore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Sheet2!$N$67:$N$68</c:f>
              <c:strCache>
                <c:ptCount val="1"/>
                <c:pt idx="0">
                  <c:v>Singapore</c:v>
                </c:pt>
              </c:strCache>
            </c:strRef>
          </c:cat>
          <c:val>
            <c:numRef>
              <c:f>Sheet2!$O$67:$O$68</c:f>
              <c:numCache>
                <c:formatCode>General</c:formatCode>
                <c:ptCount val="1"/>
                <c:pt idx="0">
                  <c:v>31.9</c:v>
                </c:pt>
              </c:numCache>
            </c:numRef>
          </c:val>
          <c:extLst>
            <c:ext xmlns:c16="http://schemas.microsoft.com/office/drawing/2014/chart" uri="{C3380CC4-5D6E-409C-BE32-E72D297353CC}">
              <c16:uniqueId val="{00000000-DF48-493B-ADE9-E4D3B398E7F0}"/>
            </c:ext>
          </c:extLst>
        </c:ser>
        <c:dLbls>
          <c:dLblPos val="inEnd"/>
          <c:showLegendKey val="0"/>
          <c:showVal val="1"/>
          <c:showCatName val="0"/>
          <c:showSerName val="0"/>
          <c:showPercent val="0"/>
          <c:showBubbleSize val="0"/>
        </c:dLbls>
        <c:gapWidth val="65"/>
        <c:axId val="1155195424"/>
        <c:axId val="1155193984"/>
      </c:barChart>
      <c:catAx>
        <c:axId val="11551954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155193984"/>
        <c:crosses val="autoZero"/>
        <c:auto val="1"/>
        <c:lblAlgn val="ctr"/>
        <c:lblOffset val="100"/>
        <c:noMultiLvlLbl val="0"/>
      </c:catAx>
      <c:valAx>
        <c:axId val="11551939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155195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data for ppt.xlsb]Sheet2!PivotTable12</c:name>
    <c:fmtId val="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Suggested Cuisines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Sheet2!$B$79:$B$80</c:f>
              <c:strCache>
                <c:ptCount val="1"/>
                <c:pt idx="0">
                  <c:v>Beechworth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Sheet2!$A$81:$A$85</c:f>
              <c:strCache>
                <c:ptCount val="4"/>
                <c:pt idx="0">
                  <c:v>Breakfast, Coffee and Tea, Modern Australian</c:v>
                </c:pt>
                <c:pt idx="1">
                  <c:v>Mediterranean, Seafood</c:v>
                </c:pt>
                <c:pt idx="2">
                  <c:v>Modern Australian, Australian</c:v>
                </c:pt>
                <c:pt idx="3">
                  <c:v>Pizza, Bar Food</c:v>
                </c:pt>
              </c:strCache>
            </c:strRef>
          </c:cat>
          <c:val>
            <c:numRef>
              <c:f>Sheet2!$B$81:$B$85</c:f>
              <c:numCache>
                <c:formatCode>General</c:formatCode>
                <c:ptCount val="4"/>
                <c:pt idx="3">
                  <c:v>4.5999999999999996</c:v>
                </c:pt>
              </c:numCache>
            </c:numRef>
          </c:val>
          <c:extLst>
            <c:ext xmlns:c16="http://schemas.microsoft.com/office/drawing/2014/chart" uri="{C3380CC4-5D6E-409C-BE32-E72D297353CC}">
              <c16:uniqueId val="{00000000-072D-4647-9F49-F23AAEB4D89D}"/>
            </c:ext>
          </c:extLst>
        </c:ser>
        <c:ser>
          <c:idx val="1"/>
          <c:order val="1"/>
          <c:tx>
            <c:strRef>
              <c:f>Sheet2!$C$79:$C$80</c:f>
              <c:strCache>
                <c:ptCount val="1"/>
                <c:pt idx="0">
                  <c:v>Palm Cove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Sheet2!$A$81:$A$85</c:f>
              <c:strCache>
                <c:ptCount val="4"/>
                <c:pt idx="0">
                  <c:v>Breakfast, Coffee and Tea, Modern Australian</c:v>
                </c:pt>
                <c:pt idx="1">
                  <c:v>Mediterranean, Seafood</c:v>
                </c:pt>
                <c:pt idx="2">
                  <c:v>Modern Australian, Australian</c:v>
                </c:pt>
                <c:pt idx="3">
                  <c:v>Pizza, Bar Food</c:v>
                </c:pt>
              </c:strCache>
            </c:strRef>
          </c:cat>
          <c:val>
            <c:numRef>
              <c:f>Sheet2!$C$81:$C$85</c:f>
              <c:numCache>
                <c:formatCode>General</c:formatCode>
                <c:ptCount val="4"/>
                <c:pt idx="1">
                  <c:v>4.4000000000000004</c:v>
                </c:pt>
              </c:numCache>
            </c:numRef>
          </c:val>
          <c:extLst>
            <c:ext xmlns:c16="http://schemas.microsoft.com/office/drawing/2014/chart" uri="{C3380CC4-5D6E-409C-BE32-E72D297353CC}">
              <c16:uniqueId val="{00000001-072D-4647-9F49-F23AAEB4D89D}"/>
            </c:ext>
          </c:extLst>
        </c:ser>
        <c:ser>
          <c:idx val="2"/>
          <c:order val="2"/>
          <c:tx>
            <c:strRef>
              <c:f>Sheet2!$D$79:$D$80</c:f>
              <c:strCache>
                <c:ptCount val="1"/>
                <c:pt idx="0">
                  <c:v>Phillip Island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Sheet2!$A$81:$A$85</c:f>
              <c:strCache>
                <c:ptCount val="4"/>
                <c:pt idx="0">
                  <c:v>Breakfast, Coffee and Tea, Modern Australian</c:v>
                </c:pt>
                <c:pt idx="1">
                  <c:v>Mediterranean, Seafood</c:v>
                </c:pt>
                <c:pt idx="2">
                  <c:v>Modern Australian, Australian</c:v>
                </c:pt>
                <c:pt idx="3">
                  <c:v>Pizza, Bar Food</c:v>
                </c:pt>
              </c:strCache>
            </c:strRef>
          </c:cat>
          <c:val>
            <c:numRef>
              <c:f>Sheet2!$D$81:$D$85</c:f>
              <c:numCache>
                <c:formatCode>General</c:formatCode>
                <c:ptCount val="4"/>
                <c:pt idx="0">
                  <c:v>3.7</c:v>
                </c:pt>
              </c:numCache>
            </c:numRef>
          </c:val>
          <c:extLst>
            <c:ext xmlns:c16="http://schemas.microsoft.com/office/drawing/2014/chart" uri="{C3380CC4-5D6E-409C-BE32-E72D297353CC}">
              <c16:uniqueId val="{00000002-072D-4647-9F49-F23AAEB4D89D}"/>
            </c:ext>
          </c:extLst>
        </c:ser>
        <c:ser>
          <c:idx val="3"/>
          <c:order val="3"/>
          <c:tx>
            <c:strRef>
              <c:f>Sheet2!$E$79:$E$80</c:f>
              <c:strCache>
                <c:ptCount val="1"/>
                <c:pt idx="0">
                  <c:v>Tanunda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Sheet2!$A$81:$A$85</c:f>
              <c:strCache>
                <c:ptCount val="4"/>
                <c:pt idx="0">
                  <c:v>Breakfast, Coffee and Tea, Modern Australian</c:v>
                </c:pt>
                <c:pt idx="1">
                  <c:v>Mediterranean, Seafood</c:v>
                </c:pt>
                <c:pt idx="2">
                  <c:v>Modern Australian, Australian</c:v>
                </c:pt>
                <c:pt idx="3">
                  <c:v>Pizza, Bar Food</c:v>
                </c:pt>
              </c:strCache>
            </c:strRef>
          </c:cat>
          <c:val>
            <c:numRef>
              <c:f>Sheet2!$E$81:$E$85</c:f>
              <c:numCache>
                <c:formatCode>General</c:formatCode>
                <c:ptCount val="4"/>
                <c:pt idx="2">
                  <c:v>4.4000000000000004</c:v>
                </c:pt>
              </c:numCache>
            </c:numRef>
          </c:val>
          <c:extLst>
            <c:ext xmlns:c16="http://schemas.microsoft.com/office/drawing/2014/chart" uri="{C3380CC4-5D6E-409C-BE32-E72D297353CC}">
              <c16:uniqueId val="{00000003-072D-4647-9F49-F23AAEB4D89D}"/>
            </c:ext>
          </c:extLst>
        </c:ser>
        <c:dLbls>
          <c:dLblPos val="inEnd"/>
          <c:showLegendKey val="0"/>
          <c:showVal val="1"/>
          <c:showCatName val="0"/>
          <c:showSerName val="0"/>
          <c:showPercent val="0"/>
          <c:showBubbleSize val="0"/>
        </c:dLbls>
        <c:gapWidth val="100"/>
        <c:overlap val="-24"/>
        <c:axId val="2062843456"/>
        <c:axId val="2062848736"/>
      </c:barChart>
      <c:catAx>
        <c:axId val="20628434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62848736"/>
        <c:crosses val="autoZero"/>
        <c:auto val="1"/>
        <c:lblAlgn val="ctr"/>
        <c:lblOffset val="100"/>
        <c:noMultiLvlLbl val="0"/>
      </c:catAx>
      <c:valAx>
        <c:axId val="20628487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62843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8312A-1836-45F8-A2ED-EBEF3F5F61E1}" type="datetimeFigureOut">
              <a:rPr lang="en-US" smtClean="0"/>
              <a:t>7/5/2024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C632C-88FD-4207-8CE5-6ECB7C57F81F}" type="slidenum">
              <a:rPr lang="en-US" smtClean="0"/>
              <a:t>‹#›</a:t>
            </a:fld>
            <a:endParaRPr lang="en-US"/>
          </a:p>
        </p:txBody>
      </p:sp>
    </p:spTree>
    <p:extLst>
      <p:ext uri="{BB962C8B-B14F-4D97-AF65-F5344CB8AC3E}">
        <p14:creationId xmlns:p14="http://schemas.microsoft.com/office/powerpoint/2010/main" val="2726385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C632C-88FD-4207-8CE5-6ECB7C57F81F}" type="slidenum">
              <a:rPr lang="en-US" smtClean="0"/>
              <a:t>1</a:t>
            </a:fld>
            <a:endParaRPr lang="en-US"/>
          </a:p>
        </p:txBody>
      </p:sp>
    </p:spTree>
    <p:extLst>
      <p:ext uri="{BB962C8B-B14F-4D97-AF65-F5344CB8AC3E}">
        <p14:creationId xmlns:p14="http://schemas.microsoft.com/office/powerpoint/2010/main" val="1771572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C632C-88FD-4207-8CE5-6ECB7C57F81F}" type="slidenum">
              <a:rPr lang="en-US" smtClean="0"/>
              <a:t>7</a:t>
            </a:fld>
            <a:endParaRPr lang="en-US"/>
          </a:p>
        </p:txBody>
      </p:sp>
    </p:spTree>
    <p:extLst>
      <p:ext uri="{BB962C8B-B14F-4D97-AF65-F5344CB8AC3E}">
        <p14:creationId xmlns:p14="http://schemas.microsoft.com/office/powerpoint/2010/main" val="384009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394C-52F3-4D41-ABC3-3EFD1268E8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1A2D84-20E2-F0F8-7074-603436066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20CAE0-4E25-447E-4A36-EE310295B5FB}"/>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5" name="Footer Placeholder 4">
            <a:extLst>
              <a:ext uri="{FF2B5EF4-FFF2-40B4-BE49-F238E27FC236}">
                <a16:creationId xmlns:a16="http://schemas.microsoft.com/office/drawing/2014/main" id="{DC26B404-9822-E837-8C8F-B3E14CD16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B05C5-0B5A-1E32-90D7-53EF74702467}"/>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99461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12AB-EA42-2708-6E8C-59DF78572D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1B6F24-C383-46AA-DBB6-06DBDA3137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DCEB2-ACF1-3FAC-B64C-7DCCAE1BE210}"/>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5" name="Footer Placeholder 4">
            <a:extLst>
              <a:ext uri="{FF2B5EF4-FFF2-40B4-BE49-F238E27FC236}">
                <a16:creationId xmlns:a16="http://schemas.microsoft.com/office/drawing/2014/main" id="{297704BD-B6D9-0927-4690-310B40F00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D34BF-B142-BADB-E586-B4E5C13D12E8}"/>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39187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6C4F8-AD9E-94CF-7784-9F2ED50B9D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3D4D7D-ACE8-6901-6E8C-69E8A9DA47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CBB6D-9E28-931B-FC57-69166823E813}"/>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5" name="Footer Placeholder 4">
            <a:extLst>
              <a:ext uri="{FF2B5EF4-FFF2-40B4-BE49-F238E27FC236}">
                <a16:creationId xmlns:a16="http://schemas.microsoft.com/office/drawing/2014/main" id="{6B9A973A-1A5B-9919-95A4-8CDCA54B1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C60AE-8EAA-FE53-792E-051CF581E537}"/>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40294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66C1-5846-599F-A301-66A544F2B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610BD-BAC7-2291-621E-F7F6C1631E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EBF0B-C5E9-17E5-1039-F52078FB0E10}"/>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5" name="Footer Placeholder 4">
            <a:extLst>
              <a:ext uri="{FF2B5EF4-FFF2-40B4-BE49-F238E27FC236}">
                <a16:creationId xmlns:a16="http://schemas.microsoft.com/office/drawing/2014/main" id="{343721FB-AC97-33AA-0437-BDA43FDC1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82070-9086-8209-593A-A85E11C9F86A}"/>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38871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FD1B-5D43-0F0C-BADC-BD369C08A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41D662-79BA-B298-1D8F-39A830570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9C5DE-23BB-53CA-854A-7D838D56DADE}"/>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5" name="Footer Placeholder 4">
            <a:extLst>
              <a:ext uri="{FF2B5EF4-FFF2-40B4-BE49-F238E27FC236}">
                <a16:creationId xmlns:a16="http://schemas.microsoft.com/office/drawing/2014/main" id="{8D6E804B-76D4-9FC3-6810-2067513F5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EE1B3-2A15-C1A9-E719-0B5F83DE8BBB}"/>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271617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A611-AB5D-E74B-0A7D-26D286AE5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EBF43-652A-BC1A-0CC3-F4726FE5B5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0C51BE-E6F5-DDFF-3CB4-D3A08D4C6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9135E-628F-8CBC-DACB-4EB3079AA2C3}"/>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6" name="Footer Placeholder 5">
            <a:extLst>
              <a:ext uri="{FF2B5EF4-FFF2-40B4-BE49-F238E27FC236}">
                <a16:creationId xmlns:a16="http://schemas.microsoft.com/office/drawing/2014/main" id="{BADA0F54-D955-971A-B9D2-2F524AEEC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F4D89-BE5B-E633-838C-AEFCF824485D}"/>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111751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88A5-4D6F-7857-8457-73B5AFA4D5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D9CDE-9D33-2044-F580-F22D23684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C9FC9A-6645-56EE-7735-B129B604C5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5C4940-5E06-C792-4A68-0A584A46C3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B5DFF-8643-BA64-5435-DE4632BEA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31F846-6E71-7004-FA7D-231E4A40C336}"/>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8" name="Footer Placeholder 7">
            <a:extLst>
              <a:ext uri="{FF2B5EF4-FFF2-40B4-BE49-F238E27FC236}">
                <a16:creationId xmlns:a16="http://schemas.microsoft.com/office/drawing/2014/main" id="{B94B4753-4EFE-0A80-3C6D-2D8A3498AE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4D871D-7939-FBC1-AC77-6738B708B44F}"/>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144185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D494-F106-7560-D011-1B9ECFE5A8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9B9016-F56F-9BBE-A968-C3DCFDBF070F}"/>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4" name="Footer Placeholder 3">
            <a:extLst>
              <a:ext uri="{FF2B5EF4-FFF2-40B4-BE49-F238E27FC236}">
                <a16:creationId xmlns:a16="http://schemas.microsoft.com/office/drawing/2014/main" id="{2BEE08AB-367B-3EBA-D633-253CCFCA2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954073-4826-996E-D467-15B2905634A9}"/>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34772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1CCCD-DE34-E1A4-0194-B3566229DCE3}"/>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3" name="Footer Placeholder 2">
            <a:extLst>
              <a:ext uri="{FF2B5EF4-FFF2-40B4-BE49-F238E27FC236}">
                <a16:creationId xmlns:a16="http://schemas.microsoft.com/office/drawing/2014/main" id="{A872C06A-DD95-8C8B-DC39-9ECC3DC5DC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F5E84C-7B0A-FE7B-AD05-FE52F89490F1}"/>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27048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6D36-58A0-52BD-C9A7-9ED22E00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4C16A7-9DF1-9C88-EED4-EA9179555B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6BBBA-A5CA-353A-41D7-08617709F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08400-D002-37FC-6002-04F6957B87BA}"/>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6" name="Footer Placeholder 5">
            <a:extLst>
              <a:ext uri="{FF2B5EF4-FFF2-40B4-BE49-F238E27FC236}">
                <a16:creationId xmlns:a16="http://schemas.microsoft.com/office/drawing/2014/main" id="{9654B7E4-18CD-3FE7-78F0-8F6807B98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6046A-0A78-A025-F019-5ABFE816ECEA}"/>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283458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512E-813C-8CFA-58AD-47DB5C6C7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2119C3-83C5-0A95-3E32-06C99C28F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025ADB-6B0B-C693-8A45-73DC1AEA8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F1DA3-BD26-13FE-0F43-5454C3B981D7}"/>
              </a:ext>
            </a:extLst>
          </p:cNvPr>
          <p:cNvSpPr>
            <a:spLocks noGrp="1"/>
          </p:cNvSpPr>
          <p:nvPr>
            <p:ph type="dt" sz="half" idx="10"/>
          </p:nvPr>
        </p:nvSpPr>
        <p:spPr/>
        <p:txBody>
          <a:bodyPr/>
          <a:lstStyle/>
          <a:p>
            <a:fld id="{31DDE15F-8ADB-4621-8B70-FB0D0E0330C9}" type="datetimeFigureOut">
              <a:rPr lang="en-US" smtClean="0"/>
              <a:t>7/5/2024</a:t>
            </a:fld>
            <a:endParaRPr lang="en-US"/>
          </a:p>
        </p:txBody>
      </p:sp>
      <p:sp>
        <p:nvSpPr>
          <p:cNvPr id="6" name="Footer Placeholder 5">
            <a:extLst>
              <a:ext uri="{FF2B5EF4-FFF2-40B4-BE49-F238E27FC236}">
                <a16:creationId xmlns:a16="http://schemas.microsoft.com/office/drawing/2014/main" id="{B648545A-DEE8-BE6A-B789-C05E86D0F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F6A878-E087-0094-296D-CEAE8C27245E}"/>
              </a:ext>
            </a:extLst>
          </p:cNvPr>
          <p:cNvSpPr>
            <a:spLocks noGrp="1"/>
          </p:cNvSpPr>
          <p:nvPr>
            <p:ph type="sldNum" sz="quarter" idx="12"/>
          </p:nvPr>
        </p:nvSpPr>
        <p:spPr/>
        <p:txBody>
          <a:bodyPr/>
          <a:lstStyle/>
          <a:p>
            <a:fld id="{848FC979-74D4-4071-9969-37B0289D968E}" type="slidenum">
              <a:rPr lang="en-US" smtClean="0"/>
              <a:t>‹#›</a:t>
            </a:fld>
            <a:endParaRPr lang="en-US"/>
          </a:p>
        </p:txBody>
      </p:sp>
    </p:spTree>
    <p:extLst>
      <p:ext uri="{BB962C8B-B14F-4D97-AF65-F5344CB8AC3E}">
        <p14:creationId xmlns:p14="http://schemas.microsoft.com/office/powerpoint/2010/main" val="59643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AEF8B-B707-7ED1-EC51-1F676FF6C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7541C2-8E2C-C18D-4CC7-42E183C3E3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30544-33B5-281B-FEE2-BD545555D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DE15F-8ADB-4621-8B70-FB0D0E0330C9}" type="datetimeFigureOut">
              <a:rPr lang="en-US" smtClean="0"/>
              <a:t>7/5/2024</a:t>
            </a:fld>
            <a:endParaRPr lang="en-US"/>
          </a:p>
        </p:txBody>
      </p:sp>
      <p:sp>
        <p:nvSpPr>
          <p:cNvPr id="5" name="Footer Placeholder 4">
            <a:extLst>
              <a:ext uri="{FF2B5EF4-FFF2-40B4-BE49-F238E27FC236}">
                <a16:creationId xmlns:a16="http://schemas.microsoft.com/office/drawing/2014/main" id="{507F21EF-B8DA-9D3E-ECE9-99FD7F4EE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E54505-9CA4-DA9A-4984-64EC47C82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FC979-74D4-4071-9969-37B0289D968E}" type="slidenum">
              <a:rPr lang="en-US" smtClean="0"/>
              <a:t>‹#›</a:t>
            </a:fld>
            <a:endParaRPr lang="en-US"/>
          </a:p>
        </p:txBody>
      </p:sp>
    </p:spTree>
    <p:extLst>
      <p:ext uri="{BB962C8B-B14F-4D97-AF65-F5344CB8AC3E}">
        <p14:creationId xmlns:p14="http://schemas.microsoft.com/office/powerpoint/2010/main" val="9965185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chart" Target="../charts/chart9.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chart" Target="../charts/chart10.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chart" Target="../charts/chart12.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75DA9F-3137-32B8-8DA7-C9582F0469F3}"/>
              </a:ext>
            </a:extLst>
          </p:cNvPr>
          <p:cNvSpPr/>
          <p:nvPr/>
        </p:nvSpPr>
        <p:spPr>
          <a:xfrm>
            <a:off x="603315" y="518474"/>
            <a:ext cx="10671141" cy="47982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lgerian" panose="04020705040A02060702" pitchFamily="82" charset="0"/>
              </a:rPr>
              <a:t>Zomato’s Recipe for Global  Expansion: A Taste of Success</a:t>
            </a:r>
          </a:p>
        </p:txBody>
      </p:sp>
      <p:sp>
        <p:nvSpPr>
          <p:cNvPr id="5" name="Rectangle: Rounded Corners 4">
            <a:extLst>
              <a:ext uri="{FF2B5EF4-FFF2-40B4-BE49-F238E27FC236}">
                <a16:creationId xmlns:a16="http://schemas.microsoft.com/office/drawing/2014/main" id="{97B18A28-0269-008D-4913-51AF2F6DF396}"/>
              </a:ext>
            </a:extLst>
          </p:cNvPr>
          <p:cNvSpPr/>
          <p:nvPr/>
        </p:nvSpPr>
        <p:spPr>
          <a:xfrm>
            <a:off x="311085" y="5759777"/>
            <a:ext cx="2318993" cy="10982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Name: Arpita Saha</a:t>
            </a:r>
          </a:p>
          <a:p>
            <a:pPr algn="ctr"/>
            <a:endParaRPr lang="en-US" dirty="0"/>
          </a:p>
          <a:p>
            <a:pPr algn="ctr"/>
            <a:r>
              <a:rPr lang="en-US" dirty="0"/>
              <a:t>13/3/2024</a:t>
            </a:r>
          </a:p>
        </p:txBody>
      </p:sp>
      <p:sp>
        <p:nvSpPr>
          <p:cNvPr id="3" name="TextBox 2">
            <a:extLst>
              <a:ext uri="{FF2B5EF4-FFF2-40B4-BE49-F238E27FC236}">
                <a16:creationId xmlns:a16="http://schemas.microsoft.com/office/drawing/2014/main" id="{67DECAC4-922C-FC59-4E47-5C4532DE5029}"/>
              </a:ext>
            </a:extLst>
          </p:cNvPr>
          <p:cNvSpPr txBox="1"/>
          <p:nvPr/>
        </p:nvSpPr>
        <p:spPr>
          <a:xfrm>
            <a:off x="3047215" y="3246690"/>
            <a:ext cx="6094428"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332876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BA014EA-E2EA-A6B1-ABD1-460FEFAFF51F}"/>
              </a:ext>
            </a:extLst>
          </p:cNvPr>
          <p:cNvGraphicFramePr>
            <a:graphicFrameLocks/>
          </p:cNvGraphicFramePr>
          <p:nvPr>
            <p:extLst>
              <p:ext uri="{D42A27DB-BD31-4B8C-83A1-F6EECF244321}">
                <p14:modId xmlns:p14="http://schemas.microsoft.com/office/powerpoint/2010/main" val="2113008216"/>
              </p:ext>
            </p:extLst>
          </p:nvPr>
        </p:nvGraphicFramePr>
        <p:xfrm>
          <a:off x="1000812" y="1470581"/>
          <a:ext cx="7605860" cy="329938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9242DC1B-CA47-2600-1457-CE164B65EEAF}"/>
              </a:ext>
            </a:extLst>
          </p:cNvPr>
          <p:cNvSpPr/>
          <p:nvPr/>
        </p:nvSpPr>
        <p:spPr>
          <a:xfrm>
            <a:off x="1696825" y="5203596"/>
            <a:ext cx="7673418" cy="12820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per the chart we can say that in Palm Cove, Philip Island, Tanunda, and Beechworth Zomato can open Restaurants. And all the places are Tourist Spot, so the business will do well</a:t>
            </a:r>
          </a:p>
        </p:txBody>
      </p:sp>
      <p:sp>
        <p:nvSpPr>
          <p:cNvPr id="4" name="Rectangle: Single Corner Rounded 3">
            <a:extLst>
              <a:ext uri="{FF2B5EF4-FFF2-40B4-BE49-F238E27FC236}">
                <a16:creationId xmlns:a16="http://schemas.microsoft.com/office/drawing/2014/main" id="{BF7DA256-F64B-F7A9-2CC1-29B7C60F4021}"/>
              </a:ext>
            </a:extLst>
          </p:cNvPr>
          <p:cNvSpPr/>
          <p:nvPr/>
        </p:nvSpPr>
        <p:spPr>
          <a:xfrm>
            <a:off x="5052768" y="122547"/>
            <a:ext cx="6315958" cy="9144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City Recommendation in Australia</a:t>
            </a:r>
          </a:p>
        </p:txBody>
      </p:sp>
      <p:pic>
        <p:nvPicPr>
          <p:cNvPr id="6146" name="Picture 2" descr="A Visitor's Guide to Palm Cove, North Queensland | Queensland">
            <a:extLst>
              <a:ext uri="{FF2B5EF4-FFF2-40B4-BE49-F238E27FC236}">
                <a16:creationId xmlns:a16="http://schemas.microsoft.com/office/drawing/2014/main" id="{641C57C3-4A5A-1FB7-8EB8-42B13DA0B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139" y="2384981"/>
            <a:ext cx="3167407" cy="178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0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7C9289B-2663-2CBA-9A7F-69F1A57E7E0F}"/>
              </a:ext>
            </a:extLst>
          </p:cNvPr>
          <p:cNvGraphicFramePr>
            <a:graphicFrameLocks/>
          </p:cNvGraphicFramePr>
          <p:nvPr>
            <p:extLst>
              <p:ext uri="{D42A27DB-BD31-4B8C-83A1-F6EECF244321}">
                <p14:modId xmlns:p14="http://schemas.microsoft.com/office/powerpoint/2010/main" val="4018924625"/>
              </p:ext>
            </p:extLst>
          </p:nvPr>
        </p:nvGraphicFramePr>
        <p:xfrm>
          <a:off x="595460" y="1152427"/>
          <a:ext cx="6041010" cy="3268744"/>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B5AB698B-BC6E-AF2C-AB8D-432041BEA345}"/>
              </a:ext>
            </a:extLst>
          </p:cNvPr>
          <p:cNvSpPr/>
          <p:nvPr/>
        </p:nvSpPr>
        <p:spPr>
          <a:xfrm>
            <a:off x="2837467" y="4791172"/>
            <a:ext cx="7975077" cy="18264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per the chart we can say that Zomato can open Restaurants in Vineland Station and Chatham-Kent. Vineland is known </a:t>
            </a:r>
            <a:r>
              <a:rPr lang="en-US" dirty="0">
                <a:solidFill>
                  <a:schemeClr val="bg1"/>
                </a:solidFill>
              </a:rPr>
              <a:t>for its orchards, vineyards, wineries and Restaurants that feature local produce and wines. </a:t>
            </a:r>
            <a:endParaRPr lang="en-US" dirty="0"/>
          </a:p>
        </p:txBody>
      </p:sp>
      <p:sp>
        <p:nvSpPr>
          <p:cNvPr id="5" name="Rectangle: Single Corner Rounded 4">
            <a:extLst>
              <a:ext uri="{FF2B5EF4-FFF2-40B4-BE49-F238E27FC236}">
                <a16:creationId xmlns:a16="http://schemas.microsoft.com/office/drawing/2014/main" id="{D0F54354-8E80-23B4-A5F6-F69DBE646DAB}"/>
              </a:ext>
            </a:extLst>
          </p:cNvPr>
          <p:cNvSpPr/>
          <p:nvPr/>
        </p:nvSpPr>
        <p:spPr>
          <a:xfrm>
            <a:off x="7371761" y="238027"/>
            <a:ext cx="4326903" cy="9144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City Recommendation in Canada</a:t>
            </a:r>
          </a:p>
        </p:txBody>
      </p:sp>
      <p:pic>
        <p:nvPicPr>
          <p:cNvPr id="7170" name="Picture 2" descr="Canada's 100 Best Restaurants, Bars and Chefs. | Loving Wine Country Ontario">
            <a:extLst>
              <a:ext uri="{FF2B5EF4-FFF2-40B4-BE49-F238E27FC236}">
                <a16:creationId xmlns:a16="http://schemas.microsoft.com/office/drawing/2014/main" id="{36C8B975-BAC2-73E9-C363-3F38BBC5A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363" y="2066828"/>
            <a:ext cx="3341803" cy="250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3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9B55CDE-2297-1C50-1C7C-DBC8AA16A009}"/>
              </a:ext>
            </a:extLst>
          </p:cNvPr>
          <p:cNvGraphicFramePr>
            <a:graphicFrameLocks/>
          </p:cNvGraphicFramePr>
          <p:nvPr>
            <p:extLst>
              <p:ext uri="{D42A27DB-BD31-4B8C-83A1-F6EECF244321}">
                <p14:modId xmlns:p14="http://schemas.microsoft.com/office/powerpoint/2010/main" val="2314991491"/>
              </p:ext>
            </p:extLst>
          </p:nvPr>
        </p:nvGraphicFramePr>
        <p:xfrm>
          <a:off x="840556" y="1708609"/>
          <a:ext cx="4843808" cy="332530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A56E09DA-A2E3-9039-2CEB-AC660FDE8894}"/>
              </a:ext>
            </a:extLst>
          </p:cNvPr>
          <p:cNvSpPr/>
          <p:nvPr/>
        </p:nvSpPr>
        <p:spPr>
          <a:xfrm>
            <a:off x="3553904" y="5033913"/>
            <a:ext cx="8050491" cy="16873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Doha is the Capital city and main financial hub of Qatar. Doha is known for its modern architecture, high rise buildings and Luxurious shopping malls. So this place is good for opening new Restaurants.</a:t>
            </a:r>
          </a:p>
        </p:txBody>
      </p:sp>
      <p:sp>
        <p:nvSpPr>
          <p:cNvPr id="4" name="Rectangle: Single Corner Rounded 3">
            <a:extLst>
              <a:ext uri="{FF2B5EF4-FFF2-40B4-BE49-F238E27FC236}">
                <a16:creationId xmlns:a16="http://schemas.microsoft.com/office/drawing/2014/main" id="{21442D48-14C1-75C4-2CD5-38E8221F545B}"/>
              </a:ext>
            </a:extLst>
          </p:cNvPr>
          <p:cNvSpPr/>
          <p:nvPr/>
        </p:nvSpPr>
        <p:spPr>
          <a:xfrm>
            <a:off x="4996206" y="228599"/>
            <a:ext cx="6523349" cy="9144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City Recommendation in Qatar</a:t>
            </a:r>
          </a:p>
        </p:txBody>
      </p:sp>
      <p:sp>
        <p:nvSpPr>
          <p:cNvPr id="5" name="Rectangle 2">
            <a:extLst>
              <a:ext uri="{FF2B5EF4-FFF2-40B4-BE49-F238E27FC236}">
                <a16:creationId xmlns:a16="http://schemas.microsoft.com/office/drawing/2014/main" id="{012C535D-A618-A927-83AC-6F489BB91455}"/>
              </a:ext>
            </a:extLst>
          </p:cNvPr>
          <p:cNvSpPr>
            <a:spLocks noChangeArrowheads="1"/>
          </p:cNvSpPr>
          <p:nvPr/>
        </p:nvSpPr>
        <p:spPr bwMode="auto">
          <a:xfrm>
            <a:off x="0" y="43933"/>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Doha Travel Guide: Best of Doha, Qatar Travel 2024 | Expedia.co.in">
            <a:extLst>
              <a:ext uri="{FF2B5EF4-FFF2-40B4-BE49-F238E27FC236}">
                <a16:creationId xmlns:a16="http://schemas.microsoft.com/office/drawing/2014/main" id="{4FFEB22E-93C1-29AC-4C60-AB101B001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537" y="1824087"/>
            <a:ext cx="5320907" cy="299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71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88EC0BE-B731-D0EB-14CF-AD3E35C964FE}"/>
              </a:ext>
            </a:extLst>
          </p:cNvPr>
          <p:cNvGraphicFramePr>
            <a:graphicFrameLocks/>
          </p:cNvGraphicFramePr>
          <p:nvPr>
            <p:extLst>
              <p:ext uri="{D42A27DB-BD31-4B8C-83A1-F6EECF244321}">
                <p14:modId xmlns:p14="http://schemas.microsoft.com/office/powerpoint/2010/main" val="2448399261"/>
              </p:ext>
            </p:extLst>
          </p:nvPr>
        </p:nvGraphicFramePr>
        <p:xfrm>
          <a:off x="463483" y="1670900"/>
          <a:ext cx="5899609" cy="307078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00C4328E-DD1C-BF98-B81C-D2AAB2A82B1A}"/>
              </a:ext>
            </a:extLst>
          </p:cNvPr>
          <p:cNvSpPr/>
          <p:nvPr/>
        </p:nvSpPr>
        <p:spPr>
          <a:xfrm>
            <a:off x="4025246" y="5471080"/>
            <a:ext cx="748488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Singapore is an Island Country mainly known for its Tourism business. Its  known for its generally stable political and business climate. There sis something for everyone in the Lion City. </a:t>
            </a:r>
          </a:p>
        </p:txBody>
      </p:sp>
      <p:sp>
        <p:nvSpPr>
          <p:cNvPr id="4" name="Rectangle: Single Corner Rounded 3">
            <a:extLst>
              <a:ext uri="{FF2B5EF4-FFF2-40B4-BE49-F238E27FC236}">
                <a16:creationId xmlns:a16="http://schemas.microsoft.com/office/drawing/2014/main" id="{AD3F5DF5-F1CF-F5F1-F5F2-A504EF38E305}"/>
              </a:ext>
            </a:extLst>
          </p:cNvPr>
          <p:cNvSpPr/>
          <p:nvPr/>
        </p:nvSpPr>
        <p:spPr>
          <a:xfrm>
            <a:off x="6617616" y="386499"/>
            <a:ext cx="5194170" cy="9144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City Recommendation in Singapore</a:t>
            </a:r>
          </a:p>
        </p:txBody>
      </p:sp>
      <p:pic>
        <p:nvPicPr>
          <p:cNvPr id="8194" name="Picture 2" descr="Where Is Singapore? Tips for First-Time Visitors">
            <a:extLst>
              <a:ext uri="{FF2B5EF4-FFF2-40B4-BE49-F238E27FC236}">
                <a16:creationId xmlns:a16="http://schemas.microsoft.com/office/drawing/2014/main" id="{A913A3DB-899D-ECAF-3342-1D64E73FA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456" y="1758099"/>
            <a:ext cx="4883672" cy="325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4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25A1C7CC-BC8A-33E2-3B04-A60B64EF3D74}"/>
              </a:ext>
            </a:extLst>
          </p:cNvPr>
          <p:cNvSpPr/>
          <p:nvPr/>
        </p:nvSpPr>
        <p:spPr>
          <a:xfrm>
            <a:off x="2724346" y="509047"/>
            <a:ext cx="7456602" cy="9144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Suggestions of Cuisines in the Recommended Cities of Australia</a:t>
            </a:r>
          </a:p>
        </p:txBody>
      </p:sp>
      <p:graphicFrame>
        <p:nvGraphicFramePr>
          <p:cNvPr id="3" name="Chart 2">
            <a:extLst>
              <a:ext uri="{FF2B5EF4-FFF2-40B4-BE49-F238E27FC236}">
                <a16:creationId xmlns:a16="http://schemas.microsoft.com/office/drawing/2014/main" id="{C13DFF91-C5DA-16CE-F113-F7FB0890952B}"/>
              </a:ext>
            </a:extLst>
          </p:cNvPr>
          <p:cNvGraphicFramePr>
            <a:graphicFrameLocks/>
          </p:cNvGraphicFramePr>
          <p:nvPr>
            <p:extLst>
              <p:ext uri="{D42A27DB-BD31-4B8C-83A1-F6EECF244321}">
                <p14:modId xmlns:p14="http://schemas.microsoft.com/office/powerpoint/2010/main" val="2975253380"/>
              </p:ext>
            </p:extLst>
          </p:nvPr>
        </p:nvGraphicFramePr>
        <p:xfrm>
          <a:off x="725864" y="1423447"/>
          <a:ext cx="5656739" cy="3765038"/>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0D16D1A1-6E39-60C3-F586-B7959A882FD8}"/>
              </a:ext>
            </a:extLst>
          </p:cNvPr>
          <p:cNvSpPr/>
          <p:nvPr/>
        </p:nvSpPr>
        <p:spPr>
          <a:xfrm>
            <a:off x="2724346" y="5797485"/>
            <a:ext cx="931368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we can see in the Chart Mediterranean, Seafood ,Bar food, and Pizza will be the recommended Cuisine </a:t>
            </a:r>
          </a:p>
        </p:txBody>
      </p:sp>
      <p:pic>
        <p:nvPicPr>
          <p:cNvPr id="2050" name="Picture 2" descr="13 Great Mediterranean Fish Recipes | Diane Kochilas">
            <a:extLst>
              <a:ext uri="{FF2B5EF4-FFF2-40B4-BE49-F238E27FC236}">
                <a16:creationId xmlns:a16="http://schemas.microsoft.com/office/drawing/2014/main" id="{8B8EA4A3-E7AC-ADCD-9B0E-152DD5329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218" y="1715678"/>
            <a:ext cx="2714625" cy="180975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Best Bar Food Restaurants in Hyderabad - magicpin | May, 2024">
            <a:extLst>
              <a:ext uri="{FF2B5EF4-FFF2-40B4-BE49-F238E27FC236}">
                <a16:creationId xmlns:a16="http://schemas.microsoft.com/office/drawing/2014/main" id="{D6A40141-80ED-B9C6-AABD-FD1B785C5EFB}"/>
              </a:ext>
            </a:extLst>
          </p:cNvPr>
          <p:cNvSpPr>
            <a:spLocks noChangeAspect="1" noChangeArrowheads="1"/>
          </p:cNvSpPr>
          <p:nvPr/>
        </p:nvSpPr>
        <p:spPr bwMode="auto">
          <a:xfrm>
            <a:off x="5970233" y="3160543"/>
            <a:ext cx="289165" cy="355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est Bar Food Restaurants in Hyderabad - magicpin | May, 2024">
            <a:extLst>
              <a:ext uri="{FF2B5EF4-FFF2-40B4-BE49-F238E27FC236}">
                <a16:creationId xmlns:a16="http://schemas.microsoft.com/office/drawing/2014/main" id="{C0CA7BBB-63A9-6B17-69F0-2DAABF31A2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The 6 Best Places to Go for Bar Food in Indy - TalkToTucker.com">
            <a:extLst>
              <a:ext uri="{FF2B5EF4-FFF2-40B4-BE49-F238E27FC236}">
                <a16:creationId xmlns:a16="http://schemas.microsoft.com/office/drawing/2014/main" id="{A0D5D7EA-686E-EA4E-B892-E3DB0C0C8D8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a:extLst>
              <a:ext uri="{FF2B5EF4-FFF2-40B4-BE49-F238E27FC236}">
                <a16:creationId xmlns:a16="http://schemas.microsoft.com/office/drawing/2014/main" id="{117FA412-E87C-228C-9719-07774E755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2218" y="3581400"/>
            <a:ext cx="3099350" cy="2063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43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328B81B-457B-32E9-9BF4-A9AD414F56D5}"/>
              </a:ext>
            </a:extLst>
          </p:cNvPr>
          <p:cNvGraphicFramePr>
            <a:graphicFrameLocks/>
          </p:cNvGraphicFramePr>
          <p:nvPr>
            <p:extLst>
              <p:ext uri="{D42A27DB-BD31-4B8C-83A1-F6EECF244321}">
                <p14:modId xmlns:p14="http://schemas.microsoft.com/office/powerpoint/2010/main" val="3962890463"/>
              </p:ext>
            </p:extLst>
          </p:nvPr>
        </p:nvGraphicFramePr>
        <p:xfrm>
          <a:off x="322081" y="1765169"/>
          <a:ext cx="4919221" cy="31650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Top Corners Rounded 3">
            <a:extLst>
              <a:ext uri="{FF2B5EF4-FFF2-40B4-BE49-F238E27FC236}">
                <a16:creationId xmlns:a16="http://schemas.microsoft.com/office/drawing/2014/main" id="{7ADABF53-D7F4-8BC0-18F5-D1FD17AEC331}"/>
              </a:ext>
            </a:extLst>
          </p:cNvPr>
          <p:cNvSpPr/>
          <p:nvPr/>
        </p:nvSpPr>
        <p:spPr>
          <a:xfrm>
            <a:off x="5158032" y="235669"/>
            <a:ext cx="6069291" cy="1206631"/>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Suggestion of Cuisines in Recommended Cities of Canada</a:t>
            </a:r>
          </a:p>
        </p:txBody>
      </p:sp>
      <p:pic>
        <p:nvPicPr>
          <p:cNvPr id="3076" name="Picture 4" descr="30 must-try Japanese foods - Japan Centre">
            <a:extLst>
              <a:ext uri="{FF2B5EF4-FFF2-40B4-BE49-F238E27FC236}">
                <a16:creationId xmlns:a16="http://schemas.microsoft.com/office/drawing/2014/main" id="{413DC78A-2EB3-FF50-7783-674F881BC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330" y="1556428"/>
            <a:ext cx="3810589" cy="267974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Traditional Foods in Italy - Hotel Mousai Blog">
            <a:extLst>
              <a:ext uri="{FF2B5EF4-FFF2-40B4-BE49-F238E27FC236}">
                <a16:creationId xmlns:a16="http://schemas.microsoft.com/office/drawing/2014/main" id="{DBA9677E-E965-A4FC-3602-612992021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9852" y="4496513"/>
            <a:ext cx="4289569" cy="212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59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B1DDC33-0856-E53D-1120-73AECDBFA7D2}"/>
              </a:ext>
            </a:extLst>
          </p:cNvPr>
          <p:cNvGraphicFramePr>
            <a:graphicFrameLocks/>
          </p:cNvGraphicFramePr>
          <p:nvPr>
            <p:extLst>
              <p:ext uri="{D42A27DB-BD31-4B8C-83A1-F6EECF244321}">
                <p14:modId xmlns:p14="http://schemas.microsoft.com/office/powerpoint/2010/main" val="400700861"/>
              </p:ext>
            </p:extLst>
          </p:nvPr>
        </p:nvGraphicFramePr>
        <p:xfrm>
          <a:off x="102123" y="1551618"/>
          <a:ext cx="5993877" cy="330645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Single Corner Rounded 2">
            <a:extLst>
              <a:ext uri="{FF2B5EF4-FFF2-40B4-BE49-F238E27FC236}">
                <a16:creationId xmlns:a16="http://schemas.microsoft.com/office/drawing/2014/main" id="{289FC494-A460-50A8-7385-29ECB1DAE2C2}"/>
              </a:ext>
            </a:extLst>
          </p:cNvPr>
          <p:cNvSpPr/>
          <p:nvPr/>
        </p:nvSpPr>
        <p:spPr>
          <a:xfrm>
            <a:off x="6096000" y="207389"/>
            <a:ext cx="5508396" cy="1048731"/>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Suggestion of Cuisines In Doha</a:t>
            </a:r>
          </a:p>
        </p:txBody>
      </p:sp>
      <p:pic>
        <p:nvPicPr>
          <p:cNvPr id="4098" name="Picture 2" descr="The difference between Indian and Pakistani Food? - Royal Mahal">
            <a:extLst>
              <a:ext uri="{FF2B5EF4-FFF2-40B4-BE49-F238E27FC236}">
                <a16:creationId xmlns:a16="http://schemas.microsoft.com/office/drawing/2014/main" id="{EC11B176-BC43-7994-C928-10C556FBA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043" y="1714232"/>
            <a:ext cx="5075237" cy="34295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7B329F44-D1B7-E0CD-2068-DE4E989AB1C0}"/>
              </a:ext>
            </a:extLst>
          </p:cNvPr>
          <p:cNvSpPr/>
          <p:nvPr/>
        </p:nvSpPr>
        <p:spPr>
          <a:xfrm>
            <a:off x="2677212" y="5439266"/>
            <a:ext cx="6513922" cy="12914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we can see in the chart, Arabian, Indian, Pakistani, Chinese, Thai Food will be the best food  recommendation for opening a new Restaurant.</a:t>
            </a:r>
          </a:p>
        </p:txBody>
      </p:sp>
    </p:spTree>
    <p:extLst>
      <p:ext uri="{BB962C8B-B14F-4D97-AF65-F5344CB8AC3E}">
        <p14:creationId xmlns:p14="http://schemas.microsoft.com/office/powerpoint/2010/main" val="413898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3C7A770-D8EB-48D1-DEC4-5E5C9D9B664C}"/>
              </a:ext>
            </a:extLst>
          </p:cNvPr>
          <p:cNvGraphicFramePr>
            <a:graphicFrameLocks/>
          </p:cNvGraphicFramePr>
          <p:nvPr>
            <p:extLst>
              <p:ext uri="{D42A27DB-BD31-4B8C-83A1-F6EECF244321}">
                <p14:modId xmlns:p14="http://schemas.microsoft.com/office/powerpoint/2010/main" val="847633855"/>
              </p:ext>
            </p:extLst>
          </p:nvPr>
        </p:nvGraphicFramePr>
        <p:xfrm>
          <a:off x="161826" y="1574277"/>
          <a:ext cx="5494256" cy="3469063"/>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Single Corner Rounded 2">
            <a:extLst>
              <a:ext uri="{FF2B5EF4-FFF2-40B4-BE49-F238E27FC236}">
                <a16:creationId xmlns:a16="http://schemas.microsoft.com/office/drawing/2014/main" id="{F2AD6BB1-5EF7-6515-3BC8-A9C76D1227A7}"/>
              </a:ext>
            </a:extLst>
          </p:cNvPr>
          <p:cNvSpPr/>
          <p:nvPr/>
        </p:nvSpPr>
        <p:spPr>
          <a:xfrm>
            <a:off x="5938887" y="282804"/>
            <a:ext cx="5494256" cy="9144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Suggestion of Cuisines in Singapore</a:t>
            </a:r>
          </a:p>
        </p:txBody>
      </p:sp>
      <p:pic>
        <p:nvPicPr>
          <p:cNvPr id="5122" name="Picture 2" descr="American Sports Grill Steaks with Seasoned Onion Rings - Dream Dinners">
            <a:extLst>
              <a:ext uri="{FF2B5EF4-FFF2-40B4-BE49-F238E27FC236}">
                <a16:creationId xmlns:a16="http://schemas.microsoft.com/office/drawing/2014/main" id="{D98CF1B5-A25B-F8E6-D96F-A3052AAC0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921" y="1659118"/>
            <a:ext cx="3546197" cy="212103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akery Food Images - Free Download on Freepik">
            <a:extLst>
              <a:ext uri="{FF2B5EF4-FFF2-40B4-BE49-F238E27FC236}">
                <a16:creationId xmlns:a16="http://schemas.microsoft.com/office/drawing/2014/main" id="{CE03A4D6-F1B9-2CAA-A1FA-CF5C7C773E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5517" y="3924369"/>
            <a:ext cx="3930978" cy="24076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B6C08EC9-7B02-221B-C315-AC442835A61E}"/>
              </a:ext>
            </a:extLst>
          </p:cNvPr>
          <p:cNvSpPr/>
          <p:nvPr/>
        </p:nvSpPr>
        <p:spPr>
          <a:xfrm>
            <a:off x="1187777" y="5252623"/>
            <a:ext cx="4128940" cy="12801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Singapore is a Tourist spot so any kind of food can be recommended .</a:t>
            </a:r>
          </a:p>
        </p:txBody>
      </p:sp>
    </p:spTree>
    <p:extLst>
      <p:ext uri="{BB962C8B-B14F-4D97-AF65-F5344CB8AC3E}">
        <p14:creationId xmlns:p14="http://schemas.microsoft.com/office/powerpoint/2010/main" val="3278210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2F8D79-5CB7-D7D8-3F79-18AB1F541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76" y="143758"/>
            <a:ext cx="10605154" cy="6570483"/>
          </a:xfrm>
          <a:prstGeom prst="rect">
            <a:avLst/>
          </a:prstGeom>
        </p:spPr>
      </p:pic>
    </p:spTree>
    <p:extLst>
      <p:ext uri="{BB962C8B-B14F-4D97-AF65-F5344CB8AC3E}">
        <p14:creationId xmlns:p14="http://schemas.microsoft.com/office/powerpoint/2010/main" val="1992635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B513-1F09-F8CF-9C09-8A10A090E069}"/>
              </a:ext>
            </a:extLst>
          </p:cNvPr>
          <p:cNvSpPr>
            <a:spLocks noGrp="1"/>
          </p:cNvSpPr>
          <p:nvPr>
            <p:ph type="title"/>
          </p:nvPr>
        </p:nvSpPr>
        <p:spPr/>
        <p:txBody>
          <a:bodyPr/>
          <a:lstStyle/>
          <a:p>
            <a:r>
              <a:rPr lang="en-US" dirty="0"/>
              <a:t>                             </a:t>
            </a:r>
            <a:r>
              <a:rPr lang="en-US" dirty="0">
                <a:latin typeface="Arial Black" panose="020B0A04020102020204" pitchFamily="34" charset="0"/>
              </a:rPr>
              <a:t>Summary</a:t>
            </a:r>
          </a:p>
        </p:txBody>
      </p:sp>
      <p:sp>
        <p:nvSpPr>
          <p:cNvPr id="3" name="Rectangle: Rounded Corners 2">
            <a:extLst>
              <a:ext uri="{FF2B5EF4-FFF2-40B4-BE49-F238E27FC236}">
                <a16:creationId xmlns:a16="http://schemas.microsoft.com/office/drawing/2014/main" id="{FFB3DB33-E13B-BE8D-08E2-C25BEA02AF21}"/>
              </a:ext>
            </a:extLst>
          </p:cNvPr>
          <p:cNvSpPr/>
          <p:nvPr/>
        </p:nvSpPr>
        <p:spPr>
          <a:xfrm>
            <a:off x="1234911" y="1998482"/>
            <a:ext cx="9634194" cy="397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Checked Major KPIs to measure Zomato’s performance countries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Given details about data cleaning steps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Shortlisted 4 countries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Explained the details about the suggested countries on the basis of avg votes and ratings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Shortlisted cities in the suggested countries and suggested cuisines on basis of ratings</a:t>
            </a:r>
          </a:p>
        </p:txBody>
      </p:sp>
    </p:spTree>
    <p:extLst>
      <p:ext uri="{BB962C8B-B14F-4D97-AF65-F5344CB8AC3E}">
        <p14:creationId xmlns:p14="http://schemas.microsoft.com/office/powerpoint/2010/main" val="360451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8FB95-C53D-5F58-6B9D-50A860DCF3D9}"/>
              </a:ext>
            </a:extLst>
          </p:cNvPr>
          <p:cNvSpPr txBox="1"/>
          <p:nvPr/>
        </p:nvSpPr>
        <p:spPr>
          <a:xfrm>
            <a:off x="0" y="1228789"/>
            <a:ext cx="8484124" cy="4244880"/>
          </a:xfrm>
          <a:prstGeom prst="rect">
            <a:avLst/>
          </a:prstGeom>
          <a:noFill/>
        </p:spPr>
        <p:txBody>
          <a:bodyPr wrap="square" rtlCol="0">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Explore Zomato’s recipe for global expansion and key ingredients for success in the international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Zomato started as a local restaurant discovery platform in India and expanded globally.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Their journey reflects the evolution of the food industry and the power of digital platforms.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Zomato’s success lies in thorough market analysis and understanding of local cuisines and consumer preferences in each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Ability to adapt to local cultures and cuisines has been a key factor in Zomato’s global expansion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adaptability allows Zomato to connect with a diverse range of customers.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961332B-4148-75A5-D852-C49C21D2EC29}"/>
              </a:ext>
            </a:extLst>
          </p:cNvPr>
          <p:cNvSpPr txBox="1"/>
          <p:nvPr/>
        </p:nvSpPr>
        <p:spPr>
          <a:xfrm>
            <a:off x="4487159" y="395925"/>
            <a:ext cx="4128939" cy="769441"/>
          </a:xfrm>
          <a:prstGeom prst="rect">
            <a:avLst/>
          </a:prstGeom>
          <a:noFill/>
        </p:spPr>
        <p:txBody>
          <a:bodyPr wrap="square" rtlCol="0">
            <a:spAutoFit/>
          </a:bodyPr>
          <a:lstStyle/>
          <a:p>
            <a:r>
              <a:rPr lang="en-US" sz="4400" dirty="0">
                <a:latin typeface="Arial Black" panose="020B0A04020102020204" pitchFamily="34" charset="0"/>
              </a:rPr>
              <a:t>Introduction</a:t>
            </a:r>
          </a:p>
        </p:txBody>
      </p:sp>
      <p:pic>
        <p:nvPicPr>
          <p:cNvPr id="1026" name="Picture 2" descr="7 Features to Add to Your Zomato Clone and Be a $4 Bn Company">
            <a:extLst>
              <a:ext uri="{FF2B5EF4-FFF2-40B4-BE49-F238E27FC236}">
                <a16:creationId xmlns:a16="http://schemas.microsoft.com/office/drawing/2014/main" id="{7D9BA07D-50BE-4B4E-0853-926ED1FB3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098" y="1675614"/>
            <a:ext cx="3425073" cy="33512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687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1BB435CA-05DD-BA15-7C91-7533AB1FC97A}"/>
              </a:ext>
            </a:extLst>
          </p:cNvPr>
          <p:cNvSpPr/>
          <p:nvPr/>
        </p:nvSpPr>
        <p:spPr>
          <a:xfrm>
            <a:off x="3497344" y="443060"/>
            <a:ext cx="5062194" cy="9144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Acknowledgement</a:t>
            </a:r>
          </a:p>
        </p:txBody>
      </p:sp>
      <p:sp>
        <p:nvSpPr>
          <p:cNvPr id="3" name="Rectangle: Rounded Corners 2">
            <a:extLst>
              <a:ext uri="{FF2B5EF4-FFF2-40B4-BE49-F238E27FC236}">
                <a16:creationId xmlns:a16="http://schemas.microsoft.com/office/drawing/2014/main" id="{0F72B8E6-4E7A-B701-E8EC-73A4B4C61D4F}"/>
              </a:ext>
            </a:extLst>
          </p:cNvPr>
          <p:cNvSpPr/>
          <p:nvPr/>
        </p:nvSpPr>
        <p:spPr>
          <a:xfrm>
            <a:off x="1387311" y="1875933"/>
            <a:ext cx="9417377" cy="4539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 Acknowledge my mentor for this project for giving me insights  about how we can use Excel to analyze. Also I would like to thank Newton School for providing me this platform  to learn and improve my skills. Along with that my batchmates and the TA sessions  also helped me in many ways to  bring this PPT on the table</a:t>
            </a:r>
          </a:p>
        </p:txBody>
      </p:sp>
    </p:spTree>
    <p:extLst>
      <p:ext uri="{BB962C8B-B14F-4D97-AF65-F5344CB8AC3E}">
        <p14:creationId xmlns:p14="http://schemas.microsoft.com/office/powerpoint/2010/main" val="276297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9B5E0-07A8-71FC-2A4D-EAC0EAE15010}"/>
              </a:ext>
            </a:extLst>
          </p:cNvPr>
          <p:cNvSpPr txBox="1"/>
          <p:nvPr/>
        </p:nvSpPr>
        <p:spPr>
          <a:xfrm>
            <a:off x="329938" y="633779"/>
            <a:ext cx="5057347" cy="646331"/>
          </a:xfrm>
          <a:prstGeom prst="rect">
            <a:avLst/>
          </a:prstGeom>
          <a:noFill/>
        </p:spPr>
        <p:txBody>
          <a:bodyPr wrap="none" rtlCol="0">
            <a:spAutoFit/>
          </a:bodyPr>
          <a:lstStyle/>
          <a:p>
            <a:r>
              <a:rPr lang="en-US" sz="3600" dirty="0">
                <a:latin typeface="Arial Black" panose="020B0A04020102020204" pitchFamily="34" charset="0"/>
              </a:rPr>
              <a:t>Problem Statement</a:t>
            </a:r>
          </a:p>
        </p:txBody>
      </p:sp>
      <p:sp>
        <p:nvSpPr>
          <p:cNvPr id="3" name="TextBox 2">
            <a:extLst>
              <a:ext uri="{FF2B5EF4-FFF2-40B4-BE49-F238E27FC236}">
                <a16:creationId xmlns:a16="http://schemas.microsoft.com/office/drawing/2014/main" id="{D28A5A72-9B1A-E415-91A6-1FED89395135}"/>
              </a:ext>
            </a:extLst>
          </p:cNvPr>
          <p:cNvSpPr txBox="1"/>
          <p:nvPr/>
        </p:nvSpPr>
        <p:spPr>
          <a:xfrm>
            <a:off x="94268" y="1280110"/>
            <a:ext cx="11858919"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 am hired as a consultant data analyst by Zomato where the team is looking for expansion and opening restaurants. My task is to come up with strategies/suggestions about opening newer restaurants.</a:t>
            </a:r>
          </a:p>
        </p:txBody>
      </p:sp>
      <p:pic>
        <p:nvPicPr>
          <p:cNvPr id="7" name="Picture 6">
            <a:extLst>
              <a:ext uri="{FF2B5EF4-FFF2-40B4-BE49-F238E27FC236}">
                <a16:creationId xmlns:a16="http://schemas.microsoft.com/office/drawing/2014/main" id="{45B7117A-F542-7FF2-23EB-95142DC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648" y="2253882"/>
            <a:ext cx="8553253" cy="4543916"/>
          </a:xfrm>
          <a:prstGeom prst="rect">
            <a:avLst/>
          </a:prstGeom>
        </p:spPr>
      </p:pic>
    </p:spTree>
    <p:extLst>
      <p:ext uri="{BB962C8B-B14F-4D97-AF65-F5344CB8AC3E}">
        <p14:creationId xmlns:p14="http://schemas.microsoft.com/office/powerpoint/2010/main" val="368987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3AA2-1D6B-FACD-0A49-A33244B80903}"/>
              </a:ext>
            </a:extLst>
          </p:cNvPr>
          <p:cNvSpPr>
            <a:spLocks noGrp="1"/>
          </p:cNvSpPr>
          <p:nvPr>
            <p:ph type="title"/>
          </p:nvPr>
        </p:nvSpPr>
        <p:spPr>
          <a:xfrm>
            <a:off x="113924" y="0"/>
            <a:ext cx="3932237" cy="1178351"/>
          </a:xfrm>
        </p:spPr>
        <p:txBody>
          <a:bodyPr/>
          <a:lstStyle/>
          <a:p>
            <a:r>
              <a:rPr lang="en-US" sz="3200" b="1" dirty="0">
                <a:latin typeface="Arial" panose="020B0604020202020204" pitchFamily="34" charset="0"/>
                <a:cs typeface="Arial" panose="020B0604020202020204" pitchFamily="34" charset="0"/>
              </a:rPr>
              <a:t>Data snapshot</a:t>
            </a:r>
            <a:br>
              <a:rPr lang="en-US" sz="3200" b="1"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1373F6E-635D-DC44-0A5C-378BB434811A}"/>
              </a:ext>
            </a:extLst>
          </p:cNvPr>
          <p:cNvSpPr>
            <a:spLocks noGrp="1"/>
          </p:cNvSpPr>
          <p:nvPr>
            <p:ph idx="1"/>
          </p:nvPr>
        </p:nvSpPr>
        <p:spPr>
          <a:xfrm>
            <a:off x="10020692" y="641023"/>
            <a:ext cx="1035491" cy="4816777"/>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CCFC732F-2514-1E62-475F-C596074053C2}"/>
              </a:ext>
            </a:extLst>
          </p:cNvPr>
          <p:cNvGraphicFramePr>
            <a:graphicFrameLocks noGrp="1"/>
          </p:cNvGraphicFramePr>
          <p:nvPr>
            <p:extLst>
              <p:ext uri="{D42A27DB-BD31-4B8C-83A1-F6EECF244321}">
                <p14:modId xmlns:p14="http://schemas.microsoft.com/office/powerpoint/2010/main" val="4128276527"/>
              </p:ext>
            </p:extLst>
          </p:nvPr>
        </p:nvGraphicFramePr>
        <p:xfrm>
          <a:off x="3238557" y="0"/>
          <a:ext cx="2285550" cy="6857996"/>
        </p:xfrm>
        <a:graphic>
          <a:graphicData uri="http://schemas.openxmlformats.org/drawingml/2006/table">
            <a:tbl>
              <a:tblPr/>
              <a:tblGrid>
                <a:gridCol w="2285550">
                  <a:extLst>
                    <a:ext uri="{9D8B030D-6E8A-4147-A177-3AD203B41FA5}">
                      <a16:colId xmlns:a16="http://schemas.microsoft.com/office/drawing/2014/main" val="1884530478"/>
                    </a:ext>
                  </a:extLst>
                </a:gridCol>
              </a:tblGrid>
              <a:tr h="235873">
                <a:tc>
                  <a:txBody>
                    <a:bodyPr/>
                    <a:lstStyle/>
                    <a:p>
                      <a:pPr algn="l" fontAlgn="b"/>
                      <a:r>
                        <a:rPr lang="en-US" sz="1000" b="0" i="0" u="none" strike="noStrike" dirty="0" err="1">
                          <a:solidFill>
                            <a:srgbClr val="000000"/>
                          </a:solidFill>
                          <a:effectLst/>
                          <a:highlight>
                            <a:srgbClr val="FFFFFF"/>
                          </a:highlight>
                          <a:latin typeface="Arial" panose="020B0604020202020204" pitchFamily="34" charset="0"/>
                          <a:cs typeface="Arial" panose="020B0604020202020204" pitchFamily="34" charset="0"/>
                        </a:rPr>
                        <a:t>RestaurantID</a:t>
                      </a:r>
                      <a:endParaRPr lang="en-US" sz="1000" b="0" i="0" u="none" strike="noStrike" dirty="0">
                        <a:solidFill>
                          <a:srgbClr val="000000"/>
                        </a:solidFill>
                        <a:effectLst/>
                        <a:highlight>
                          <a:srgbClr val="FFFFFF"/>
                        </a:highlight>
                        <a:latin typeface="Arial" panose="020B0604020202020204" pitchFamily="34" charset="0"/>
                        <a:cs typeface="Arial" panose="020B0604020202020204" pitchFamily="34" charset="0"/>
                      </a:endParaRP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6145825"/>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RestaurantName</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9481586"/>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CountryCode</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3781793"/>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Country Name</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1935965"/>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Currency Rate</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01719556"/>
                  </a:ext>
                </a:extLst>
              </a:tr>
              <a:tr h="157065">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City</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97736844"/>
                  </a:ext>
                </a:extLst>
              </a:tr>
              <a:tr h="157065">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Address</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28858118"/>
                  </a:ext>
                </a:extLst>
              </a:tr>
              <a:tr h="157065">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Locality</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1248839"/>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LocalityVerbose</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3532575"/>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Longitude</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6143533"/>
                  </a:ext>
                </a:extLst>
              </a:tr>
              <a:tr h="157065">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Latitude</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7546949"/>
                  </a:ext>
                </a:extLst>
              </a:tr>
              <a:tr h="157065">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Cuisines</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39256633"/>
                  </a:ext>
                </a:extLst>
              </a:tr>
              <a:tr h="157065">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Currency</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08351267"/>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Abbreviation</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25538909"/>
                  </a:ext>
                </a:extLst>
              </a:tr>
              <a:tr h="3596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Has_Table_booking</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16455921"/>
                  </a:ext>
                </a:extLst>
              </a:tr>
              <a:tr h="3596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Has_Online_delivery</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9840445"/>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Is_delivering_now</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07800237"/>
                  </a:ext>
                </a:extLst>
              </a:tr>
              <a:tr h="3596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Switch_to_order_menu</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2101476"/>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Price_range</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9492797"/>
                  </a:ext>
                </a:extLst>
              </a:tr>
              <a:tr h="157065">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Votes</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8373486"/>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Array Formula</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3297149"/>
                  </a:ext>
                </a:extLst>
              </a:tr>
              <a:tr h="3596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Average_Cost_for_two</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17191241"/>
                  </a:ext>
                </a:extLst>
              </a:tr>
              <a:tr h="5958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Average_cost fro two with currency symbol</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1536285"/>
                  </a:ext>
                </a:extLst>
              </a:tr>
              <a:tr h="3596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Avg Cost of Two in Rs.</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0322603"/>
                  </a:ext>
                </a:extLst>
              </a:tr>
              <a:tr h="157065">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Rating</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43980109"/>
                  </a:ext>
                </a:extLst>
              </a:tr>
              <a:tr h="241569">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Datekey_Opening</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0941128"/>
                  </a:ext>
                </a:extLst>
              </a:tr>
              <a:tr h="157065">
                <a:tc>
                  <a:txBody>
                    <a:bodyPr/>
                    <a:lstStyle/>
                    <a:p>
                      <a:pPr algn="l" fontAlgn="b"/>
                      <a:r>
                        <a:rPr lang="en-US" sz="1000" b="0" i="0" u="none" strike="noStrike">
                          <a:solidFill>
                            <a:srgbClr val="000000"/>
                          </a:solidFill>
                          <a:effectLst/>
                          <a:highlight>
                            <a:srgbClr val="FFFFFF"/>
                          </a:highlight>
                          <a:latin typeface="Arial" panose="020B0604020202020204" pitchFamily="34" charset="0"/>
                          <a:cs typeface="Arial" panose="020B0604020202020204" pitchFamily="34" charset="0"/>
                        </a:rPr>
                        <a:t>year</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46976841"/>
                  </a:ext>
                </a:extLst>
              </a:tr>
              <a:tr h="157065">
                <a:tc>
                  <a:txBody>
                    <a:bodyPr/>
                    <a:lstStyle/>
                    <a:p>
                      <a:pPr algn="l" fontAlgn="b"/>
                      <a:r>
                        <a:rPr lang="en-US" sz="1000" b="0" i="0" u="none" strike="noStrike" dirty="0">
                          <a:solidFill>
                            <a:srgbClr val="000000"/>
                          </a:solidFill>
                          <a:effectLst/>
                          <a:highlight>
                            <a:srgbClr val="FFFFFF"/>
                          </a:highlight>
                          <a:latin typeface="Arial" panose="020B0604020202020204" pitchFamily="34" charset="0"/>
                          <a:cs typeface="Arial" panose="020B0604020202020204" pitchFamily="34" charset="0"/>
                        </a:rPr>
                        <a:t>Month</a:t>
                      </a:r>
                    </a:p>
                  </a:txBody>
                  <a:tcPr marL="3549" marR="3549" marT="35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7224823"/>
                  </a:ext>
                </a:extLst>
              </a:tr>
            </a:tbl>
          </a:graphicData>
        </a:graphic>
      </p:graphicFrame>
      <p:pic>
        <p:nvPicPr>
          <p:cNvPr id="7" name="Picture 2" descr="Right Arrow Vector Art, Icons, and Graphics for Free Download">
            <a:extLst>
              <a:ext uri="{FF2B5EF4-FFF2-40B4-BE49-F238E27FC236}">
                <a16:creationId xmlns:a16="http://schemas.microsoft.com/office/drawing/2014/main" id="{6D84FA91-AF4A-37BB-2D4C-183E363CC1C3}"/>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40861" y="2476497"/>
            <a:ext cx="1905000" cy="1905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624C376-825A-8BE9-D936-67D854B50876}"/>
              </a:ext>
            </a:extLst>
          </p:cNvPr>
          <p:cNvSpPr txBox="1"/>
          <p:nvPr/>
        </p:nvSpPr>
        <p:spPr>
          <a:xfrm>
            <a:off x="467971" y="2864745"/>
            <a:ext cx="2620141" cy="461665"/>
          </a:xfrm>
          <a:prstGeom prst="rect">
            <a:avLst/>
          </a:prstGeom>
          <a:noFill/>
        </p:spPr>
        <p:txBody>
          <a:bodyPr wrap="none" rtlCol="0">
            <a:spAutoFit/>
          </a:bodyPr>
          <a:lstStyle/>
          <a:p>
            <a:r>
              <a:rPr lang="en-US" sz="2400" dirty="0">
                <a:latin typeface="Arial Black" panose="020B0A04020102020204" pitchFamily="34" charset="0"/>
              </a:rPr>
              <a:t>Available Data</a:t>
            </a:r>
          </a:p>
        </p:txBody>
      </p:sp>
      <p:graphicFrame>
        <p:nvGraphicFramePr>
          <p:cNvPr id="9" name="Table 8">
            <a:extLst>
              <a:ext uri="{FF2B5EF4-FFF2-40B4-BE49-F238E27FC236}">
                <a16:creationId xmlns:a16="http://schemas.microsoft.com/office/drawing/2014/main" id="{5C215E5E-82D0-22A0-0F27-F71C3F59123B}"/>
              </a:ext>
            </a:extLst>
          </p:cNvPr>
          <p:cNvGraphicFramePr>
            <a:graphicFrameLocks noGrp="1"/>
          </p:cNvGraphicFramePr>
          <p:nvPr>
            <p:extLst>
              <p:ext uri="{D42A27DB-BD31-4B8C-83A1-F6EECF244321}">
                <p14:modId xmlns:p14="http://schemas.microsoft.com/office/powerpoint/2010/main" val="1624570490"/>
              </p:ext>
            </p:extLst>
          </p:nvPr>
        </p:nvGraphicFramePr>
        <p:xfrm>
          <a:off x="8465530" y="2256582"/>
          <a:ext cx="3402815" cy="2551058"/>
        </p:xfrm>
        <a:graphic>
          <a:graphicData uri="http://schemas.openxmlformats.org/drawingml/2006/table">
            <a:tbl>
              <a:tblPr/>
              <a:tblGrid>
                <a:gridCol w="3402815">
                  <a:extLst>
                    <a:ext uri="{9D8B030D-6E8A-4147-A177-3AD203B41FA5}">
                      <a16:colId xmlns:a16="http://schemas.microsoft.com/office/drawing/2014/main" val="715052565"/>
                    </a:ext>
                  </a:extLst>
                </a:gridCol>
              </a:tblGrid>
              <a:tr h="413068">
                <a:tc>
                  <a:txBody>
                    <a:bodyPr/>
                    <a:lstStyle/>
                    <a:p>
                      <a:pPr algn="l" fontAlgn="b"/>
                      <a:r>
                        <a:rPr lang="en-US" sz="1400" b="0" i="0" u="none" strike="noStrike" dirty="0" err="1">
                          <a:solidFill>
                            <a:srgbClr val="000000"/>
                          </a:solidFill>
                          <a:effectLst/>
                          <a:highlight>
                            <a:srgbClr val="FFFFFF"/>
                          </a:highlight>
                          <a:latin typeface="Arial" panose="020B0604020202020204" pitchFamily="34" charset="0"/>
                          <a:cs typeface="Arial" panose="020B0604020202020204" pitchFamily="34" charset="0"/>
                        </a:rPr>
                        <a:t>RestaurantName</a:t>
                      </a:r>
                      <a:endParaRPr lang="en-US" sz="1400" b="0" i="0" u="none" strike="noStrike" dirty="0">
                        <a:solidFill>
                          <a:srgbClr val="000000"/>
                        </a:solidFill>
                        <a:effectLst/>
                        <a:highlight>
                          <a:srgbClr val="FFFFFF"/>
                        </a:highlight>
                        <a:latin typeface="Arial" panose="020B0604020202020204" pitchFamily="34" charset="0"/>
                        <a:cs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6105034"/>
                  </a:ext>
                </a:extLst>
              </a:tr>
              <a:tr h="427598">
                <a:tc>
                  <a:txBody>
                    <a:bodyPr/>
                    <a:lstStyle/>
                    <a:p>
                      <a:pPr algn="l" fontAlgn="b"/>
                      <a:r>
                        <a:rPr lang="en-US" sz="1400" b="0" i="0" u="none" strike="noStrike">
                          <a:solidFill>
                            <a:srgbClr val="000000"/>
                          </a:solidFill>
                          <a:effectLst/>
                          <a:highlight>
                            <a:srgbClr val="FFFFFF"/>
                          </a:highlight>
                          <a:latin typeface="Arial" panose="020B0604020202020204" pitchFamily="34" charset="0"/>
                          <a:cs typeface="Arial" panose="020B0604020202020204" pitchFamily="34" charset="0"/>
                        </a:rPr>
                        <a:t>Country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84144946"/>
                  </a:ext>
                </a:extLst>
              </a:tr>
              <a:tr h="427598">
                <a:tc>
                  <a:txBody>
                    <a:bodyPr/>
                    <a:lstStyle/>
                    <a:p>
                      <a:pPr algn="l" fontAlgn="b"/>
                      <a:r>
                        <a:rPr lang="en-US" sz="1400" b="0" i="0" u="none" strike="noStrike">
                          <a:solidFill>
                            <a:srgbClr val="000000"/>
                          </a:solidFill>
                          <a:effectLst/>
                          <a:highlight>
                            <a:srgbClr val="FFFFFF"/>
                          </a:highlight>
                          <a:latin typeface="Arial" panose="020B0604020202020204" pitchFamily="34" charset="0"/>
                          <a:cs typeface="Arial" panose="020B0604020202020204" pitchFamily="34" charset="0"/>
                        </a:rPr>
                        <a:t>Price_range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9380815"/>
                  </a:ext>
                </a:extLst>
              </a:tr>
              <a:tr h="427598">
                <a:tc>
                  <a:txBody>
                    <a:bodyPr/>
                    <a:lstStyle/>
                    <a:p>
                      <a:pPr algn="l" fontAlgn="b"/>
                      <a:r>
                        <a:rPr lang="en-US" sz="1400" b="0" i="0" u="none" strike="noStrike">
                          <a:solidFill>
                            <a:srgbClr val="000000"/>
                          </a:solidFill>
                          <a:effectLst/>
                          <a:highlight>
                            <a:srgbClr val="FFFFFF"/>
                          </a:highlight>
                          <a:latin typeface="Arial" panose="020B0604020202020204" pitchFamily="34" charset="0"/>
                          <a:cs typeface="Arial" panose="020B0604020202020204" pitchFamily="34" charset="0"/>
                        </a:rPr>
                        <a:t>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9446381"/>
                  </a:ext>
                </a:extLst>
              </a:tr>
              <a:tr h="427598">
                <a:tc>
                  <a:txBody>
                    <a:bodyPr/>
                    <a:lstStyle/>
                    <a:p>
                      <a:pPr algn="l" fontAlgn="b"/>
                      <a:r>
                        <a:rPr lang="en-US" sz="1400" b="0" i="0" u="none" strike="noStrike">
                          <a:solidFill>
                            <a:srgbClr val="000000"/>
                          </a:solidFill>
                          <a:effectLst/>
                          <a:highlight>
                            <a:srgbClr val="FFFFFF"/>
                          </a:highlight>
                          <a:latin typeface="Arial" panose="020B0604020202020204" pitchFamily="34" charset="0"/>
                          <a:cs typeface="Arial" panose="020B0604020202020204" pitchFamily="34" charset="0"/>
                        </a:rPr>
                        <a:t>Rating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24857423"/>
                  </a:ext>
                </a:extLst>
              </a:tr>
              <a:tr h="427598">
                <a:tc>
                  <a:txBody>
                    <a:bodyPr/>
                    <a:lstStyle/>
                    <a:p>
                      <a:pPr algn="l" fontAlgn="b"/>
                      <a:r>
                        <a:rPr lang="en-US" sz="1400" b="0" i="0" u="none" strike="noStrike" dirty="0" err="1">
                          <a:solidFill>
                            <a:srgbClr val="000000"/>
                          </a:solidFill>
                          <a:effectLst/>
                          <a:highlight>
                            <a:srgbClr val="FFFFFF"/>
                          </a:highlight>
                          <a:latin typeface="Arial" panose="020B0604020202020204" pitchFamily="34" charset="0"/>
                          <a:cs typeface="Arial" panose="020B0604020202020204" pitchFamily="34" charset="0"/>
                        </a:rPr>
                        <a:t>Datekey_Opening</a:t>
                      </a:r>
                      <a:endParaRPr lang="en-US" sz="1400" b="0" i="0" u="none" strike="noStrike" dirty="0">
                        <a:solidFill>
                          <a:srgbClr val="000000"/>
                        </a:solidFill>
                        <a:effectLst/>
                        <a:highlight>
                          <a:srgbClr val="FFFFFF"/>
                        </a:highlight>
                        <a:latin typeface="Arial" panose="020B0604020202020204" pitchFamily="34" charset="0"/>
                        <a:cs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45878566"/>
                  </a:ext>
                </a:extLst>
              </a:tr>
            </a:tbl>
          </a:graphicData>
        </a:graphic>
      </p:graphicFrame>
      <p:sp>
        <p:nvSpPr>
          <p:cNvPr id="10" name="TextBox 9">
            <a:extLst>
              <a:ext uri="{FF2B5EF4-FFF2-40B4-BE49-F238E27FC236}">
                <a16:creationId xmlns:a16="http://schemas.microsoft.com/office/drawing/2014/main" id="{9F9AC1B3-BE7A-DAE1-45F1-58610684EDC2}"/>
              </a:ext>
            </a:extLst>
          </p:cNvPr>
          <p:cNvSpPr txBox="1"/>
          <p:nvPr/>
        </p:nvSpPr>
        <p:spPr>
          <a:xfrm>
            <a:off x="9309097" y="1606422"/>
            <a:ext cx="1715679" cy="523220"/>
          </a:xfrm>
          <a:prstGeom prst="rect">
            <a:avLst/>
          </a:prstGeom>
          <a:noFill/>
        </p:spPr>
        <p:txBody>
          <a:bodyPr wrap="square" rtlCol="0">
            <a:spAutoFit/>
          </a:bodyPr>
          <a:lstStyle/>
          <a:p>
            <a:r>
              <a:rPr lang="en-US" sz="2800" dirty="0">
                <a:latin typeface="Arial Black" panose="020B0A04020102020204" pitchFamily="34" charset="0"/>
              </a:rPr>
              <a:t> KPIS</a:t>
            </a:r>
          </a:p>
        </p:txBody>
      </p:sp>
    </p:spTree>
    <p:extLst>
      <p:ext uri="{BB962C8B-B14F-4D97-AF65-F5344CB8AC3E}">
        <p14:creationId xmlns:p14="http://schemas.microsoft.com/office/powerpoint/2010/main" val="23171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FC76-34FF-B483-DC47-7D40B73EDCA2}"/>
              </a:ext>
            </a:extLst>
          </p:cNvPr>
          <p:cNvSpPr>
            <a:spLocks noGrp="1"/>
          </p:cNvSpPr>
          <p:nvPr>
            <p:ph type="title"/>
          </p:nvPr>
        </p:nvSpPr>
        <p:spPr>
          <a:xfrm>
            <a:off x="838200" y="688157"/>
            <a:ext cx="10515600" cy="1002531"/>
          </a:xfrm>
        </p:spPr>
        <p:txBody>
          <a:bodyPr/>
          <a:lstStyle/>
          <a:p>
            <a:r>
              <a:rPr lang="en-US" dirty="0">
                <a:latin typeface="Arial" panose="020B0604020202020204" pitchFamily="34" charset="0"/>
                <a:cs typeface="Arial" panose="020B0604020202020204" pitchFamily="34" charset="0"/>
              </a:rPr>
              <a:t>Analytical  Approach and Tools</a:t>
            </a:r>
          </a:p>
        </p:txBody>
      </p:sp>
      <p:sp>
        <p:nvSpPr>
          <p:cNvPr id="3" name="Content Placeholder 2">
            <a:extLst>
              <a:ext uri="{FF2B5EF4-FFF2-40B4-BE49-F238E27FC236}">
                <a16:creationId xmlns:a16="http://schemas.microsoft.com/office/drawing/2014/main" id="{4E91A34D-49EB-9F6B-2704-EED66DBB8920}"/>
              </a:ext>
            </a:extLst>
          </p:cNvPr>
          <p:cNvSpPr>
            <a:spLocks noGrp="1"/>
          </p:cNvSpPr>
          <p:nvPr>
            <p:ph idx="1"/>
          </p:nvPr>
        </p:nvSpPr>
        <p:spPr>
          <a:xfrm>
            <a:off x="385713" y="2243579"/>
            <a:ext cx="10515600" cy="2988297"/>
          </a:xfrm>
        </p:spPr>
        <p:txBody>
          <a:bodyPr>
            <a:normAutofit lnSpcReduction="10000"/>
          </a:bodyPr>
          <a:lstStyle/>
          <a:p>
            <a:pPr algn="just"/>
            <a:r>
              <a:rPr lang="en-US" sz="1800" dirty="0">
                <a:latin typeface="Arial" panose="020B0604020202020204" pitchFamily="34" charset="0"/>
                <a:cs typeface="Arial" panose="020B0604020202020204" pitchFamily="34" charset="0"/>
              </a:rPr>
              <a:t>Enhanced the dataset   with additional variables using VLOOKUP to </a:t>
            </a:r>
          </a:p>
          <a:p>
            <a:pPr marL="0" indent="0" algn="just">
              <a:buNone/>
            </a:pPr>
            <a:r>
              <a:rPr lang="en-US" sz="1800" dirty="0">
                <a:latin typeface="Arial" panose="020B0604020202020204" pitchFamily="34" charset="0"/>
                <a:cs typeface="Arial" panose="020B0604020202020204" pitchFamily="34" charset="0"/>
              </a:rPr>
              <a:t>cross reference external data sources.</a:t>
            </a:r>
          </a:p>
          <a:p>
            <a:pPr algn="just"/>
            <a:r>
              <a:rPr lang="en-US" sz="1800" dirty="0">
                <a:latin typeface="Arial" panose="020B0604020202020204" pitchFamily="34" charset="0"/>
                <a:cs typeface="Arial" panose="020B0604020202020204" pitchFamily="34" charset="0"/>
              </a:rPr>
              <a:t>Employed pivot tables  and summarizing key metrics to</a:t>
            </a:r>
          </a:p>
          <a:p>
            <a:pPr marL="0" indent="0" algn="just">
              <a:buNone/>
            </a:pPr>
            <a:r>
              <a:rPr lang="en-US" sz="1800" dirty="0">
                <a:latin typeface="Arial" panose="020B0604020202020204" pitchFamily="34" charset="0"/>
                <a:cs typeface="Arial" panose="020B0604020202020204" pitchFamily="34" charset="0"/>
              </a:rPr>
              <a:t>identify how we can open new restaurants in different countries or cities</a:t>
            </a:r>
          </a:p>
          <a:p>
            <a:pPr algn="just"/>
            <a:r>
              <a:rPr lang="en-US" sz="1800" dirty="0">
                <a:latin typeface="Arial" panose="020B0604020202020204" pitchFamily="34" charset="0"/>
                <a:cs typeface="Arial" panose="020B0604020202020204" pitchFamily="34" charset="0"/>
              </a:rPr>
              <a:t>Created dynamic charts and dashboards for data representation, enabling </a:t>
            </a:r>
          </a:p>
          <a:p>
            <a:pPr marL="0" indent="0" algn="just">
              <a:buNone/>
            </a:pPr>
            <a:r>
              <a:rPr lang="en-US" sz="1800" dirty="0">
                <a:latin typeface="Arial" panose="020B0604020202020204" pitchFamily="34" charset="0"/>
                <a:cs typeface="Arial" panose="020B0604020202020204" pitchFamily="34" charset="0"/>
              </a:rPr>
              <a:t>interactive data exploration</a:t>
            </a:r>
            <a:r>
              <a:rPr lang="en-US" dirty="0">
                <a:latin typeface="Arial" panose="020B0604020202020204" pitchFamily="34" charset="0"/>
                <a:cs typeface="Arial" panose="020B0604020202020204" pitchFamily="34" charset="0"/>
              </a:rPr>
              <a:t>.</a:t>
            </a:r>
          </a:p>
          <a:p>
            <a:pPr algn="just"/>
            <a:r>
              <a:rPr lang="en-US" sz="1800" dirty="0">
                <a:latin typeface="Arial" panose="020B0604020202020204" pitchFamily="34" charset="0"/>
                <a:cs typeface="Arial" panose="020B0604020202020204" pitchFamily="34" charset="0"/>
              </a:rPr>
              <a:t>Figured out  KPIs from the available data like </a:t>
            </a:r>
          </a:p>
          <a:p>
            <a:pPr algn="just"/>
            <a:r>
              <a:rPr lang="en-US" sz="1800" dirty="0">
                <a:latin typeface="Arial" panose="020B0604020202020204" pitchFamily="34" charset="0"/>
                <a:cs typeface="Arial" panose="020B0604020202020204" pitchFamily="34" charset="0"/>
              </a:rPr>
              <a:t>Country name, </a:t>
            </a:r>
            <a:r>
              <a:rPr lang="en-US" sz="1800" dirty="0" err="1">
                <a:latin typeface="Arial" panose="020B0604020202020204" pitchFamily="34" charset="0"/>
                <a:cs typeface="Arial" panose="020B0604020202020204" pitchFamily="34" charset="0"/>
              </a:rPr>
              <a:t>Price_range</a:t>
            </a:r>
            <a:r>
              <a:rPr lang="en-US" sz="1800" dirty="0">
                <a:latin typeface="Arial" panose="020B0604020202020204" pitchFamily="34" charset="0"/>
                <a:cs typeface="Arial" panose="020B0604020202020204" pitchFamily="34" charset="0"/>
              </a:rPr>
              <a:t>, Voting, Rating, Year of opening.</a:t>
            </a:r>
          </a:p>
        </p:txBody>
      </p:sp>
      <p:pic>
        <p:nvPicPr>
          <p:cNvPr id="3074" name="Picture 2" descr="In-Office Vs. Remote Vs. Hybrid Work Two Years Later: The Impact On  Employee Efficiency">
            <a:extLst>
              <a:ext uri="{FF2B5EF4-FFF2-40B4-BE49-F238E27FC236}">
                <a16:creationId xmlns:a16="http://schemas.microsoft.com/office/drawing/2014/main" id="{8E8C2992-09DE-BBD8-A536-9E7B128F5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2250" y="2430053"/>
            <a:ext cx="3736109" cy="249073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05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FF133-4D31-625F-DC26-F697E576D5E3}"/>
              </a:ext>
            </a:extLst>
          </p:cNvPr>
          <p:cNvSpPr>
            <a:spLocks noGrp="1"/>
          </p:cNvSpPr>
          <p:nvPr>
            <p:ph idx="1"/>
          </p:nvPr>
        </p:nvSpPr>
        <p:spPr>
          <a:xfrm>
            <a:off x="6495068" y="987425"/>
            <a:ext cx="4860320" cy="4873625"/>
          </a:xfrm>
        </p:spPr>
        <p:txBody>
          <a:bodyPr/>
          <a:lstStyle/>
          <a:p>
            <a:pPr marL="0" indent="0">
              <a:buNone/>
            </a:pPr>
            <a:r>
              <a:rPr lang="en-US" dirty="0"/>
              <a:t>As we can see from the chart, we can open new restaurants in the countries where the number of restaurants are less and also known for their tourist business. Like Canada, Australia, Qatar, Singapore &amp; Philippines.</a:t>
            </a:r>
          </a:p>
        </p:txBody>
      </p:sp>
      <p:graphicFrame>
        <p:nvGraphicFramePr>
          <p:cNvPr id="5" name="Chart 4">
            <a:extLst>
              <a:ext uri="{FF2B5EF4-FFF2-40B4-BE49-F238E27FC236}">
                <a16:creationId xmlns:a16="http://schemas.microsoft.com/office/drawing/2014/main" id="{A0C2EBEC-DD1A-A9D3-F6CB-DC6ED8DA8B1D}"/>
              </a:ext>
            </a:extLst>
          </p:cNvPr>
          <p:cNvGraphicFramePr>
            <a:graphicFrameLocks/>
          </p:cNvGraphicFramePr>
          <p:nvPr>
            <p:extLst>
              <p:ext uri="{D42A27DB-BD31-4B8C-83A1-F6EECF244321}">
                <p14:modId xmlns:p14="http://schemas.microsoft.com/office/powerpoint/2010/main" val="2093124737"/>
              </p:ext>
            </p:extLst>
          </p:nvPr>
        </p:nvGraphicFramePr>
        <p:xfrm>
          <a:off x="414779" y="1555791"/>
          <a:ext cx="5681221" cy="37164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012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B4E5023-AC12-2FC1-BCAE-72930C6926F8}"/>
              </a:ext>
            </a:extLst>
          </p:cNvPr>
          <p:cNvGraphicFramePr>
            <a:graphicFrameLocks/>
          </p:cNvGraphicFramePr>
          <p:nvPr>
            <p:extLst>
              <p:ext uri="{D42A27DB-BD31-4B8C-83A1-F6EECF244321}">
                <p14:modId xmlns:p14="http://schemas.microsoft.com/office/powerpoint/2010/main" val="2173432876"/>
              </p:ext>
            </p:extLst>
          </p:nvPr>
        </p:nvGraphicFramePr>
        <p:xfrm>
          <a:off x="84133" y="1489435"/>
          <a:ext cx="5119462" cy="3252245"/>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Rounded Corners 4">
            <a:extLst>
              <a:ext uri="{FF2B5EF4-FFF2-40B4-BE49-F238E27FC236}">
                <a16:creationId xmlns:a16="http://schemas.microsoft.com/office/drawing/2014/main" id="{DFE65C44-C961-C6C3-1006-5A4E76BD353D}"/>
              </a:ext>
            </a:extLst>
          </p:cNvPr>
          <p:cNvSpPr/>
          <p:nvPr/>
        </p:nvSpPr>
        <p:spPr>
          <a:xfrm>
            <a:off x="6231117" y="348792"/>
            <a:ext cx="5373278" cy="58728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Arial" panose="020B0604020202020204" pitchFamily="34" charset="0"/>
              </a:rPr>
              <a:t>Canada has the highest number of votes, suggesting strong interest or favorable conditions for restaurant expansion.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Arial" panose="020B0604020202020204" pitchFamily="34" charset="0"/>
              </a:rPr>
              <a:t>Higher votes indicate higher market potential and interest in new restaurant ventures.</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Arial" panose="020B0604020202020204" pitchFamily="34" charset="0"/>
              </a:rPr>
              <a:t>Strategies for expansion might differ based on the interest levels. For instance, in Australia, aggressive marketing and larger investments might be justified, while in Qatar, a more cautious approach might be warranted.</a:t>
            </a:r>
          </a:p>
        </p:txBody>
      </p:sp>
    </p:spTree>
    <p:extLst>
      <p:ext uri="{BB962C8B-B14F-4D97-AF65-F5344CB8AC3E}">
        <p14:creationId xmlns:p14="http://schemas.microsoft.com/office/powerpoint/2010/main" val="370020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1349459-2C1F-4929-5D77-9A3753C7E172}"/>
              </a:ext>
            </a:extLst>
          </p:cNvPr>
          <p:cNvGraphicFramePr>
            <a:graphicFrameLocks/>
          </p:cNvGraphicFramePr>
          <p:nvPr>
            <p:extLst>
              <p:ext uri="{D42A27DB-BD31-4B8C-83A1-F6EECF244321}">
                <p14:modId xmlns:p14="http://schemas.microsoft.com/office/powerpoint/2010/main" val="3072639280"/>
              </p:ext>
            </p:extLst>
          </p:nvPr>
        </p:nvGraphicFramePr>
        <p:xfrm>
          <a:off x="105264" y="1461155"/>
          <a:ext cx="5173745" cy="3431356"/>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Rounded Corners 1">
            <a:extLst>
              <a:ext uri="{FF2B5EF4-FFF2-40B4-BE49-F238E27FC236}">
                <a16:creationId xmlns:a16="http://schemas.microsoft.com/office/drawing/2014/main" id="{1D917939-6D71-C814-EAF9-98E32CC44CAD}"/>
              </a:ext>
            </a:extLst>
          </p:cNvPr>
          <p:cNvSpPr/>
          <p:nvPr/>
        </p:nvSpPr>
        <p:spPr>
          <a:xfrm>
            <a:off x="6363093" y="857839"/>
            <a:ext cx="5486400" cy="51658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Arial" panose="020B0604020202020204" pitchFamily="34" charset="0"/>
                <a:ea typeface="Times New Roman" panose="02020603050405020304" pitchFamily="18" charset="0"/>
                <a:cs typeface="Arial" panose="020B0604020202020204" pitchFamily="34" charset="0"/>
              </a:rPr>
              <a:t> In Canada and Qatar, where ratings are highest, focus on maintaining quality and leveraging positive customer feedback.</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Arial" panose="020B0604020202020204" pitchFamily="34" charset="0"/>
                <a:ea typeface="Times New Roman" panose="02020603050405020304" pitchFamily="18" charset="0"/>
                <a:cs typeface="Arial" panose="020B0604020202020204" pitchFamily="34" charset="0"/>
              </a:rPr>
              <a:t>In Singapore, ensure consistent quality and consider marketing strategies to enhance visibility.</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Arial" panose="020B0604020202020204" pitchFamily="34" charset="0"/>
                <a:ea typeface="Times New Roman" panose="02020603050405020304" pitchFamily="18" charset="0"/>
                <a:cs typeface="Arial" panose="020B0604020202020204" pitchFamily="34" charset="0"/>
              </a:rPr>
              <a:t>In Australia investigate the reasons for lower ratings and address any identified issues to improve customer satisfaction.</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Arial" panose="020B0604020202020204" pitchFamily="34" charset="0"/>
                <a:ea typeface="Times New Roman" panose="02020603050405020304" pitchFamily="18" charset="0"/>
                <a:cs typeface="Arial" panose="020B0604020202020204" pitchFamily="34" charset="0"/>
              </a:rPr>
              <a:t> </a:t>
            </a:r>
            <a:r>
              <a:rPr lang="en-US" sz="1800" kern="100" dirty="0">
                <a:effectLst/>
                <a:latin typeface="Arial" panose="020B0604020202020204" pitchFamily="34" charset="0"/>
                <a:ea typeface="Calibri" panose="020F0502020204030204" pitchFamily="34" charset="0"/>
                <a:cs typeface="Arial" panose="020B0604020202020204" pitchFamily="34" charset="0"/>
              </a:rPr>
              <a:t>Understand cultural preferences, dining habits, and economic conditions in each country to tailor your restaurant offerings and marketing strategies.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47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E8523C0-B70D-E868-B8C9-26D30A9D42DD}"/>
              </a:ext>
            </a:extLst>
          </p:cNvPr>
          <p:cNvGraphicFramePr>
            <a:graphicFrameLocks/>
          </p:cNvGraphicFramePr>
          <p:nvPr>
            <p:extLst>
              <p:ext uri="{D42A27DB-BD31-4B8C-83A1-F6EECF244321}">
                <p14:modId xmlns:p14="http://schemas.microsoft.com/office/powerpoint/2010/main" val="2405528680"/>
              </p:ext>
            </p:extLst>
          </p:nvPr>
        </p:nvGraphicFramePr>
        <p:xfrm>
          <a:off x="166540" y="1545993"/>
          <a:ext cx="6121138" cy="421378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C25437BB-6888-FB79-E96F-5B564A6EE864}"/>
              </a:ext>
            </a:extLst>
          </p:cNvPr>
          <p:cNvSpPr/>
          <p:nvPr/>
        </p:nvSpPr>
        <p:spPr>
          <a:xfrm>
            <a:off x="7070103" y="367645"/>
            <a:ext cx="4873658" cy="63913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400" kern="0" dirty="0">
                <a:effectLst/>
                <a:latin typeface="Arial" panose="020B0604020202020204" pitchFamily="34" charset="0"/>
                <a:ea typeface="Times New Roman" panose="02020603050405020304" pitchFamily="18" charset="0"/>
                <a:cs typeface="Arial" panose="020B0604020202020204" pitchFamily="34" charset="0"/>
              </a:rPr>
              <a:t>  </a:t>
            </a:r>
            <a:r>
              <a:rPr lang="en-US" sz="1400" b="1" kern="0" dirty="0">
                <a:effectLst/>
                <a:latin typeface="Arial" panose="020B0604020202020204" pitchFamily="34" charset="0"/>
                <a:ea typeface="Times New Roman" panose="02020603050405020304" pitchFamily="18" charset="0"/>
                <a:cs typeface="Arial" panose="020B0604020202020204" pitchFamily="34" charset="0"/>
              </a:rPr>
              <a:t>Dominant Cuisine</a:t>
            </a:r>
            <a:r>
              <a:rPr lang="en-US" sz="1400" kern="0" dirty="0">
                <a:effectLst/>
                <a:latin typeface="Arial" panose="020B0604020202020204" pitchFamily="34" charset="0"/>
                <a:ea typeface="Times New Roman" panose="02020603050405020304" pitchFamily="18" charset="0"/>
                <a:cs typeface="Arial" panose="020B0604020202020204" pitchFamily="34" charset="0"/>
              </a:rPr>
              <a:t>: American cuisine, including variants like Tex-Mex, Mexican, and Steak, appears frequently on the chart. This suggests a strong preference for American flavors across the recommended countries.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kern="0" dirty="0">
                <a:effectLst/>
                <a:latin typeface="Arial" panose="020B0604020202020204" pitchFamily="34" charset="0"/>
                <a:ea typeface="Times New Roman" panose="02020603050405020304" pitchFamily="18" charset="0"/>
                <a:cs typeface="Arial" panose="020B0604020202020204" pitchFamily="34" charset="0"/>
              </a:rPr>
              <a:t>  </a:t>
            </a:r>
            <a:r>
              <a:rPr lang="en-US" sz="1400" b="1" kern="0" dirty="0">
                <a:effectLst/>
                <a:latin typeface="Arial" panose="020B0604020202020204" pitchFamily="34" charset="0"/>
                <a:ea typeface="Times New Roman" panose="02020603050405020304" pitchFamily="18" charset="0"/>
                <a:cs typeface="Arial" panose="020B0604020202020204" pitchFamily="34" charset="0"/>
              </a:rPr>
              <a:t>Italian Cuisine</a:t>
            </a:r>
            <a:r>
              <a:rPr lang="en-US" sz="1400" kern="0" dirty="0">
                <a:effectLst/>
                <a:latin typeface="Arial" panose="020B0604020202020204" pitchFamily="34" charset="0"/>
                <a:ea typeface="Times New Roman" panose="02020603050405020304" pitchFamily="18" charset="0"/>
                <a:cs typeface="Arial" panose="020B0604020202020204" pitchFamily="34" charset="0"/>
              </a:rPr>
              <a:t>: Italian cuisine is prominently featured, indicating its widespread popularity.</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kern="0" dirty="0">
                <a:effectLst/>
                <a:latin typeface="Arial" panose="020B0604020202020204" pitchFamily="34" charset="0"/>
                <a:ea typeface="Times New Roman" panose="02020603050405020304" pitchFamily="18" charset="0"/>
                <a:cs typeface="Arial" panose="020B0604020202020204" pitchFamily="34" charset="0"/>
              </a:rPr>
              <a:t>  </a:t>
            </a:r>
            <a:r>
              <a:rPr lang="en-US" sz="1400" b="1" kern="0" dirty="0">
                <a:effectLst/>
                <a:latin typeface="Arial" panose="020B0604020202020204" pitchFamily="34" charset="0"/>
                <a:ea typeface="Times New Roman" panose="02020603050405020304" pitchFamily="18" charset="0"/>
                <a:cs typeface="Arial" panose="020B0604020202020204" pitchFamily="34" charset="0"/>
              </a:rPr>
              <a:t>Western and Fusion</a:t>
            </a:r>
            <a:r>
              <a:rPr lang="en-US" sz="1400" kern="0" dirty="0">
                <a:effectLst/>
                <a:latin typeface="Arial" panose="020B0604020202020204" pitchFamily="34" charset="0"/>
                <a:ea typeface="Times New Roman" panose="02020603050405020304" pitchFamily="18" charset="0"/>
                <a:cs typeface="Arial" panose="020B0604020202020204" pitchFamily="34" charset="0"/>
              </a:rPr>
              <a:t>: Western, Fusion, and Fast Food are also highly recommended, showcasing a trend towards mixed and contemporary food styles.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kern="0" dirty="0">
                <a:effectLst/>
                <a:latin typeface="Arial" panose="020B0604020202020204" pitchFamily="34" charset="0"/>
                <a:ea typeface="Times New Roman" panose="02020603050405020304" pitchFamily="18" charset="0"/>
                <a:cs typeface="Arial" panose="020B0604020202020204" pitchFamily="34" charset="0"/>
              </a:rPr>
              <a:t>  </a:t>
            </a:r>
            <a:r>
              <a:rPr lang="en-US" sz="1400" b="1" kern="0" dirty="0">
                <a:effectLst/>
                <a:latin typeface="Arial" panose="020B0604020202020204" pitchFamily="34" charset="0"/>
                <a:ea typeface="Times New Roman" panose="02020603050405020304" pitchFamily="18" charset="0"/>
                <a:cs typeface="Arial" panose="020B0604020202020204" pitchFamily="34" charset="0"/>
              </a:rPr>
              <a:t>European Influence</a:t>
            </a:r>
            <a:r>
              <a:rPr lang="en-US" sz="1400" kern="0" dirty="0">
                <a:effectLst/>
                <a:latin typeface="Arial" panose="020B0604020202020204" pitchFamily="34" charset="0"/>
                <a:ea typeface="Times New Roman" panose="02020603050405020304" pitchFamily="18" charset="0"/>
                <a:cs typeface="Arial" panose="020B0604020202020204" pitchFamily="34" charset="0"/>
              </a:rPr>
              <a:t>: There is a significant presence of European-based cuisines like French, Mediterranean, and broader European categories, highlighting the influence of European culinary traditions.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marL="0" marR="0"/>
            <a:r>
              <a:rPr lang="en-US" sz="1400" dirty="0">
                <a:effectLst/>
                <a:latin typeface="Arial" panose="020B0604020202020204" pitchFamily="34" charset="0"/>
                <a:ea typeface="Times New Roman" panose="02020603050405020304" pitchFamily="18" charset="0"/>
                <a:cs typeface="Arial" panose="020B0604020202020204" pitchFamily="34" charset="0"/>
              </a:rPr>
              <a:t>   </a:t>
            </a:r>
            <a:r>
              <a:rPr lang="en-US" sz="1400" b="1" dirty="0">
                <a:effectLst/>
                <a:latin typeface="Arial" panose="020B0604020202020204" pitchFamily="34" charset="0"/>
                <a:ea typeface="Times New Roman" panose="02020603050405020304" pitchFamily="18" charset="0"/>
                <a:cs typeface="Arial" panose="020B0604020202020204" pitchFamily="34" charset="0"/>
              </a:rPr>
              <a:t>Street Food</a:t>
            </a:r>
            <a:r>
              <a:rPr lang="en-US" sz="1400" dirty="0">
                <a:effectLst/>
                <a:latin typeface="Arial" panose="020B0604020202020204" pitchFamily="34" charset="0"/>
                <a:ea typeface="Times New Roman" panose="02020603050405020304" pitchFamily="18" charset="0"/>
                <a:cs typeface="Arial" panose="020B0604020202020204" pitchFamily="34" charset="0"/>
              </a:rPr>
              <a:t>: The inclusion of street food, particularly Indian, points to a growing interest in more casual and authentic dining experiences.</a:t>
            </a:r>
          </a:p>
          <a:p>
            <a:pPr marL="0" marR="0"/>
            <a:r>
              <a:rPr lang="en-US" sz="1400" dirty="0">
                <a:effectLst/>
                <a:latin typeface="Arial" panose="020B0604020202020204" pitchFamily="34" charset="0"/>
                <a:ea typeface="Times New Roman" panose="02020603050405020304" pitchFamily="18" charset="0"/>
                <a:cs typeface="Arial" panose="020B0604020202020204" pitchFamily="34" charset="0"/>
              </a:rPr>
              <a:t>  </a:t>
            </a:r>
            <a:r>
              <a:rPr lang="en-US" sz="1400" b="1" dirty="0">
                <a:effectLst/>
                <a:latin typeface="Arial" panose="020B0604020202020204" pitchFamily="34" charset="0"/>
                <a:ea typeface="Times New Roman" panose="02020603050405020304" pitchFamily="18" charset="0"/>
                <a:cs typeface="Arial" panose="020B0604020202020204" pitchFamily="34" charset="0"/>
              </a:rPr>
              <a:t>Café Culture</a:t>
            </a:r>
            <a:r>
              <a:rPr lang="en-US" sz="1400" dirty="0">
                <a:effectLst/>
                <a:latin typeface="Arial" panose="020B0604020202020204" pitchFamily="34" charset="0"/>
                <a:ea typeface="Times New Roman" panose="02020603050405020304" pitchFamily="18" charset="0"/>
                <a:cs typeface="Arial" panose="020B0604020202020204" pitchFamily="34" charset="0"/>
              </a:rPr>
              <a:t>: The mention of cafes alongside other cuisines indicates a cultural preference for casual dining environments that offer a variety of food options.</a:t>
            </a:r>
          </a:p>
          <a:p>
            <a:pPr marL="0" marR="0">
              <a:lnSpc>
                <a:spcPct val="107000"/>
              </a:lnSpc>
              <a:spcBef>
                <a:spcPts val="0"/>
              </a:spcBef>
              <a:spcAft>
                <a:spcPts val="800"/>
              </a:spcAft>
            </a:pPr>
            <a:r>
              <a:rPr lang="en-US" sz="1200" kern="1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382580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5010</TotalTime>
  <Words>1091</Words>
  <Application>Microsoft Office PowerPoint</Application>
  <PresentationFormat>Widescreen</PresentationFormat>
  <Paragraphs>124</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Arial Black</vt:lpstr>
      <vt:lpstr>Calibri</vt:lpstr>
      <vt:lpstr>Calibri Light</vt:lpstr>
      <vt:lpstr>Symbol</vt:lpstr>
      <vt:lpstr>Times New Roman</vt:lpstr>
      <vt:lpstr>Office Theme</vt:lpstr>
      <vt:lpstr>PowerPoint Presentation</vt:lpstr>
      <vt:lpstr>PowerPoint Presentation</vt:lpstr>
      <vt:lpstr>PowerPoint Presentation</vt:lpstr>
      <vt:lpstr>Data snapshot </vt:lpstr>
      <vt:lpstr>Analytical  Approach and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arpita saha</dc:creator>
  <cp:lastModifiedBy>arpita saha</cp:lastModifiedBy>
  <cp:revision>27</cp:revision>
  <dcterms:created xsi:type="dcterms:W3CDTF">2024-03-21T05:38:14Z</dcterms:created>
  <dcterms:modified xsi:type="dcterms:W3CDTF">2024-07-05T16:25:20Z</dcterms:modified>
</cp:coreProperties>
</file>