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81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5-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5-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5-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1225" y="890587"/>
            <a:ext cx="368299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7000" y="817562"/>
            <a:ext cx="560387" cy="4222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62000" y="360363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1052511"/>
                </a:lnTo>
                <a:lnTo>
                  <a:pt x="31750" y="1052511"/>
                </a:lnTo>
                <a:lnTo>
                  <a:pt x="3175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42912" y="1150937"/>
            <a:ext cx="8226424" cy="31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5-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5-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312" y="462279"/>
            <a:ext cx="896937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5702" y="1743075"/>
            <a:ext cx="7353300" cy="403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689" y="6562556"/>
            <a:ext cx="299593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31272" y="6572081"/>
            <a:ext cx="356234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5-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63"/>
            <a:ext cx="9009380" cy="1052830"/>
            <a:chOff x="0" y="2438463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413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7" y="474662"/>
                  </a:lnTo>
                  <a:lnTo>
                    <a:pt x="43766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8" y="2546413"/>
              <a:ext cx="328244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88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1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17" y="474662"/>
                  </a:lnTo>
                  <a:lnTo>
                    <a:pt x="42181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7" y="2968688"/>
              <a:ext cx="369100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87"/>
              <a:ext cx="8693150" cy="55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71103" y="6568957"/>
            <a:ext cx="2717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1-</a:t>
            </a:r>
            <a:fld id="{81D60167-4931-47E6-BA6A-407CBD079E47}" type="slidenum">
              <a:rPr sz="1200" spc="-5" dirty="0"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644" y="872109"/>
            <a:ext cx="728090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/>
              <a:t>CSE 2213</a:t>
            </a:r>
            <a:r>
              <a:rPr sz="4800" spc="-5" dirty="0" smtClean="0"/>
              <a:t>:</a:t>
            </a:r>
            <a:endParaRPr sz="4800" dirty="0"/>
          </a:p>
          <a:p>
            <a:pPr marL="12700" marR="5080">
              <a:lnSpc>
                <a:spcPct val="100000"/>
              </a:lnSpc>
            </a:pPr>
            <a:r>
              <a:rPr lang="en-US" sz="4800" spc="-5" dirty="0"/>
              <a:t>Discrete Mathematics</a:t>
            </a:r>
            <a:endParaRPr sz="4800" dirty="0"/>
          </a:p>
        </p:txBody>
      </p:sp>
      <p:sp>
        <p:nvSpPr>
          <p:cNvPr id="14" name="object 13"/>
          <p:cNvSpPr txBox="1"/>
          <p:nvPr/>
        </p:nvSpPr>
        <p:spPr>
          <a:xfrm>
            <a:off x="1043736" y="5042530"/>
            <a:ext cx="7348855" cy="1372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lang="en-US" sz="2000" b="1" dirty="0" smtClean="0">
                <a:solidFill>
                  <a:srgbClr val="C00000"/>
                </a:solidFill>
                <a:latin typeface="Arial"/>
                <a:cs typeface="Arial"/>
              </a:rPr>
              <a:t>Modified Slides (based on the source mentioned below):</a:t>
            </a:r>
            <a:endParaRPr sz="29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Originals slides by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Baek and Dr. </a:t>
            </a:r>
            <a:r>
              <a:rPr sz="2000" spc="-5" dirty="0">
                <a:latin typeface="Arial"/>
                <a:cs typeface="Arial"/>
              </a:rPr>
              <a:t>Still, </a:t>
            </a:r>
            <a:r>
              <a:rPr sz="2000" dirty="0">
                <a:latin typeface="Arial"/>
                <a:cs typeface="Arial"/>
              </a:rPr>
              <a:t>adapted by J.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Stelovsky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Based on slides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M. P. Frank and Dr. J.L.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Gross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Provided by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McGraw-Hill</a:t>
            </a:r>
          </a:p>
        </p:txBody>
      </p:sp>
    </p:spTree>
    <p:extLst>
      <p:ext uri="{BB962C8B-B14F-4D97-AF65-F5344CB8AC3E}">
        <p14:creationId xmlns:p14="http://schemas.microsoft.com/office/powerpoint/2010/main" val="57304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44018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7850" algn="l"/>
              </a:tabLst>
            </a:pPr>
            <a:r>
              <a:rPr dirty="0"/>
              <a:t>E</a:t>
            </a:r>
            <a:r>
              <a:rPr spc="-5" dirty="0"/>
              <a:t>qui</a:t>
            </a:r>
            <a:r>
              <a:rPr dirty="0"/>
              <a:t>va</a:t>
            </a:r>
            <a:r>
              <a:rPr spc="-5" dirty="0"/>
              <a:t>l</a:t>
            </a:r>
            <a:r>
              <a:rPr dirty="0"/>
              <a:t>e</a:t>
            </a:r>
            <a:r>
              <a:rPr spc="-5" dirty="0"/>
              <a:t>n</a:t>
            </a:r>
            <a:r>
              <a:rPr dirty="0"/>
              <a:t>ce	</a:t>
            </a:r>
            <a:r>
              <a:rPr spc="-5" dirty="0"/>
              <a:t>L</a:t>
            </a:r>
            <a:r>
              <a:rPr dirty="0"/>
              <a:t>a</a:t>
            </a:r>
            <a:r>
              <a:rPr spc="-5" dirty="0"/>
              <a:t>w</a:t>
            </a:r>
            <a:r>
              <a:rPr dirty="0"/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21739" y="1384299"/>
            <a:ext cx="6593840" cy="415290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i="1" spc="5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</a:t>
            </a:r>
          </a:p>
          <a:p>
            <a:pPr marL="355600">
              <a:lnSpc>
                <a:spcPct val="100000"/>
              </a:lnSpc>
              <a:spcBef>
                <a:spcPts val="1140"/>
              </a:spcBef>
            </a:pP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 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333399"/>
                </a:solidFill>
                <a:latin typeface="Symbol"/>
                <a:cs typeface="Symbol"/>
              </a:rPr>
              <a:t>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i="1" spc="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b="1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b="1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(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b="1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(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i="1" spc="114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b="1" dirty="0"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155"/>
              </a:spcBef>
            </a:pP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333399"/>
                </a:solidFill>
                <a:latin typeface="Symbol"/>
                <a:cs typeface="Symbol"/>
              </a:rPr>
              <a:t>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 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i="1" spc="1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Exercise:</a:t>
            </a:r>
          </a:p>
          <a:p>
            <a:pPr marL="926465">
              <a:lnSpc>
                <a:spcPct val="100000"/>
              </a:lnSpc>
              <a:spcBef>
                <a:spcPts val="1155"/>
              </a:spcBef>
            </a:pPr>
            <a:r>
              <a:rPr sz="2800" dirty="0">
                <a:latin typeface="Arial"/>
                <a:cs typeface="Arial"/>
              </a:rPr>
              <a:t>See if you can prove </a:t>
            </a:r>
            <a:r>
              <a:rPr sz="2800" spc="-5" dirty="0">
                <a:latin typeface="Arial"/>
                <a:cs typeface="Arial"/>
              </a:rPr>
              <a:t>these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yourself.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79600" y="2802203"/>
            <a:ext cx="1930400" cy="322580"/>
            <a:chOff x="1879600" y="2802203"/>
            <a:chExt cx="1930400" cy="322580"/>
          </a:xfrm>
        </p:grpSpPr>
        <p:sp>
          <p:nvSpPr>
            <p:cNvPr id="12" name="object 12"/>
            <p:cNvSpPr/>
            <p:nvPr/>
          </p:nvSpPr>
          <p:spPr>
            <a:xfrm>
              <a:off x="1931987" y="2829378"/>
              <a:ext cx="751840" cy="269875"/>
            </a:xfrm>
            <a:custGeom>
              <a:avLst/>
              <a:gdLst/>
              <a:ahLst/>
              <a:cxnLst/>
              <a:rect l="l" t="t" r="r" b="b"/>
              <a:pathLst>
                <a:path w="751839" h="269875">
                  <a:moveTo>
                    <a:pt x="0" y="269421"/>
                  </a:moveTo>
                  <a:lnTo>
                    <a:pt x="14239" y="219805"/>
                  </a:lnTo>
                  <a:lnTo>
                    <a:pt x="30787" y="171852"/>
                  </a:lnTo>
                  <a:lnTo>
                    <a:pt x="51954" y="127226"/>
                  </a:lnTo>
                  <a:lnTo>
                    <a:pt x="80048" y="87589"/>
                  </a:lnTo>
                  <a:lnTo>
                    <a:pt x="117378" y="54604"/>
                  </a:lnTo>
                  <a:lnTo>
                    <a:pt x="166254" y="29935"/>
                  </a:lnTo>
                  <a:lnTo>
                    <a:pt x="204534" y="19158"/>
                  </a:lnTo>
                  <a:lnTo>
                    <a:pt x="251376" y="10776"/>
                  </a:lnTo>
                  <a:lnTo>
                    <a:pt x="304536" y="4789"/>
                  </a:lnTo>
                  <a:lnTo>
                    <a:pt x="361769" y="1197"/>
                  </a:lnTo>
                  <a:lnTo>
                    <a:pt x="420831" y="0"/>
                  </a:lnTo>
                  <a:lnTo>
                    <a:pt x="479477" y="1197"/>
                  </a:lnTo>
                  <a:lnTo>
                    <a:pt x="535463" y="4789"/>
                  </a:lnTo>
                  <a:lnTo>
                    <a:pt x="586545" y="10776"/>
                  </a:lnTo>
                  <a:lnTo>
                    <a:pt x="630478" y="19158"/>
                  </a:lnTo>
                  <a:lnTo>
                    <a:pt x="705330" y="54604"/>
                  </a:lnTo>
                  <a:lnTo>
                    <a:pt x="731211" y="87589"/>
                  </a:lnTo>
                  <a:lnTo>
                    <a:pt x="745547" y="127226"/>
                  </a:lnTo>
                  <a:lnTo>
                    <a:pt x="751223" y="171852"/>
                  </a:lnTo>
                  <a:lnTo>
                    <a:pt x="751127" y="219805"/>
                  </a:lnTo>
                  <a:lnTo>
                    <a:pt x="748145" y="269421"/>
                  </a:lnTo>
                </a:path>
              </a:pathLst>
            </a:custGeom>
            <a:ln w="507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4999" y="2827603"/>
              <a:ext cx="1879600" cy="220979"/>
            </a:xfrm>
            <a:custGeom>
              <a:avLst/>
              <a:gdLst/>
              <a:ahLst/>
              <a:cxnLst/>
              <a:rect l="l" t="t" r="r" b="b"/>
              <a:pathLst>
                <a:path w="1879600" h="220980">
                  <a:moveTo>
                    <a:pt x="0" y="220396"/>
                  </a:moveTo>
                  <a:lnTo>
                    <a:pt x="43226" y="171802"/>
                  </a:lnTo>
                  <a:lnTo>
                    <a:pt x="96427" y="125559"/>
                  </a:lnTo>
                  <a:lnTo>
                    <a:pt x="129886" y="104055"/>
                  </a:lnTo>
                  <a:lnTo>
                    <a:pt x="169579" y="84020"/>
                  </a:lnTo>
                  <a:lnTo>
                    <a:pt x="216753" y="65748"/>
                  </a:lnTo>
                  <a:lnTo>
                    <a:pt x="272656" y="49534"/>
                  </a:lnTo>
                  <a:lnTo>
                    <a:pt x="338535" y="35671"/>
                  </a:lnTo>
                  <a:lnTo>
                    <a:pt x="415635" y="24453"/>
                  </a:lnTo>
                  <a:lnTo>
                    <a:pt x="490303" y="17243"/>
                  </a:lnTo>
                  <a:lnTo>
                    <a:pt x="533224" y="14107"/>
                  </a:lnTo>
                  <a:lnTo>
                    <a:pt x="579389" y="11286"/>
                  </a:lnTo>
                  <a:lnTo>
                    <a:pt x="628441" y="8778"/>
                  </a:lnTo>
                  <a:lnTo>
                    <a:pt x="680020" y="6583"/>
                  </a:lnTo>
                  <a:lnTo>
                    <a:pt x="733766" y="4702"/>
                  </a:lnTo>
                  <a:lnTo>
                    <a:pt x="789322" y="3135"/>
                  </a:lnTo>
                  <a:lnTo>
                    <a:pt x="846327" y="1881"/>
                  </a:lnTo>
                  <a:lnTo>
                    <a:pt x="904423" y="940"/>
                  </a:lnTo>
                  <a:lnTo>
                    <a:pt x="963251" y="313"/>
                  </a:lnTo>
                  <a:lnTo>
                    <a:pt x="1022451" y="0"/>
                  </a:lnTo>
                  <a:lnTo>
                    <a:pt x="1081664" y="0"/>
                  </a:lnTo>
                  <a:lnTo>
                    <a:pt x="1140532" y="313"/>
                  </a:lnTo>
                  <a:lnTo>
                    <a:pt x="1198694" y="940"/>
                  </a:lnTo>
                  <a:lnTo>
                    <a:pt x="1255793" y="1881"/>
                  </a:lnTo>
                  <a:lnTo>
                    <a:pt x="1311469" y="3135"/>
                  </a:lnTo>
                  <a:lnTo>
                    <a:pt x="1365362" y="4702"/>
                  </a:lnTo>
                  <a:lnTo>
                    <a:pt x="1417114" y="6583"/>
                  </a:lnTo>
                  <a:lnTo>
                    <a:pt x="1466366" y="8778"/>
                  </a:lnTo>
                  <a:lnTo>
                    <a:pt x="1512758" y="11286"/>
                  </a:lnTo>
                  <a:lnTo>
                    <a:pt x="1555931" y="14107"/>
                  </a:lnTo>
                  <a:lnTo>
                    <a:pt x="1595527" y="17243"/>
                  </a:lnTo>
                  <a:lnTo>
                    <a:pt x="1662548" y="24453"/>
                  </a:lnTo>
                  <a:lnTo>
                    <a:pt x="1741798" y="38900"/>
                  </a:lnTo>
                  <a:lnTo>
                    <a:pt x="1799738" y="57365"/>
                  </a:lnTo>
                  <a:lnTo>
                    <a:pt x="1839413" y="79275"/>
                  </a:lnTo>
                  <a:lnTo>
                    <a:pt x="1876144" y="131131"/>
                  </a:lnTo>
                  <a:lnTo>
                    <a:pt x="1879289" y="159929"/>
                  </a:lnTo>
                  <a:lnTo>
                    <a:pt x="1876346" y="189875"/>
                  </a:lnTo>
                  <a:lnTo>
                    <a:pt x="1870358" y="220396"/>
                  </a:lnTo>
                </a:path>
              </a:pathLst>
            </a:custGeom>
            <a:ln w="507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4953000" y="2829748"/>
            <a:ext cx="676275" cy="269240"/>
          </a:xfrm>
          <a:custGeom>
            <a:avLst/>
            <a:gdLst/>
            <a:ahLst/>
            <a:cxnLst/>
            <a:rect l="l" t="t" r="r" b="b"/>
            <a:pathLst>
              <a:path w="676275" h="269239">
                <a:moveTo>
                  <a:pt x="0" y="269051"/>
                </a:moveTo>
                <a:lnTo>
                  <a:pt x="12815" y="219435"/>
                </a:lnTo>
                <a:lnTo>
                  <a:pt x="27709" y="171483"/>
                </a:lnTo>
                <a:lnTo>
                  <a:pt x="46759" y="126856"/>
                </a:lnTo>
                <a:lnTo>
                  <a:pt x="72043" y="87219"/>
                </a:lnTo>
                <a:lnTo>
                  <a:pt x="105640" y="54235"/>
                </a:lnTo>
                <a:lnTo>
                  <a:pt x="149628" y="29566"/>
                </a:lnTo>
                <a:lnTo>
                  <a:pt x="188421" y="17739"/>
                </a:lnTo>
                <a:lnTo>
                  <a:pt x="236450" y="8869"/>
                </a:lnTo>
                <a:lnTo>
                  <a:pt x="290945" y="2956"/>
                </a:lnTo>
                <a:lnTo>
                  <a:pt x="349134" y="0"/>
                </a:lnTo>
                <a:lnTo>
                  <a:pt x="408247" y="0"/>
                </a:lnTo>
                <a:lnTo>
                  <a:pt x="465512" y="2956"/>
                </a:lnTo>
                <a:lnTo>
                  <a:pt x="518159" y="8869"/>
                </a:lnTo>
                <a:lnTo>
                  <a:pt x="563417" y="17739"/>
                </a:lnTo>
                <a:lnTo>
                  <a:pt x="634797" y="54235"/>
                </a:lnTo>
                <a:lnTo>
                  <a:pt x="658090" y="87219"/>
                </a:lnTo>
                <a:lnTo>
                  <a:pt x="670992" y="126856"/>
                </a:lnTo>
                <a:lnTo>
                  <a:pt x="676101" y="171483"/>
                </a:lnTo>
                <a:lnTo>
                  <a:pt x="676014" y="219435"/>
                </a:lnTo>
                <a:lnTo>
                  <a:pt x="673330" y="269051"/>
                </a:lnTo>
              </a:path>
            </a:pathLst>
          </a:custGeom>
          <a:ln w="507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50951" y="2854778"/>
            <a:ext cx="751840" cy="269875"/>
          </a:xfrm>
          <a:custGeom>
            <a:avLst/>
            <a:gdLst/>
            <a:ahLst/>
            <a:cxnLst/>
            <a:rect l="l" t="t" r="r" b="b"/>
            <a:pathLst>
              <a:path w="751840" h="269875">
                <a:moveTo>
                  <a:pt x="0" y="269421"/>
                </a:moveTo>
                <a:lnTo>
                  <a:pt x="14239" y="219805"/>
                </a:lnTo>
                <a:lnTo>
                  <a:pt x="30787" y="171852"/>
                </a:lnTo>
                <a:lnTo>
                  <a:pt x="51954" y="127226"/>
                </a:lnTo>
                <a:lnTo>
                  <a:pt x="80048" y="87589"/>
                </a:lnTo>
                <a:lnTo>
                  <a:pt x="117378" y="54604"/>
                </a:lnTo>
                <a:lnTo>
                  <a:pt x="166254" y="29935"/>
                </a:lnTo>
                <a:lnTo>
                  <a:pt x="204534" y="19158"/>
                </a:lnTo>
                <a:lnTo>
                  <a:pt x="251376" y="10776"/>
                </a:lnTo>
                <a:lnTo>
                  <a:pt x="304536" y="4789"/>
                </a:lnTo>
                <a:lnTo>
                  <a:pt x="361769" y="1197"/>
                </a:lnTo>
                <a:lnTo>
                  <a:pt x="420831" y="0"/>
                </a:lnTo>
                <a:lnTo>
                  <a:pt x="479477" y="1197"/>
                </a:lnTo>
                <a:lnTo>
                  <a:pt x="535463" y="4789"/>
                </a:lnTo>
                <a:lnTo>
                  <a:pt x="586545" y="10776"/>
                </a:lnTo>
                <a:lnTo>
                  <a:pt x="630478" y="19158"/>
                </a:lnTo>
                <a:lnTo>
                  <a:pt x="705330" y="54604"/>
                </a:lnTo>
                <a:lnTo>
                  <a:pt x="731211" y="87589"/>
                </a:lnTo>
                <a:lnTo>
                  <a:pt x="745547" y="127226"/>
                </a:lnTo>
                <a:lnTo>
                  <a:pt x="751223" y="171852"/>
                </a:lnTo>
                <a:lnTo>
                  <a:pt x="751127" y="219805"/>
                </a:lnTo>
                <a:lnTo>
                  <a:pt x="748144" y="269421"/>
                </a:lnTo>
              </a:path>
            </a:pathLst>
          </a:custGeom>
          <a:ln w="507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5-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Proof 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1000" y="1743075"/>
            <a:ext cx="8382000" cy="5170646"/>
          </a:xfrm>
        </p:spPr>
        <p:txBody>
          <a:bodyPr/>
          <a:lstStyle/>
          <a:p>
            <a:r>
              <a:rPr lang="en-US" sz="2800" dirty="0">
                <a:latin typeface="Symbol"/>
                <a:cs typeface="Symbol"/>
              </a:rPr>
              <a:t></a:t>
            </a:r>
            <a:r>
              <a:rPr lang="en-US" sz="2800" i="1" dirty="0">
                <a:latin typeface="Arial"/>
                <a:cs typeface="Arial"/>
              </a:rPr>
              <a:t>x </a:t>
            </a:r>
            <a:r>
              <a:rPr lang="en-US" sz="2800" b="1" dirty="0">
                <a:latin typeface="Arial"/>
                <a:cs typeface="Arial"/>
              </a:rPr>
              <a:t>(</a:t>
            </a:r>
            <a:r>
              <a:rPr lang="en-US" sz="2800" i="1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i="1" dirty="0">
                <a:latin typeface="Arial"/>
                <a:cs typeface="Arial"/>
              </a:rPr>
              <a:t>x</a:t>
            </a:r>
            <a:r>
              <a:rPr lang="en-US" sz="2800" dirty="0">
                <a:latin typeface="Arial"/>
                <a:cs typeface="Arial"/>
              </a:rPr>
              <a:t>) </a:t>
            </a:r>
            <a:r>
              <a:rPr lang="en-US" sz="2800" dirty="0">
                <a:latin typeface="Symbol"/>
                <a:cs typeface="Symbol"/>
              </a:rPr>
              <a:t>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i="1" dirty="0">
                <a:latin typeface="Arial"/>
                <a:cs typeface="Arial"/>
              </a:rPr>
              <a:t>Q</a:t>
            </a: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i="1" dirty="0">
                <a:latin typeface="Arial"/>
                <a:cs typeface="Arial"/>
              </a:rPr>
              <a:t>x</a:t>
            </a:r>
            <a:r>
              <a:rPr lang="en-US" sz="2800" dirty="0">
                <a:latin typeface="Arial"/>
                <a:cs typeface="Arial"/>
              </a:rPr>
              <a:t>)</a:t>
            </a:r>
            <a:r>
              <a:rPr lang="en-US" sz="2800" b="1" dirty="0">
                <a:latin typeface="Arial"/>
                <a:cs typeface="Arial"/>
              </a:rPr>
              <a:t>) </a:t>
            </a:r>
            <a:r>
              <a:rPr lang="en-US" sz="2800" dirty="0">
                <a:latin typeface="Symbol"/>
                <a:cs typeface="Symbol"/>
              </a:rPr>
              <a:t>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b="1" dirty="0">
                <a:latin typeface="Arial"/>
                <a:cs typeface="Arial"/>
              </a:rPr>
              <a:t>(</a:t>
            </a:r>
            <a:r>
              <a:rPr lang="en-US" sz="2800" dirty="0">
                <a:latin typeface="Symbol"/>
                <a:cs typeface="Symbol"/>
              </a:rPr>
              <a:t></a:t>
            </a:r>
            <a:r>
              <a:rPr lang="en-US" sz="2800" i="1" dirty="0">
                <a:latin typeface="Arial"/>
                <a:cs typeface="Arial"/>
              </a:rPr>
              <a:t>x P</a:t>
            </a: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i="1" dirty="0">
                <a:latin typeface="Arial"/>
                <a:cs typeface="Arial"/>
              </a:rPr>
              <a:t>x</a:t>
            </a:r>
            <a:r>
              <a:rPr lang="en-US" sz="2800" dirty="0">
                <a:latin typeface="Arial"/>
                <a:cs typeface="Arial"/>
              </a:rPr>
              <a:t>)</a:t>
            </a:r>
            <a:r>
              <a:rPr lang="en-US" sz="2800" b="1" dirty="0">
                <a:latin typeface="Arial"/>
                <a:cs typeface="Arial"/>
              </a:rPr>
              <a:t>) </a:t>
            </a:r>
            <a:r>
              <a:rPr lang="en-US" sz="2800" dirty="0">
                <a:latin typeface="Symbol"/>
                <a:cs typeface="Symbol"/>
              </a:rPr>
              <a:t>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b="1" dirty="0">
                <a:latin typeface="Arial"/>
                <a:cs typeface="Arial"/>
              </a:rPr>
              <a:t>(</a:t>
            </a:r>
            <a:r>
              <a:rPr lang="en-US" sz="2800" dirty="0">
                <a:latin typeface="Symbol"/>
                <a:cs typeface="Symbol"/>
              </a:rPr>
              <a:t></a:t>
            </a:r>
            <a:r>
              <a:rPr lang="en-US" sz="2800" i="1" dirty="0">
                <a:latin typeface="Arial"/>
                <a:cs typeface="Arial"/>
              </a:rPr>
              <a:t>x</a:t>
            </a:r>
            <a:r>
              <a:rPr lang="en-US" sz="2800" i="1" spc="114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Q</a:t>
            </a: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i="1" dirty="0">
                <a:latin typeface="Arial"/>
                <a:cs typeface="Arial"/>
              </a:rPr>
              <a:t>x</a:t>
            </a:r>
            <a:r>
              <a:rPr lang="en-US" sz="2800" dirty="0">
                <a:latin typeface="Arial"/>
                <a:cs typeface="Arial"/>
              </a:rPr>
              <a:t>)</a:t>
            </a:r>
            <a:r>
              <a:rPr lang="en-US" sz="2800" b="1" dirty="0">
                <a:latin typeface="Arial"/>
                <a:cs typeface="Arial"/>
              </a:rPr>
              <a:t>)</a:t>
            </a:r>
            <a:endParaRPr lang="en-US" sz="2800" dirty="0">
              <a:latin typeface="Arial"/>
              <a:cs typeface="Arial"/>
            </a:endParaRPr>
          </a:p>
          <a:p>
            <a:endParaRPr lang="en-US" sz="2800" kern="1200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r>
              <a:rPr lang="en-US" sz="2800" kern="1200" dirty="0" smtClean="0">
                <a:solidFill>
                  <a:srgbClr val="0000FF"/>
                </a:solidFill>
                <a:latin typeface="Arial"/>
                <a:cs typeface="Arial"/>
              </a:rPr>
              <a:t>∀</a:t>
            </a:r>
            <a:r>
              <a:rPr lang="en-US" sz="2800" kern="1200" dirty="0">
                <a:solidFill>
                  <a:srgbClr val="0000FF"/>
                </a:solidFill>
                <a:latin typeface="Arial"/>
                <a:cs typeface="Arial"/>
              </a:rPr>
              <a:t>x(P(x)⋀Q(x)) ≡ ∀</a:t>
            </a:r>
            <a:r>
              <a:rPr lang="en-US" sz="2800" kern="1200" dirty="0" err="1">
                <a:solidFill>
                  <a:srgbClr val="0000FF"/>
                </a:solidFill>
                <a:latin typeface="Arial"/>
                <a:cs typeface="Arial"/>
              </a:rPr>
              <a:t>xP</a:t>
            </a:r>
            <a:r>
              <a:rPr lang="en-US" sz="2800" kern="1200" dirty="0">
                <a:solidFill>
                  <a:srgbClr val="0000FF"/>
                </a:solidFill>
                <a:latin typeface="Arial"/>
                <a:cs typeface="Arial"/>
              </a:rPr>
              <a:t>(x) ⋀∀</a:t>
            </a:r>
            <a:r>
              <a:rPr lang="en-US" sz="2800" kern="1200" dirty="0" err="1">
                <a:solidFill>
                  <a:srgbClr val="0000FF"/>
                </a:solidFill>
                <a:latin typeface="Arial"/>
                <a:cs typeface="Arial"/>
              </a:rPr>
              <a:t>xQ</a:t>
            </a:r>
            <a:r>
              <a:rPr lang="en-US" sz="2800" kern="1200" dirty="0">
                <a:solidFill>
                  <a:srgbClr val="0000FF"/>
                </a:solidFill>
                <a:latin typeface="Arial"/>
                <a:cs typeface="Arial"/>
              </a:rPr>
              <a:t>(x)</a:t>
            </a:r>
            <a:r>
              <a:rPr lang="en-US" sz="2800" kern="1200" dirty="0">
                <a:latin typeface="Arial"/>
                <a:cs typeface="Arial"/>
              </a:rPr>
              <a:t/>
            </a:r>
            <a:br>
              <a:rPr lang="en-US" sz="2800" kern="1200" dirty="0">
                <a:latin typeface="Arial"/>
                <a:cs typeface="Arial"/>
              </a:rPr>
            </a:br>
            <a:endParaRPr lang="en-US" sz="2800" kern="1200" dirty="0" smtClean="0">
              <a:latin typeface="Arial"/>
              <a:cs typeface="Arial"/>
            </a:endParaRPr>
          </a:p>
          <a:p>
            <a:r>
              <a:rPr lang="en-US" sz="2800" kern="1200" dirty="0" smtClean="0">
                <a:solidFill>
                  <a:srgbClr val="FF0000"/>
                </a:solidFill>
                <a:latin typeface="Arial"/>
                <a:cs typeface="Arial"/>
              </a:rPr>
              <a:t>Proof</a:t>
            </a:r>
            <a:r>
              <a:rPr lang="en-US" sz="2800" kern="12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lang="en-US" sz="2800" kern="1200" dirty="0">
                <a:latin typeface="Arial"/>
                <a:cs typeface="Arial"/>
              </a:rPr>
              <a:t>Suppose </a:t>
            </a:r>
            <a:r>
              <a:rPr lang="en-US" sz="2800" kern="1200" dirty="0">
                <a:solidFill>
                  <a:srgbClr val="0000FF"/>
                </a:solidFill>
                <a:latin typeface="Arial"/>
                <a:cs typeface="Arial"/>
              </a:rPr>
              <a:t>∀x(P(x)⋀Q(x))</a:t>
            </a:r>
            <a:r>
              <a:rPr lang="en-US" sz="2800" kern="1200" dirty="0" smtClean="0">
                <a:latin typeface="Arial"/>
                <a:cs typeface="Arial"/>
              </a:rPr>
              <a:t> </a:t>
            </a:r>
            <a:r>
              <a:rPr lang="en-US" sz="2800" kern="1200" dirty="0">
                <a:latin typeface="Arial"/>
                <a:cs typeface="Arial"/>
              </a:rPr>
              <a:t>is true. Then for all a </a:t>
            </a:r>
            <a:r>
              <a:rPr lang="en-US" sz="2800" kern="1200" dirty="0" smtClean="0">
                <a:latin typeface="Arial"/>
                <a:cs typeface="Arial"/>
              </a:rPr>
              <a:t>in the </a:t>
            </a:r>
            <a:r>
              <a:rPr lang="en-US" sz="2800" kern="1200" dirty="0">
                <a:latin typeface="Arial"/>
                <a:cs typeface="Arial"/>
              </a:rPr>
              <a:t>domain </a:t>
            </a:r>
            <a:r>
              <a:rPr lang="en-US" sz="2800" kern="1200" dirty="0">
                <a:solidFill>
                  <a:srgbClr val="0000FF"/>
                </a:solidFill>
                <a:latin typeface="Arial"/>
                <a:cs typeface="Arial"/>
              </a:rPr>
              <a:t>P(a) ⋀ Q(a)</a:t>
            </a:r>
            <a:r>
              <a:rPr lang="en-US" sz="2800" kern="1200" dirty="0">
                <a:latin typeface="Arial"/>
                <a:cs typeface="Arial"/>
              </a:rPr>
              <a:t> is true. Hence, both </a:t>
            </a:r>
            <a:r>
              <a:rPr lang="en-US" sz="2800" kern="1200" dirty="0">
                <a:solidFill>
                  <a:srgbClr val="C00000"/>
                </a:solidFill>
                <a:latin typeface="Arial"/>
                <a:cs typeface="Arial"/>
              </a:rPr>
              <a:t>P(a)</a:t>
            </a:r>
            <a:r>
              <a:rPr lang="en-US" sz="2800" kern="1200" dirty="0">
                <a:latin typeface="Arial"/>
                <a:cs typeface="Arial"/>
              </a:rPr>
              <a:t> is </a:t>
            </a:r>
            <a:r>
              <a:rPr lang="en-US" sz="2800" kern="1200" dirty="0" smtClean="0">
                <a:latin typeface="Arial"/>
                <a:cs typeface="Arial"/>
              </a:rPr>
              <a:t>true and </a:t>
            </a:r>
            <a:r>
              <a:rPr lang="en-US" sz="2800" kern="1200" dirty="0">
                <a:solidFill>
                  <a:srgbClr val="C00000"/>
                </a:solidFill>
                <a:latin typeface="Arial"/>
                <a:cs typeface="Arial"/>
              </a:rPr>
              <a:t>Q(a)</a:t>
            </a:r>
            <a:r>
              <a:rPr lang="en-US" sz="2800" kern="1200" dirty="0">
                <a:latin typeface="Arial"/>
                <a:cs typeface="Arial"/>
              </a:rPr>
              <a:t> is true. Since </a:t>
            </a:r>
            <a:r>
              <a:rPr lang="en-US" sz="2800" kern="1200" dirty="0">
                <a:solidFill>
                  <a:srgbClr val="C00000"/>
                </a:solidFill>
                <a:latin typeface="Arial"/>
                <a:cs typeface="Arial"/>
              </a:rPr>
              <a:t>P(a)</a:t>
            </a:r>
            <a:r>
              <a:rPr lang="en-US" sz="2800" kern="1200" dirty="0">
                <a:latin typeface="Arial"/>
                <a:cs typeface="Arial"/>
              </a:rPr>
              <a:t> is true for all a in the</a:t>
            </a:r>
            <a:br>
              <a:rPr lang="en-US" sz="2800" kern="1200" dirty="0">
                <a:latin typeface="Arial"/>
                <a:cs typeface="Arial"/>
              </a:rPr>
            </a:br>
            <a:r>
              <a:rPr lang="en-US" sz="2800" kern="1200" dirty="0">
                <a:latin typeface="Arial"/>
                <a:cs typeface="Arial"/>
              </a:rPr>
              <a:t>domain, </a:t>
            </a:r>
            <a:r>
              <a:rPr lang="en-US" sz="2800" kern="1200" dirty="0">
                <a:solidFill>
                  <a:srgbClr val="C00000"/>
                </a:solidFill>
                <a:latin typeface="Arial"/>
                <a:cs typeface="Arial"/>
              </a:rPr>
              <a:t>∀</a:t>
            </a:r>
            <a:r>
              <a:rPr lang="en-US" sz="2800" kern="1200" dirty="0" err="1">
                <a:solidFill>
                  <a:srgbClr val="C00000"/>
                </a:solidFill>
                <a:latin typeface="Arial"/>
                <a:cs typeface="Arial"/>
              </a:rPr>
              <a:t>xP</a:t>
            </a:r>
            <a:r>
              <a:rPr lang="en-US" sz="2800" kern="1200" dirty="0">
                <a:solidFill>
                  <a:srgbClr val="C00000"/>
                </a:solidFill>
                <a:latin typeface="Arial"/>
                <a:cs typeface="Arial"/>
              </a:rPr>
              <a:t>(x) </a:t>
            </a:r>
            <a:r>
              <a:rPr lang="en-US" sz="2800" kern="1200" dirty="0">
                <a:latin typeface="Arial"/>
                <a:cs typeface="Arial"/>
              </a:rPr>
              <a:t>is true. Since </a:t>
            </a:r>
            <a:r>
              <a:rPr lang="en-US" sz="2800" kern="1200" dirty="0">
                <a:solidFill>
                  <a:srgbClr val="C00000"/>
                </a:solidFill>
                <a:latin typeface="Arial"/>
                <a:cs typeface="Arial"/>
              </a:rPr>
              <a:t>Q(a)</a:t>
            </a:r>
            <a:r>
              <a:rPr lang="en-US" sz="2800" kern="1200" dirty="0">
                <a:latin typeface="Arial"/>
                <a:cs typeface="Arial"/>
              </a:rPr>
              <a:t> is true for all </a:t>
            </a:r>
            <a:r>
              <a:rPr lang="en-US" sz="2800" kern="120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lang="en-US" sz="2800" kern="1200" dirty="0">
                <a:latin typeface="Arial"/>
                <a:cs typeface="Arial"/>
              </a:rPr>
              <a:t> in </a:t>
            </a:r>
            <a:r>
              <a:rPr lang="en-US" sz="2800" kern="1200" dirty="0" smtClean="0">
                <a:latin typeface="Arial"/>
                <a:cs typeface="Arial"/>
              </a:rPr>
              <a:t>the domain</a:t>
            </a:r>
            <a:r>
              <a:rPr lang="en-US" sz="2800" kern="1200" dirty="0">
                <a:latin typeface="Arial"/>
                <a:cs typeface="Arial"/>
              </a:rPr>
              <a:t>, </a:t>
            </a:r>
            <a:r>
              <a:rPr lang="en-US" sz="2800" kern="1200" dirty="0">
                <a:solidFill>
                  <a:srgbClr val="C00000"/>
                </a:solidFill>
                <a:latin typeface="Arial"/>
                <a:cs typeface="Arial"/>
              </a:rPr>
              <a:t>∀</a:t>
            </a:r>
            <a:r>
              <a:rPr lang="en-US" sz="2800" kern="1200" dirty="0" err="1">
                <a:solidFill>
                  <a:srgbClr val="C00000"/>
                </a:solidFill>
                <a:latin typeface="Arial"/>
                <a:cs typeface="Arial"/>
              </a:rPr>
              <a:t>xQ</a:t>
            </a:r>
            <a:r>
              <a:rPr lang="en-US" sz="2800" kern="1200" dirty="0">
                <a:solidFill>
                  <a:srgbClr val="C00000"/>
                </a:solidFill>
                <a:latin typeface="Arial"/>
                <a:cs typeface="Arial"/>
              </a:rPr>
              <a:t>(x)</a:t>
            </a:r>
            <a:r>
              <a:rPr lang="en-US" sz="2800" kern="1200" dirty="0">
                <a:latin typeface="Arial"/>
                <a:cs typeface="Arial"/>
              </a:rPr>
              <a:t> is true. Hence </a:t>
            </a:r>
            <a:r>
              <a:rPr lang="en-US" sz="2800" kern="1200" dirty="0">
                <a:solidFill>
                  <a:srgbClr val="0000FF"/>
                </a:solidFill>
                <a:latin typeface="Arial"/>
                <a:cs typeface="Arial"/>
              </a:rPr>
              <a:t>∀x(P(x)⋀Q(x))</a:t>
            </a:r>
            <a:r>
              <a:rPr lang="en-US" sz="2800" kern="1200" dirty="0" smtClean="0">
                <a:latin typeface="Arial"/>
                <a:cs typeface="Arial"/>
              </a:rPr>
              <a:t> </a:t>
            </a:r>
            <a:r>
              <a:rPr lang="en-US" sz="2800" kern="1200" dirty="0">
                <a:latin typeface="Arial"/>
                <a:cs typeface="Arial"/>
              </a:rPr>
              <a:t>is true.</a:t>
            </a:r>
            <a:br>
              <a:rPr lang="en-US" sz="2800" kern="1200" dirty="0">
                <a:latin typeface="Arial"/>
                <a:cs typeface="Arial"/>
              </a:rPr>
            </a:br>
            <a:r>
              <a:rPr lang="en-US" sz="2800" kern="1200" dirty="0">
                <a:latin typeface="Arial"/>
                <a:cs typeface="Arial"/>
              </a:rPr>
              <a:t>[</a:t>
            </a:r>
            <a:r>
              <a:rPr lang="en-US" sz="2400" b="1" i="1" kern="1200" dirty="0">
                <a:solidFill>
                  <a:srgbClr val="00B050"/>
                </a:solidFill>
                <a:latin typeface="Arial"/>
                <a:cs typeface="Arial"/>
              </a:rPr>
              <a:t>What else do we need to show?</a:t>
            </a:r>
            <a:r>
              <a:rPr lang="en-US" sz="2800" kern="1200" dirty="0">
                <a:latin typeface="Arial"/>
                <a:cs typeface="Arial"/>
              </a:rPr>
              <a:t>] </a:t>
            </a:r>
            <a:br>
              <a:rPr lang="en-US" sz="2800" kern="1200" dirty="0">
                <a:latin typeface="Arial"/>
                <a:cs typeface="Arial"/>
              </a:rPr>
            </a:br>
            <a:endParaRPr lang="en-US" sz="2800" kern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30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Proof 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1000" y="1743075"/>
            <a:ext cx="8382000" cy="3877985"/>
          </a:xfrm>
        </p:spPr>
        <p:txBody>
          <a:bodyPr/>
          <a:lstStyle/>
          <a:p>
            <a:r>
              <a:rPr lang="en-US" sz="2800" kern="1200" dirty="0">
                <a:latin typeface="Arial"/>
                <a:cs typeface="Arial"/>
              </a:rPr>
              <a:t>Suppose </a:t>
            </a:r>
            <a:r>
              <a:rPr lang="en-US" sz="2800" kern="1200" dirty="0" smtClean="0">
                <a:latin typeface="Arial"/>
                <a:cs typeface="Arial"/>
              </a:rPr>
              <a:t>that </a:t>
            </a:r>
            <a:r>
              <a:rPr lang="en-US" sz="2800" kern="1200" dirty="0">
                <a:solidFill>
                  <a:srgbClr val="0000FF"/>
                </a:solidFill>
                <a:latin typeface="Arial"/>
                <a:cs typeface="Arial"/>
              </a:rPr>
              <a:t>∀x(P(x)⋀Q(x))</a:t>
            </a:r>
            <a:r>
              <a:rPr lang="en-US" sz="2800" kern="1200" dirty="0" smtClean="0">
                <a:latin typeface="Arial"/>
                <a:cs typeface="Arial"/>
              </a:rPr>
              <a:t> </a:t>
            </a:r>
            <a:r>
              <a:rPr lang="en-US" sz="2800" kern="1200" dirty="0">
                <a:latin typeface="Arial"/>
                <a:cs typeface="Arial"/>
              </a:rPr>
              <a:t>is true</a:t>
            </a:r>
            <a:r>
              <a:rPr lang="en-US" sz="2800" kern="1200" dirty="0" smtClean="0">
                <a:latin typeface="Arial"/>
                <a:cs typeface="Arial"/>
              </a:rPr>
              <a:t>.</a:t>
            </a:r>
          </a:p>
          <a:p>
            <a:r>
              <a:rPr lang="en-US" sz="2800" kern="1200" dirty="0">
                <a:latin typeface="Arial"/>
                <a:cs typeface="Arial"/>
              </a:rPr>
              <a:t/>
            </a:r>
            <a:br>
              <a:rPr lang="en-US" sz="2800" kern="1200" dirty="0">
                <a:latin typeface="Arial"/>
                <a:cs typeface="Arial"/>
              </a:rPr>
            </a:br>
            <a:r>
              <a:rPr lang="en-US" sz="2800" kern="1200" dirty="0">
                <a:latin typeface="Arial"/>
                <a:cs typeface="Arial"/>
              </a:rPr>
              <a:t>It follows that </a:t>
            </a:r>
            <a:r>
              <a:rPr lang="en-US" sz="2800" kern="1200" dirty="0">
                <a:solidFill>
                  <a:srgbClr val="C00000"/>
                </a:solidFill>
                <a:latin typeface="Arial"/>
                <a:cs typeface="Arial"/>
              </a:rPr>
              <a:t>∀</a:t>
            </a:r>
            <a:r>
              <a:rPr lang="en-US" sz="2800" kern="1200" dirty="0" err="1">
                <a:solidFill>
                  <a:srgbClr val="C00000"/>
                </a:solidFill>
                <a:latin typeface="Arial"/>
                <a:cs typeface="Arial"/>
              </a:rPr>
              <a:t>xP</a:t>
            </a:r>
            <a:r>
              <a:rPr lang="en-US" sz="2800" kern="1200" dirty="0">
                <a:solidFill>
                  <a:srgbClr val="C00000"/>
                </a:solidFill>
                <a:latin typeface="Arial"/>
                <a:cs typeface="Arial"/>
              </a:rPr>
              <a:t>(x) </a:t>
            </a:r>
            <a:r>
              <a:rPr lang="en-US" sz="2800" kern="1200" dirty="0">
                <a:latin typeface="Arial"/>
                <a:cs typeface="Arial"/>
              </a:rPr>
              <a:t>is true, and that </a:t>
            </a:r>
            <a:r>
              <a:rPr lang="en-US" sz="2800" kern="1200" dirty="0">
                <a:solidFill>
                  <a:srgbClr val="C00000"/>
                </a:solidFill>
                <a:latin typeface="Arial"/>
                <a:cs typeface="Arial"/>
              </a:rPr>
              <a:t>∀</a:t>
            </a:r>
            <a:r>
              <a:rPr lang="en-US" sz="2800" kern="1200" dirty="0" err="1">
                <a:solidFill>
                  <a:srgbClr val="C00000"/>
                </a:solidFill>
                <a:latin typeface="Arial"/>
                <a:cs typeface="Arial"/>
              </a:rPr>
              <a:t>xQ</a:t>
            </a:r>
            <a:r>
              <a:rPr lang="en-US" sz="2800" kern="1200" dirty="0">
                <a:solidFill>
                  <a:srgbClr val="C00000"/>
                </a:solidFill>
                <a:latin typeface="Arial"/>
                <a:cs typeface="Arial"/>
              </a:rPr>
              <a:t>(x)</a:t>
            </a:r>
            <a:r>
              <a:rPr lang="en-US" sz="2800" kern="1200" dirty="0">
                <a:latin typeface="Arial"/>
                <a:cs typeface="Arial"/>
              </a:rPr>
              <a:t> is true.</a:t>
            </a:r>
            <a:br>
              <a:rPr lang="en-US" sz="2800" kern="1200" dirty="0">
                <a:latin typeface="Arial"/>
                <a:cs typeface="Arial"/>
              </a:rPr>
            </a:br>
            <a:r>
              <a:rPr lang="en-US" sz="2800" kern="1200" dirty="0">
                <a:latin typeface="Arial"/>
                <a:cs typeface="Arial"/>
              </a:rPr>
              <a:t>Hence, for each element </a:t>
            </a:r>
            <a:r>
              <a:rPr lang="en-US" sz="2800" kern="120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lang="en-US" sz="2800" kern="1200" dirty="0">
                <a:latin typeface="Arial"/>
                <a:cs typeface="Arial"/>
              </a:rPr>
              <a:t> in the domain </a:t>
            </a:r>
            <a:r>
              <a:rPr lang="en-US" sz="2800" kern="1200" dirty="0">
                <a:solidFill>
                  <a:srgbClr val="C00000"/>
                </a:solidFill>
                <a:latin typeface="Arial"/>
                <a:cs typeface="Arial"/>
              </a:rPr>
              <a:t>P(a)</a:t>
            </a:r>
            <a:r>
              <a:rPr lang="en-US" sz="2800" kern="1200" dirty="0">
                <a:latin typeface="Arial"/>
                <a:cs typeface="Arial"/>
              </a:rPr>
              <a:t> is true, </a:t>
            </a:r>
            <a:r>
              <a:rPr lang="en-US" sz="2800" kern="1200" dirty="0" smtClean="0">
                <a:latin typeface="Arial"/>
                <a:cs typeface="Arial"/>
              </a:rPr>
              <a:t>and </a:t>
            </a:r>
            <a:r>
              <a:rPr lang="en-US" sz="2800" kern="1200" dirty="0" smtClean="0">
                <a:solidFill>
                  <a:srgbClr val="C00000"/>
                </a:solidFill>
                <a:latin typeface="Arial"/>
                <a:cs typeface="Arial"/>
              </a:rPr>
              <a:t>Q(a</a:t>
            </a:r>
            <a:r>
              <a:rPr lang="en-US" sz="2800" kern="1200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r>
              <a:rPr lang="en-US" sz="2800" kern="1200" dirty="0">
                <a:latin typeface="Arial"/>
                <a:cs typeface="Arial"/>
              </a:rPr>
              <a:t> is true. Hence </a:t>
            </a:r>
            <a:r>
              <a:rPr lang="en-US" sz="2800" kern="1200" dirty="0">
                <a:solidFill>
                  <a:srgbClr val="C00000"/>
                </a:solidFill>
                <a:latin typeface="Arial"/>
                <a:cs typeface="Arial"/>
              </a:rPr>
              <a:t>P(a)⋀Q(a)</a:t>
            </a:r>
            <a:r>
              <a:rPr lang="en-US" sz="2800" kern="1200" dirty="0">
                <a:latin typeface="Arial"/>
                <a:cs typeface="Arial"/>
              </a:rPr>
              <a:t> is true for each element </a:t>
            </a:r>
            <a:r>
              <a:rPr lang="en-US" sz="2800" kern="1200" dirty="0" smtClean="0">
                <a:latin typeface="Arial"/>
                <a:cs typeface="Arial"/>
              </a:rPr>
              <a:t>a in </a:t>
            </a:r>
            <a:r>
              <a:rPr lang="en-US" sz="2800" kern="1200" dirty="0">
                <a:latin typeface="Arial"/>
                <a:cs typeface="Arial"/>
              </a:rPr>
              <a:t>the domain</a:t>
            </a:r>
            <a:r>
              <a:rPr lang="en-US" sz="2800" kern="1200" dirty="0" smtClean="0">
                <a:latin typeface="Arial"/>
                <a:cs typeface="Arial"/>
              </a:rPr>
              <a:t>.</a:t>
            </a:r>
          </a:p>
          <a:p>
            <a:r>
              <a:rPr lang="en-US" sz="2800" kern="1200" dirty="0">
                <a:latin typeface="Arial"/>
                <a:cs typeface="Arial"/>
              </a:rPr>
              <a:t/>
            </a:r>
            <a:br>
              <a:rPr lang="en-US" sz="2800" kern="1200" dirty="0">
                <a:latin typeface="Arial"/>
                <a:cs typeface="Arial"/>
              </a:rPr>
            </a:br>
            <a:r>
              <a:rPr lang="en-US" sz="2800" kern="1200" dirty="0">
                <a:latin typeface="Arial"/>
                <a:cs typeface="Arial"/>
              </a:rPr>
              <a:t>Therefore, by definition, </a:t>
            </a:r>
            <a:r>
              <a:rPr lang="en-US" sz="2800" kern="1200" dirty="0">
                <a:solidFill>
                  <a:srgbClr val="0000FF"/>
                </a:solidFill>
                <a:latin typeface="Arial"/>
                <a:cs typeface="Arial"/>
              </a:rPr>
              <a:t>∀x(P(x)⋀Q(x))</a:t>
            </a:r>
            <a:r>
              <a:rPr lang="en-US" sz="2800" kern="1200" dirty="0">
                <a:latin typeface="Arial"/>
                <a:cs typeface="Arial"/>
              </a:rPr>
              <a:t> is true. 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kern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618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5-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7264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Notational</a:t>
            </a:r>
            <a:r>
              <a:rPr spc="-45" dirty="0"/>
              <a:t> </a:t>
            </a:r>
            <a:r>
              <a:rPr spc="-5" dirty="0"/>
              <a:t>Conventions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21739" y="1633220"/>
            <a:ext cx="7465695" cy="37763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221615" indent="-342900">
              <a:lnSpc>
                <a:spcPts val="33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Quantifiers </a:t>
            </a:r>
            <a:r>
              <a:rPr sz="2800" dirty="0">
                <a:latin typeface="Arial"/>
                <a:cs typeface="Arial"/>
              </a:rPr>
              <a:t>have higher precedence </a:t>
            </a:r>
            <a:r>
              <a:rPr sz="2800" spc="-5" dirty="0">
                <a:latin typeface="Arial"/>
                <a:cs typeface="Arial"/>
              </a:rPr>
              <a:t>than </a:t>
            </a:r>
            <a:r>
              <a:rPr sz="2800" dirty="0">
                <a:latin typeface="Arial"/>
                <a:cs typeface="Arial"/>
              </a:rPr>
              <a:t>all  logical </a:t>
            </a:r>
            <a:r>
              <a:rPr sz="2800" spc="-5" dirty="0">
                <a:latin typeface="Arial"/>
                <a:cs typeface="Arial"/>
              </a:rPr>
              <a:t>operators from propositional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logic:</a:t>
            </a:r>
            <a:endParaRPr sz="2800">
              <a:latin typeface="Arial"/>
              <a:cs typeface="Arial"/>
            </a:endParaRPr>
          </a:p>
          <a:p>
            <a:pPr marR="601980" algn="ctr">
              <a:lnSpc>
                <a:spcPts val="3629"/>
              </a:lnSpc>
            </a:pPr>
            <a:r>
              <a:rPr sz="4000" spc="-2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4200" spc="-300" baseline="1984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4200" i="1" spc="-300" baseline="1984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4200" i="1" spc="-142" baseline="1984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4200" spc="-142" baseline="1984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4200" i="1" spc="-142" baseline="1984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4200" spc="-142" baseline="1984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4000" spc="-9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4200" spc="-142" baseline="198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4200" spc="397" baseline="198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200" spc="-7" baseline="1984" dirty="0">
                <a:solidFill>
                  <a:srgbClr val="3333CC"/>
                </a:solidFill>
                <a:latin typeface="Arial"/>
                <a:cs typeface="Arial"/>
              </a:rPr>
              <a:t>Q(</a:t>
            </a:r>
            <a:r>
              <a:rPr sz="4200" i="1" spc="-7" baseline="1984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4200" spc="-7" baseline="1984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4200" baseline="1984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00">
              <a:latin typeface="Arial"/>
              <a:cs typeface="Arial"/>
            </a:endParaRPr>
          </a:p>
          <a:p>
            <a:pPr marL="355600" marR="5080" indent="-342900">
              <a:lnSpc>
                <a:spcPts val="3329"/>
              </a:lnSpc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Consecutive quantifiers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same </a:t>
            </a:r>
            <a:r>
              <a:rPr sz="2800" spc="-5" dirty="0">
                <a:latin typeface="Arial"/>
                <a:cs typeface="Arial"/>
              </a:rPr>
              <a:t>type </a:t>
            </a:r>
            <a:r>
              <a:rPr sz="2800" dirty="0">
                <a:latin typeface="Arial"/>
                <a:cs typeface="Arial"/>
              </a:rPr>
              <a:t>can  be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combined:</a:t>
            </a:r>
            <a:endParaRPr sz="2800">
              <a:latin typeface="Arial"/>
              <a:cs typeface="Arial"/>
            </a:endParaRPr>
          </a:p>
          <a:p>
            <a:pPr marL="355600" marR="1624965">
              <a:lnSpc>
                <a:spcPts val="4000"/>
              </a:lnSpc>
              <a:spcBef>
                <a:spcPts val="204"/>
              </a:spcBef>
              <a:tabLst>
                <a:tab pos="1738630" algn="l"/>
              </a:tabLst>
            </a:pP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z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z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333399"/>
                </a:solidFill>
                <a:latin typeface="Symbol"/>
                <a:cs typeface="Symbol"/>
              </a:rPr>
              <a:t>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x,y,z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z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 or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even	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xyz</a:t>
            </a:r>
            <a:r>
              <a:rPr sz="2800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z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5-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2768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9790" algn="l"/>
                <a:tab pos="2384425" algn="l"/>
              </a:tabLst>
            </a:pPr>
            <a:r>
              <a:rPr spc="-5" dirty="0"/>
              <a:t>1.5	Rules	of</a:t>
            </a:r>
            <a:r>
              <a:rPr spc="-65" dirty="0"/>
              <a:t> </a:t>
            </a:r>
            <a:r>
              <a:rPr spc="-5" dirty="0"/>
              <a:t>Inference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252220"/>
            <a:ext cx="7518400" cy="51536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428625" indent="-342900">
              <a:lnSpc>
                <a:spcPts val="28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i="1" spc="-5" dirty="0">
                <a:solidFill>
                  <a:srgbClr val="105638"/>
                </a:solidFill>
                <a:latin typeface="Arial"/>
                <a:cs typeface="Arial"/>
              </a:rPr>
              <a:t>An argument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a sequence of </a:t>
            </a:r>
            <a:r>
              <a:rPr sz="2400" spc="-5" dirty="0">
                <a:latin typeface="Arial"/>
                <a:cs typeface="Arial"/>
              </a:rPr>
              <a:t>statements that </a:t>
            </a:r>
            <a:r>
              <a:rPr sz="2400" dirty="0">
                <a:latin typeface="Arial"/>
                <a:cs typeface="Arial"/>
              </a:rPr>
              <a:t>end 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a conclusion</a:t>
            </a:r>
            <a:endParaRPr sz="2400">
              <a:latin typeface="Arial"/>
              <a:cs typeface="Arial"/>
            </a:endParaRPr>
          </a:p>
          <a:p>
            <a:pPr marL="355600" marR="140970" indent="-342900">
              <a:lnSpc>
                <a:spcPct val="100600"/>
              </a:lnSpc>
              <a:spcBef>
                <a:spcPts val="930"/>
              </a:spcBef>
              <a:tabLst>
                <a:tab pos="354965" algn="l"/>
              </a:tabLst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Some </a:t>
            </a:r>
            <a:r>
              <a:rPr sz="2400" spc="-5" dirty="0">
                <a:latin typeface="Arial"/>
                <a:cs typeface="Arial"/>
              </a:rPr>
              <a:t>forms </a:t>
            </a:r>
            <a:r>
              <a:rPr sz="2400" dirty="0">
                <a:latin typeface="Arial"/>
                <a:cs typeface="Arial"/>
              </a:rPr>
              <a:t>of argument (“valid”) never lead </a:t>
            </a:r>
            <a:r>
              <a:rPr sz="2400" spc="-5" dirty="0">
                <a:latin typeface="Arial"/>
                <a:cs typeface="Arial"/>
              </a:rPr>
              <a:t>from  </a:t>
            </a:r>
            <a:r>
              <a:rPr sz="2400" dirty="0">
                <a:latin typeface="Arial"/>
                <a:cs typeface="Arial"/>
              </a:rPr>
              <a:t>correct </a:t>
            </a:r>
            <a:r>
              <a:rPr sz="2400" spc="-5" dirty="0">
                <a:latin typeface="Arial"/>
                <a:cs typeface="Arial"/>
              </a:rPr>
              <a:t>statements to </a:t>
            </a:r>
            <a:r>
              <a:rPr sz="2400" dirty="0">
                <a:latin typeface="Arial"/>
                <a:cs typeface="Arial"/>
              </a:rPr>
              <a:t>an incorrect conclusion.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Some  </a:t>
            </a:r>
            <a:r>
              <a:rPr sz="2400" spc="-5" dirty="0">
                <a:latin typeface="Arial"/>
                <a:cs typeface="Arial"/>
              </a:rPr>
              <a:t>other forms </a:t>
            </a:r>
            <a:r>
              <a:rPr sz="2400" dirty="0">
                <a:latin typeface="Arial"/>
                <a:cs typeface="Arial"/>
              </a:rPr>
              <a:t>of argument </a:t>
            </a:r>
            <a:r>
              <a:rPr sz="2400" spc="-5" dirty="0">
                <a:latin typeface="Arial"/>
                <a:cs typeface="Arial"/>
              </a:rPr>
              <a:t>(“fallacies”) </a:t>
            </a:r>
            <a:r>
              <a:rPr sz="2400" dirty="0">
                <a:latin typeface="Arial"/>
                <a:cs typeface="Arial"/>
              </a:rPr>
              <a:t>can lead </a:t>
            </a:r>
            <a:r>
              <a:rPr sz="2400" spc="-5" dirty="0">
                <a:latin typeface="Arial"/>
                <a:cs typeface="Arial"/>
              </a:rPr>
              <a:t>from  true statements to </a:t>
            </a:r>
            <a:r>
              <a:rPr sz="2400" dirty="0">
                <a:latin typeface="Arial"/>
                <a:cs typeface="Arial"/>
              </a:rPr>
              <a:t>an incorrect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conclusion.</a:t>
            </a:r>
            <a:endParaRPr sz="2400">
              <a:latin typeface="Arial"/>
              <a:cs typeface="Arial"/>
            </a:endParaRPr>
          </a:p>
          <a:p>
            <a:pPr marL="355600" marR="55244" indent="-342900">
              <a:lnSpc>
                <a:spcPct val="100600"/>
              </a:lnSpc>
              <a:spcBef>
                <a:spcPts val="910"/>
              </a:spcBef>
              <a:tabLst>
                <a:tab pos="354965" algn="l"/>
              </a:tabLst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i="1" dirty="0">
                <a:solidFill>
                  <a:srgbClr val="105638"/>
                </a:solidFill>
                <a:latin typeface="Arial"/>
                <a:cs typeface="Arial"/>
              </a:rPr>
              <a:t>A logical argument </a:t>
            </a:r>
            <a:r>
              <a:rPr sz="2400" spc="-5" dirty="0">
                <a:latin typeface="Arial"/>
                <a:cs typeface="Arial"/>
              </a:rPr>
              <a:t>consists </a:t>
            </a:r>
            <a:r>
              <a:rPr sz="2400" dirty="0">
                <a:latin typeface="Arial"/>
                <a:cs typeface="Arial"/>
              </a:rPr>
              <a:t>of a list of (possibly  compound) </a:t>
            </a:r>
            <a:r>
              <a:rPr sz="2400" spc="-5" dirty="0">
                <a:latin typeface="Arial"/>
                <a:cs typeface="Arial"/>
              </a:rPr>
              <a:t>propositions </a:t>
            </a:r>
            <a:r>
              <a:rPr sz="2400" dirty="0">
                <a:latin typeface="Arial"/>
                <a:cs typeface="Arial"/>
              </a:rPr>
              <a:t>called </a:t>
            </a:r>
            <a:r>
              <a:rPr sz="2400" spc="-5" dirty="0">
                <a:latin typeface="Arial"/>
                <a:cs typeface="Arial"/>
              </a:rPr>
              <a:t>premises/hypotheses  </a:t>
            </a:r>
            <a:r>
              <a:rPr sz="2400" dirty="0">
                <a:latin typeface="Arial"/>
                <a:cs typeface="Arial"/>
              </a:rPr>
              <a:t>and a single </a:t>
            </a:r>
            <a:r>
              <a:rPr sz="2400" spc="-5" dirty="0">
                <a:latin typeface="Arial"/>
                <a:cs typeface="Arial"/>
              </a:rPr>
              <a:t>proposition </a:t>
            </a:r>
            <a:r>
              <a:rPr sz="2400" dirty="0">
                <a:latin typeface="Arial"/>
                <a:cs typeface="Arial"/>
              </a:rPr>
              <a:t>called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conclusion.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99400"/>
              </a:lnSpc>
              <a:spcBef>
                <a:spcPts val="1045"/>
              </a:spcBef>
              <a:tabLst>
                <a:tab pos="354965" algn="l"/>
              </a:tabLst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i="1" spc="-5" dirty="0">
                <a:solidFill>
                  <a:srgbClr val="105638"/>
                </a:solidFill>
                <a:latin typeface="Arial"/>
                <a:cs typeface="Arial"/>
              </a:rPr>
              <a:t>Logical rules of inference</a:t>
            </a:r>
            <a:r>
              <a:rPr sz="2400" spc="-5" dirty="0">
                <a:latin typeface="Arial"/>
                <a:cs typeface="Arial"/>
              </a:rPr>
              <a:t>: methods that </a:t>
            </a:r>
            <a:r>
              <a:rPr sz="2400" dirty="0">
                <a:latin typeface="Arial"/>
                <a:cs typeface="Arial"/>
              </a:rPr>
              <a:t>depend on  logic alone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deriving a new </a:t>
            </a:r>
            <a:r>
              <a:rPr sz="2400" spc="-5" dirty="0">
                <a:latin typeface="Arial"/>
                <a:cs typeface="Arial"/>
              </a:rPr>
              <a:t>statement from </a:t>
            </a:r>
            <a:r>
              <a:rPr sz="2400" dirty="0">
                <a:latin typeface="Arial"/>
                <a:cs typeface="Arial"/>
              </a:rPr>
              <a:t>a set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 </a:t>
            </a:r>
            <a:r>
              <a:rPr sz="2400" spc="-5" dirty="0">
                <a:latin typeface="Arial"/>
                <a:cs typeface="Arial"/>
              </a:rPr>
              <a:t>other statements. (Templates for constructing </a:t>
            </a:r>
            <a:r>
              <a:rPr sz="2400" dirty="0">
                <a:latin typeface="Arial"/>
                <a:cs typeface="Arial"/>
              </a:rPr>
              <a:t>valid  </a:t>
            </a:r>
            <a:r>
              <a:rPr sz="2400" spc="-5" dirty="0">
                <a:latin typeface="Arial"/>
                <a:cs typeface="Arial"/>
              </a:rPr>
              <a:t>arguments.)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5-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46831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Valid Arguments</a:t>
            </a:r>
            <a:r>
              <a:rPr spc="-45" dirty="0"/>
              <a:t> </a:t>
            </a:r>
            <a:r>
              <a:rPr spc="-5" dirty="0"/>
              <a:t>(I)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9339" y="1334007"/>
            <a:ext cx="6587490" cy="422656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354965" algn="l"/>
              </a:tabLst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Example: A logical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argument</a:t>
            </a:r>
          </a:p>
          <a:p>
            <a:pPr marL="926465" marR="1060450">
              <a:lnSpc>
                <a:spcPts val="3800"/>
              </a:lnSpc>
              <a:spcBef>
                <a:spcPts val="155"/>
              </a:spcBef>
            </a:pPr>
            <a:r>
              <a:rPr sz="2400" i="1" spc="-5" dirty="0">
                <a:latin typeface="Arial"/>
                <a:cs typeface="Arial"/>
              </a:rPr>
              <a:t>If </a:t>
            </a:r>
            <a:r>
              <a:rPr sz="2400" i="1" dirty="0">
                <a:latin typeface="Arial"/>
                <a:cs typeface="Arial"/>
              </a:rPr>
              <a:t>I </a:t>
            </a:r>
            <a:r>
              <a:rPr lang="en-US" sz="2400" i="1" dirty="0" smtClean="0">
                <a:latin typeface="Arial"/>
                <a:cs typeface="Arial"/>
              </a:rPr>
              <a:t>work</a:t>
            </a:r>
            <a:r>
              <a:rPr sz="2400" i="1" dirty="0" smtClean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all </a:t>
            </a:r>
            <a:r>
              <a:rPr sz="2400" i="1" spc="-5" dirty="0">
                <a:latin typeface="Arial"/>
                <a:cs typeface="Arial"/>
              </a:rPr>
              <a:t>night, then </a:t>
            </a:r>
            <a:r>
              <a:rPr sz="2400" i="1" dirty="0">
                <a:latin typeface="Arial"/>
                <a:cs typeface="Arial"/>
              </a:rPr>
              <a:t>I get </a:t>
            </a:r>
            <a:r>
              <a:rPr sz="2400" i="1" spc="-5" dirty="0">
                <a:latin typeface="Arial"/>
                <a:cs typeface="Arial"/>
              </a:rPr>
              <a:t>tired.  </a:t>
            </a:r>
            <a:r>
              <a:rPr sz="2400" i="1" dirty="0">
                <a:latin typeface="Arial"/>
                <a:cs typeface="Arial"/>
              </a:rPr>
              <a:t>I </a:t>
            </a:r>
            <a:r>
              <a:rPr lang="en-US" sz="2400" i="1" dirty="0" smtClean="0">
                <a:latin typeface="Arial"/>
                <a:cs typeface="Arial"/>
              </a:rPr>
              <a:t>worked</a:t>
            </a:r>
            <a:r>
              <a:rPr sz="2400" i="1" dirty="0" smtClean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all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night.</a:t>
            </a:r>
            <a:endParaRPr sz="24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40"/>
              </a:spcBef>
            </a:pPr>
            <a:r>
              <a:rPr sz="2400" i="1" spc="-5" dirty="0">
                <a:latin typeface="Arial"/>
                <a:cs typeface="Arial"/>
              </a:rPr>
              <a:t>Therefore </a:t>
            </a:r>
            <a:r>
              <a:rPr sz="2400" i="1" dirty="0">
                <a:latin typeface="Arial"/>
                <a:cs typeface="Arial"/>
              </a:rPr>
              <a:t>I got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tired.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  <a:tabLst>
                <a:tab pos="354965" algn="l"/>
              </a:tabLst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Logical </a:t>
            </a:r>
            <a:r>
              <a:rPr sz="2400" spc="-5" dirty="0">
                <a:latin typeface="Arial"/>
                <a:cs typeface="Arial"/>
              </a:rPr>
              <a:t>representation </a:t>
            </a:r>
            <a:r>
              <a:rPr sz="2400" dirty="0">
                <a:latin typeface="Arial"/>
                <a:cs typeface="Arial"/>
              </a:rPr>
              <a:t>of underlying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variables:</a:t>
            </a:r>
          </a:p>
          <a:p>
            <a:pPr marL="926465">
              <a:lnSpc>
                <a:spcPct val="100000"/>
              </a:lnSpc>
              <a:spcBef>
                <a:spcPts val="819"/>
              </a:spcBef>
              <a:tabLst>
                <a:tab pos="4077970" algn="l"/>
              </a:tabLst>
            </a:pPr>
            <a:r>
              <a:rPr sz="2400" i="1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: I </a:t>
            </a:r>
            <a:r>
              <a:rPr lang="en-US" sz="2400" dirty="0" smtClean="0">
                <a:latin typeface="Arial"/>
                <a:cs typeface="Arial"/>
              </a:rPr>
              <a:t>work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night.	</a:t>
            </a:r>
            <a:r>
              <a:rPr sz="2400" i="1" spc="-5" dirty="0">
                <a:latin typeface="Arial"/>
                <a:cs typeface="Arial"/>
              </a:rPr>
              <a:t>q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I get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tired.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354965" algn="l"/>
              </a:tabLst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Logical analysis of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argument:</a:t>
            </a:r>
            <a:endParaRPr sz="24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015"/>
              </a:spcBef>
              <a:tabLst>
                <a:tab pos="2433955" algn="l"/>
              </a:tabLst>
            </a:pPr>
            <a:r>
              <a:rPr sz="2400" i="1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q	</a:t>
            </a:r>
            <a:r>
              <a:rPr sz="2400" dirty="0">
                <a:latin typeface="Arial"/>
                <a:cs typeface="Arial"/>
              </a:rPr>
              <a:t>premise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</a:p>
          <a:p>
            <a:pPr marL="926465">
              <a:lnSpc>
                <a:spcPct val="100000"/>
              </a:lnSpc>
              <a:spcBef>
                <a:spcPts val="250"/>
              </a:spcBef>
              <a:tabLst>
                <a:tab pos="2451100" algn="l"/>
              </a:tabLst>
            </a:pP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	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premise</a:t>
            </a:r>
            <a:r>
              <a:rPr sz="2400" u="heavy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1605" y="5580379"/>
            <a:ext cx="586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Symbol"/>
                <a:cs typeface="Symbol"/>
              </a:rPr>
              <a:t>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97541" y="5631179"/>
            <a:ext cx="146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conclusion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5-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4824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Valid Arguments</a:t>
            </a:r>
            <a:r>
              <a:rPr spc="-45" dirty="0"/>
              <a:t> </a:t>
            </a:r>
            <a:r>
              <a:rPr spc="-5" dirty="0"/>
              <a:t>(II)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364297"/>
            <a:ext cx="7108825" cy="5217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9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form </a:t>
            </a:r>
            <a:r>
              <a:rPr sz="2800" dirty="0">
                <a:latin typeface="Arial"/>
                <a:cs typeface="Arial"/>
              </a:rPr>
              <a:t>of logical argument is </a:t>
            </a:r>
            <a:r>
              <a:rPr sz="2800" b="1" i="1" dirty="0">
                <a:latin typeface="Arial"/>
                <a:cs typeface="Arial"/>
              </a:rPr>
              <a:t>valid </a:t>
            </a:r>
            <a:r>
              <a:rPr sz="2800" spc="-5" dirty="0">
                <a:latin typeface="Arial"/>
                <a:cs typeface="Arial"/>
              </a:rPr>
              <a:t>if  </a:t>
            </a:r>
            <a:r>
              <a:rPr sz="2800" dirty="0">
                <a:latin typeface="Arial"/>
                <a:cs typeface="Arial"/>
              </a:rPr>
              <a:t>whenever every premise is </a:t>
            </a:r>
            <a:r>
              <a:rPr sz="2800" spc="-5" dirty="0">
                <a:latin typeface="Arial"/>
                <a:cs typeface="Arial"/>
              </a:rPr>
              <a:t>true, the  </a:t>
            </a:r>
            <a:r>
              <a:rPr sz="2800" dirty="0">
                <a:latin typeface="Arial"/>
                <a:cs typeface="Arial"/>
              </a:rPr>
              <a:t>conclusion is also </a:t>
            </a:r>
            <a:r>
              <a:rPr sz="2800" spc="-5" dirty="0">
                <a:latin typeface="Arial"/>
                <a:cs typeface="Arial"/>
              </a:rPr>
              <a:t>true.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form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argument 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dirty="0">
                <a:latin typeface="Arial"/>
                <a:cs typeface="Arial"/>
              </a:rPr>
              <a:t>is not valid is called a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fallacy</a:t>
            </a:r>
            <a:r>
              <a:rPr sz="2800" spc="-5" dirty="0" smtClean="0">
                <a:latin typeface="Arial"/>
                <a:cs typeface="Arial"/>
              </a:rPr>
              <a:t>.</a:t>
            </a:r>
            <a:endParaRPr lang="en-US" sz="2800" spc="-5" dirty="0" smtClean="0">
              <a:latin typeface="Arial"/>
              <a:cs typeface="Arial"/>
            </a:endParaRPr>
          </a:p>
          <a:p>
            <a:pPr marL="355600" marR="5080" indent="-342900">
              <a:lnSpc>
                <a:spcPct val="119000"/>
              </a:lnSpc>
              <a:spcBef>
                <a:spcPts val="100"/>
              </a:spcBef>
              <a:tabLst>
                <a:tab pos="354965" algn="l"/>
              </a:tabLst>
            </a:pPr>
            <a:endParaRPr lang="en-US" sz="2800" spc="-5" dirty="0">
              <a:latin typeface="Arial"/>
              <a:cs typeface="Arial"/>
            </a:endParaRPr>
          </a:p>
          <a:p>
            <a:pPr marL="355600" marR="5080" indent="-342900">
              <a:lnSpc>
                <a:spcPct val="119000"/>
              </a:lnSpc>
              <a:spcBef>
                <a:spcPts val="100"/>
              </a:spcBef>
              <a:tabLst>
                <a:tab pos="354965" algn="l"/>
              </a:tabLst>
            </a:pPr>
            <a:r>
              <a:rPr lang="en-US" sz="2800" b="1" spc="-5" dirty="0" smtClean="0">
                <a:solidFill>
                  <a:srgbClr val="FF0000"/>
                </a:solidFill>
                <a:latin typeface="Arial"/>
                <a:cs typeface="Arial"/>
              </a:rPr>
              <a:t>Example of Fallacy:</a:t>
            </a:r>
          </a:p>
          <a:p>
            <a:pPr marL="355600" marR="5080" indent="-342900">
              <a:lnSpc>
                <a:spcPct val="119000"/>
              </a:lnSpc>
              <a:spcBef>
                <a:spcPts val="100"/>
              </a:spcBef>
              <a:tabLst>
                <a:tab pos="354965" algn="l"/>
              </a:tabLst>
            </a:pPr>
            <a:r>
              <a:rPr lang="en-US" sz="2800" b="1" i="1" dirty="0" smtClean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="I am a </a:t>
            </a:r>
            <a:r>
              <a:rPr lang="en-US" sz="2800" dirty="0" smtClean="0">
                <a:latin typeface="Arial"/>
                <a:cs typeface="Arial"/>
              </a:rPr>
              <a:t>businessman."</a:t>
            </a:r>
            <a:endParaRPr lang="en-US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19000"/>
              </a:lnSpc>
              <a:spcBef>
                <a:spcPts val="100"/>
              </a:spcBef>
              <a:tabLst>
                <a:tab pos="354965" algn="l"/>
              </a:tabLst>
            </a:pPr>
            <a:r>
              <a:rPr lang="en-US" sz="2800" b="1" i="1" dirty="0">
                <a:latin typeface="Arial"/>
                <a:cs typeface="Arial"/>
              </a:rPr>
              <a:t>q</a:t>
            </a:r>
            <a:r>
              <a:rPr lang="en-US" sz="2800" dirty="0">
                <a:latin typeface="Arial"/>
                <a:cs typeface="Arial"/>
              </a:rPr>
              <a:t>="A businessman is </a:t>
            </a:r>
            <a:r>
              <a:rPr lang="en-US" sz="2800" dirty="0" smtClean="0">
                <a:latin typeface="Arial"/>
                <a:cs typeface="Arial"/>
              </a:rPr>
              <a:t>rich."</a:t>
            </a:r>
            <a:endParaRPr lang="en-US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19000"/>
              </a:lnSpc>
              <a:spcBef>
                <a:spcPts val="100"/>
              </a:spcBef>
              <a:tabLst>
                <a:tab pos="354965" algn="l"/>
              </a:tabLst>
            </a:pPr>
            <a:r>
              <a:rPr lang="en-US" sz="2800" dirty="0" smtClean="0">
                <a:latin typeface="Arial"/>
                <a:cs typeface="Arial"/>
              </a:rPr>
              <a:t>Then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smtClean="0">
                <a:latin typeface="Arial"/>
                <a:cs typeface="Arial"/>
              </a:rPr>
              <a:t>a </a:t>
            </a:r>
            <a:r>
              <a:rPr lang="en-US" sz="2800" dirty="0">
                <a:latin typeface="Arial"/>
                <a:cs typeface="Arial"/>
              </a:rPr>
              <a:t>fallacy would be this:</a:t>
            </a:r>
          </a:p>
          <a:p>
            <a:pPr marL="355600" marR="5080" indent="-342900">
              <a:lnSpc>
                <a:spcPct val="119000"/>
              </a:lnSpc>
              <a:spcBef>
                <a:spcPts val="100"/>
              </a:spcBef>
              <a:tabLst>
                <a:tab pos="354965" algn="l"/>
              </a:tabLst>
            </a:pPr>
            <a:r>
              <a:rPr lang="en-US" sz="2800" dirty="0">
                <a:latin typeface="Arial"/>
                <a:cs typeface="Arial"/>
              </a:rPr>
              <a:t>"</a:t>
            </a:r>
            <a:r>
              <a:rPr lang="en-US" sz="2800" i="1" dirty="0">
                <a:latin typeface="Arial"/>
                <a:cs typeface="Arial"/>
              </a:rPr>
              <a:t>I am a businessman and I am poor</a:t>
            </a:r>
            <a:r>
              <a:rPr lang="en-US" sz="2800" dirty="0">
                <a:latin typeface="Arial"/>
                <a:cs typeface="Arial"/>
              </a:rPr>
              <a:t>"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7312" y="462279"/>
            <a:ext cx="896937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4430">
              <a:lnSpc>
                <a:spcPct val="100000"/>
              </a:lnSpc>
              <a:spcBef>
                <a:spcPts val="100"/>
              </a:spcBef>
              <a:tabLst>
                <a:tab pos="3554729" algn="l"/>
              </a:tabLst>
            </a:pPr>
            <a:r>
              <a:rPr spc="-5" dirty="0"/>
              <a:t>In</a:t>
            </a:r>
            <a:r>
              <a:rPr dirty="0"/>
              <a:t>fere</a:t>
            </a:r>
            <a:r>
              <a:rPr spc="-5" dirty="0"/>
              <a:t>n</a:t>
            </a:r>
            <a:r>
              <a:rPr dirty="0"/>
              <a:t>ce	R</a:t>
            </a:r>
            <a:r>
              <a:rPr spc="-5" dirty="0"/>
              <a:t>ul</a:t>
            </a:r>
            <a:r>
              <a:rPr dirty="0"/>
              <a:t>es:</a:t>
            </a:r>
            <a:r>
              <a:rPr spc="-5" dirty="0"/>
              <a:t> </a:t>
            </a:r>
            <a:r>
              <a:rPr spc="-5" dirty="0" smtClean="0"/>
              <a:t>G</a:t>
            </a:r>
            <a:r>
              <a:rPr dirty="0" smtClean="0"/>
              <a:t>e</a:t>
            </a:r>
            <a:r>
              <a:rPr spc="-5" dirty="0" smtClean="0"/>
              <a:t>n</a:t>
            </a:r>
            <a:r>
              <a:rPr dirty="0" smtClean="0"/>
              <a:t>eral</a:t>
            </a:r>
            <a:r>
              <a:rPr lang="en-US" dirty="0" smtClean="0"/>
              <a:t> From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5-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94752" y="1299273"/>
            <a:ext cx="7331709" cy="248602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An </a:t>
            </a:r>
            <a:r>
              <a:rPr sz="2800" i="1" spc="-5" dirty="0">
                <a:latin typeface="Arial"/>
                <a:cs typeface="Arial"/>
              </a:rPr>
              <a:t>Inference </a:t>
            </a:r>
            <a:r>
              <a:rPr sz="2800" i="1" dirty="0">
                <a:latin typeface="Arial"/>
                <a:cs typeface="Arial"/>
              </a:rPr>
              <a:t>Rule</a:t>
            </a:r>
            <a:r>
              <a:rPr sz="2800" i="1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  <a:p>
            <a:pPr marL="748665" marR="5080" indent="-279400">
              <a:lnSpc>
                <a:spcPct val="89500"/>
              </a:lnSpc>
              <a:spcBef>
                <a:spcPts val="665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pattern establishing that </a:t>
            </a:r>
            <a:r>
              <a:rPr sz="2800" dirty="0">
                <a:latin typeface="Arial"/>
                <a:cs typeface="Arial"/>
              </a:rPr>
              <a:t>if we know </a:t>
            </a:r>
            <a:r>
              <a:rPr sz="2800" spc="-5" dirty="0">
                <a:latin typeface="Arial"/>
                <a:cs typeface="Arial"/>
              </a:rPr>
              <a:t>that  </a:t>
            </a:r>
            <a:r>
              <a:rPr sz="2800" dirty="0">
                <a:latin typeface="Arial"/>
                <a:cs typeface="Arial"/>
              </a:rPr>
              <a:t>a set of </a:t>
            </a:r>
            <a:r>
              <a:rPr sz="2800" i="1" dirty="0">
                <a:latin typeface="Arial"/>
                <a:cs typeface="Arial"/>
              </a:rPr>
              <a:t>premise </a:t>
            </a:r>
            <a:r>
              <a:rPr sz="2800" spc="-5" dirty="0">
                <a:latin typeface="Arial"/>
                <a:cs typeface="Arial"/>
              </a:rPr>
              <a:t>statements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certain  forms </a:t>
            </a:r>
            <a:r>
              <a:rPr sz="2800" dirty="0">
                <a:latin typeface="Arial"/>
                <a:cs typeface="Arial"/>
              </a:rPr>
              <a:t>are all </a:t>
            </a:r>
            <a:r>
              <a:rPr sz="2800" spc="-5" dirty="0">
                <a:latin typeface="Arial"/>
                <a:cs typeface="Arial"/>
              </a:rPr>
              <a:t>true, then </a:t>
            </a:r>
            <a:r>
              <a:rPr sz="2800" dirty="0">
                <a:latin typeface="Arial"/>
                <a:cs typeface="Arial"/>
              </a:rPr>
              <a:t>we can validly  deduce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certain related </a:t>
            </a:r>
            <a:r>
              <a:rPr sz="2800" i="1" dirty="0">
                <a:latin typeface="Arial"/>
                <a:cs typeface="Arial"/>
              </a:rPr>
              <a:t>conclusion  </a:t>
            </a:r>
            <a:r>
              <a:rPr sz="2800" spc="-5" dirty="0">
                <a:latin typeface="Arial"/>
                <a:cs typeface="Arial"/>
              </a:rPr>
              <a:t>statement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true.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3575" y="4222750"/>
            <a:ext cx="2438400" cy="1981200"/>
          </a:xfrm>
          <a:prstGeom prst="rect">
            <a:avLst/>
          </a:prstGeom>
          <a:ln w="28574">
            <a:solidFill>
              <a:srgbClr val="434DD6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557530">
              <a:lnSpc>
                <a:spcPct val="100000"/>
              </a:lnSpc>
              <a:spcBef>
                <a:spcPts val="565"/>
              </a:spcBef>
            </a:pPr>
            <a:r>
              <a:rPr sz="2800" i="1" dirty="0">
                <a:latin typeface="Arial"/>
                <a:cs typeface="Arial"/>
              </a:rPr>
              <a:t>premise</a:t>
            </a:r>
            <a:r>
              <a:rPr sz="2800" i="1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557530">
              <a:lnSpc>
                <a:spcPct val="100000"/>
              </a:lnSpc>
              <a:spcBef>
                <a:spcPts val="340"/>
              </a:spcBef>
            </a:pPr>
            <a:r>
              <a:rPr sz="2800" i="1" dirty="0">
                <a:latin typeface="Arial"/>
                <a:cs typeface="Arial"/>
              </a:rPr>
              <a:t>premise</a:t>
            </a:r>
            <a:r>
              <a:rPr sz="2800" i="1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  <a:p>
            <a:pPr marL="505459">
              <a:lnSpc>
                <a:spcPct val="100000"/>
              </a:lnSpc>
              <a:spcBef>
                <a:spcPts val="350"/>
              </a:spcBef>
              <a:tabLst>
                <a:tab pos="2378710" algn="l"/>
              </a:tabLst>
            </a:pPr>
            <a:r>
              <a:rPr sz="2900" i="1" u="heavy" spc="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···	</a:t>
            </a:r>
            <a:endParaRPr sz="2900">
              <a:latin typeface="Arial"/>
              <a:cs typeface="Arial"/>
            </a:endParaRPr>
          </a:p>
          <a:p>
            <a:pPr marL="110489">
              <a:lnSpc>
                <a:spcPct val="100000"/>
              </a:lnSpc>
              <a:spcBef>
                <a:spcPts val="309"/>
              </a:spcBef>
            </a:pPr>
            <a:r>
              <a:rPr sz="2800" dirty="0">
                <a:latin typeface="Symbol"/>
                <a:cs typeface="Symbol"/>
              </a:rPr>
              <a:t>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conclusion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7864" y="5704142"/>
            <a:ext cx="3651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Symbol"/>
                <a:cs typeface="Symbol"/>
              </a:rPr>
              <a:t></a:t>
            </a:r>
            <a:r>
              <a:rPr sz="2800" dirty="0">
                <a:latin typeface="Times New Roman"/>
                <a:cs typeface="Times New Roman"/>
              </a:rPr>
              <a:t>” </a:t>
            </a:r>
            <a:r>
              <a:rPr sz="2800" dirty="0">
                <a:latin typeface="Arial"/>
                <a:cs typeface="Arial"/>
              </a:rPr>
              <a:t>means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therefore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7312" y="462279"/>
            <a:ext cx="896937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4430">
              <a:lnSpc>
                <a:spcPct val="100000"/>
              </a:lnSpc>
              <a:spcBef>
                <a:spcPts val="100"/>
              </a:spcBef>
              <a:tabLst>
                <a:tab pos="3554729" algn="l"/>
                <a:tab pos="5079365" algn="l"/>
                <a:tab pos="5587365" algn="l"/>
              </a:tabLst>
            </a:pPr>
            <a:r>
              <a:rPr spc="-5" dirty="0"/>
              <a:t>In</a:t>
            </a:r>
            <a:r>
              <a:rPr dirty="0"/>
              <a:t>fere</a:t>
            </a:r>
            <a:r>
              <a:rPr spc="-5" dirty="0"/>
              <a:t>n</a:t>
            </a:r>
            <a:r>
              <a:rPr dirty="0"/>
              <a:t>ce	R</a:t>
            </a:r>
            <a:r>
              <a:rPr spc="-5" dirty="0"/>
              <a:t>ul</a:t>
            </a:r>
            <a:r>
              <a:rPr dirty="0"/>
              <a:t>es	</a:t>
            </a:r>
            <a:r>
              <a:rPr dirty="0" smtClean="0"/>
              <a:t>&amp;</a:t>
            </a:r>
            <a:r>
              <a:rPr lang="en-US" dirty="0" smtClean="0"/>
              <a:t> Implications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5-</a:t>
            </a: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020127" y="1485899"/>
            <a:ext cx="7821295" cy="2054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71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Each valid logical </a:t>
            </a:r>
            <a:r>
              <a:rPr sz="2800" spc="-5" dirty="0">
                <a:latin typeface="Arial"/>
                <a:cs typeface="Arial"/>
              </a:rPr>
              <a:t>inference </a:t>
            </a:r>
            <a:r>
              <a:rPr sz="2800" dirty="0">
                <a:latin typeface="Arial"/>
                <a:cs typeface="Arial"/>
              </a:rPr>
              <a:t>rule corresponds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  </a:t>
            </a:r>
            <a:r>
              <a:rPr sz="2800" dirty="0">
                <a:latin typeface="Arial"/>
                <a:cs typeface="Arial"/>
              </a:rPr>
              <a:t>an </a:t>
            </a:r>
            <a:r>
              <a:rPr sz="2800" spc="-5" dirty="0">
                <a:latin typeface="Arial"/>
                <a:cs typeface="Arial"/>
              </a:rPr>
              <a:t>implication that </a:t>
            </a:r>
            <a:r>
              <a:rPr sz="2800" dirty="0">
                <a:latin typeface="Arial"/>
                <a:cs typeface="Arial"/>
              </a:rPr>
              <a:t>is a </a:t>
            </a:r>
            <a:r>
              <a:rPr sz="2800" spc="-5" dirty="0">
                <a:latin typeface="Arial"/>
                <a:cs typeface="Arial"/>
              </a:rPr>
              <a:t>tautology.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Arial"/>
              <a:cs typeface="Arial"/>
            </a:endParaRPr>
          </a:p>
          <a:p>
            <a:pPr marL="3154680">
              <a:lnSpc>
                <a:spcPct val="100000"/>
              </a:lnSpc>
              <a:spcBef>
                <a:spcPts val="1845"/>
              </a:spcBef>
            </a:pP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Inference rule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249362" y="2500312"/>
          <a:ext cx="2621915" cy="20478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15363">
                <a:tc gridSpan="2"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i="1" dirty="0">
                          <a:latin typeface="Arial"/>
                          <a:cs typeface="Arial"/>
                        </a:rPr>
                        <a:t>premise</a:t>
                      </a:r>
                      <a:r>
                        <a:rPr sz="2800" i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i="1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46037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2800" i="1" dirty="0">
                          <a:latin typeface="Arial"/>
                          <a:cs typeface="Arial"/>
                        </a:rPr>
                        <a:t>premise</a:t>
                      </a:r>
                      <a:r>
                        <a:rPr sz="2800" i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i="1" dirty="0">
                          <a:latin typeface="Arial"/>
                          <a:cs typeface="Arial"/>
                        </a:rPr>
                        <a:t>2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460375">
                        <a:lnSpc>
                          <a:spcPts val="3100"/>
                        </a:lnSpc>
                        <a:spcBef>
                          <a:spcPts val="760"/>
                        </a:spcBef>
                        <a:tabLst>
                          <a:tab pos="2566670" algn="l"/>
                        </a:tabLst>
                      </a:pPr>
                      <a:r>
                        <a:rPr sz="2800" i="1" u="heavy" spc="15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···	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434DD6"/>
                      </a:solidFill>
                      <a:prstDash val="solid"/>
                    </a:lnL>
                    <a:lnR w="28575">
                      <a:solidFill>
                        <a:srgbClr val="434DD6"/>
                      </a:solidFill>
                      <a:prstDash val="solid"/>
                    </a:lnR>
                    <a:lnT w="28575">
                      <a:solidFill>
                        <a:srgbClr val="434DD6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04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 dirty="0">
                          <a:latin typeface="Symbol"/>
                          <a:cs typeface="Symbol"/>
                        </a:rPr>
                        <a:t></a:t>
                      </a:r>
                      <a:r>
                        <a:rPr sz="28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dirty="0">
                          <a:latin typeface="Arial"/>
                          <a:cs typeface="Arial"/>
                        </a:rPr>
                        <a:t>conclusion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434DD6"/>
                      </a:solidFill>
                      <a:prstDash val="solid"/>
                    </a:lnL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434D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34DD6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434DD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020127" y="4677664"/>
            <a:ext cx="7610475" cy="1125949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Corresponding</a:t>
            </a:r>
            <a:r>
              <a:rPr sz="2800" spc="-5" dirty="0">
                <a:latin typeface="Arial"/>
                <a:cs typeface="Arial"/>
              </a:rPr>
              <a:t> tautology:</a:t>
            </a:r>
            <a:endParaRPr sz="2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960"/>
              </a:spcBef>
            </a:pPr>
            <a:r>
              <a:rPr sz="2800" dirty="0">
                <a:latin typeface="Arial"/>
                <a:cs typeface="Arial"/>
              </a:rPr>
              <a:t>((</a:t>
            </a:r>
            <a:r>
              <a:rPr sz="2800" i="1" dirty="0">
                <a:latin typeface="Arial"/>
                <a:cs typeface="Arial"/>
              </a:rPr>
              <a:t>premise </a:t>
            </a:r>
            <a:r>
              <a:rPr sz="2800" i="1" spc="-5" dirty="0">
                <a:latin typeface="Arial"/>
                <a:cs typeface="Arial"/>
              </a:rPr>
              <a:t>1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premise </a:t>
            </a:r>
            <a:r>
              <a:rPr sz="2800" i="1" spc="-5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lang="en-US" sz="2800" spc="465" dirty="0" smtClean="0">
                <a:latin typeface="Arial"/>
                <a:cs typeface="Arial"/>
              </a:rPr>
              <a:t>…</a:t>
            </a:r>
            <a:r>
              <a:rPr sz="2800" spc="465" dirty="0" smtClean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280" dirty="0">
                <a:latin typeface="Times New Roman"/>
                <a:cs typeface="Times New Roman"/>
              </a:rPr>
              <a:t> </a:t>
            </a:r>
            <a:r>
              <a:rPr sz="2800" i="1" spc="-90" dirty="0">
                <a:latin typeface="Arial"/>
                <a:cs typeface="Arial"/>
              </a:rPr>
              <a:t>conclusion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00"/>
            <a:ext cx="9009380" cy="1052830"/>
            <a:chOff x="0" y="2438400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35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2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2" y="474662"/>
                  </a:lnTo>
                  <a:lnTo>
                    <a:pt x="437662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7" y="2546350"/>
              <a:ext cx="328245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25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21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21" y="474662"/>
                  </a:lnTo>
                  <a:lnTo>
                    <a:pt x="42182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1" y="2968625"/>
              <a:ext cx="369093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599"/>
              <a:ext cx="560387" cy="4222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0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24"/>
              <a:ext cx="8693149" cy="555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73651" y="6572081"/>
            <a:ext cx="2711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5-</a:t>
            </a:r>
            <a:fld id="{81D60167-4931-47E6-BA6A-407CBD079E47}" type="slidenum">
              <a:rPr sz="1200" dirty="0"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339" y="2181859"/>
            <a:ext cx="3274061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3790" algn="l"/>
              </a:tabLst>
            </a:pPr>
            <a:r>
              <a:rPr sz="4800" spc="-5" dirty="0">
                <a:solidFill>
                  <a:srgbClr val="000099"/>
                </a:solidFill>
              </a:rPr>
              <a:t>L</a:t>
            </a:r>
            <a:r>
              <a:rPr sz="4800" dirty="0">
                <a:solidFill>
                  <a:srgbClr val="000099"/>
                </a:solidFill>
              </a:rPr>
              <a:t>ect</a:t>
            </a:r>
            <a:r>
              <a:rPr sz="4800" spc="-5" dirty="0">
                <a:solidFill>
                  <a:srgbClr val="000099"/>
                </a:solidFill>
              </a:rPr>
              <a:t>u</a:t>
            </a:r>
            <a:r>
              <a:rPr sz="4800" dirty="0">
                <a:solidFill>
                  <a:srgbClr val="000099"/>
                </a:solidFill>
              </a:rPr>
              <a:t>re	</a:t>
            </a:r>
            <a:r>
              <a:rPr lang="en-US" sz="4800" dirty="0" smtClean="0">
                <a:solidFill>
                  <a:srgbClr val="000099"/>
                </a:solidFill>
              </a:rPr>
              <a:t>0</a:t>
            </a:r>
            <a:r>
              <a:rPr sz="4800" dirty="0" smtClean="0">
                <a:solidFill>
                  <a:srgbClr val="000099"/>
                </a:solidFill>
              </a:rPr>
              <a:t>5</a:t>
            </a:r>
            <a:endParaRPr sz="4800" dirty="0"/>
          </a:p>
        </p:txBody>
      </p:sp>
      <p:sp>
        <p:nvSpPr>
          <p:cNvPr id="13" name="object 13"/>
          <p:cNvSpPr txBox="1"/>
          <p:nvPr/>
        </p:nvSpPr>
        <p:spPr>
          <a:xfrm>
            <a:off x="1121727" y="3446489"/>
            <a:ext cx="5399405" cy="16198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3200" b="1" spc="-5" dirty="0">
                <a:latin typeface="Arial"/>
                <a:cs typeface="Arial"/>
              </a:rPr>
              <a:t>Chapter </a:t>
            </a:r>
            <a:r>
              <a:rPr sz="3200" b="1" dirty="0">
                <a:latin typeface="Arial"/>
                <a:cs typeface="Arial"/>
              </a:rPr>
              <a:t>1.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Foundations</a:t>
            </a:r>
            <a:endParaRPr sz="3200">
              <a:latin typeface="Arial"/>
              <a:cs typeface="Arial"/>
            </a:endParaRPr>
          </a:p>
          <a:p>
            <a:pPr marL="1520190" lvl="1" indent="-594360">
              <a:lnSpc>
                <a:spcPct val="100000"/>
              </a:lnSpc>
              <a:spcBef>
                <a:spcPts val="635"/>
              </a:spcBef>
              <a:buAutoNum type="arabicPeriod" startAt="4"/>
              <a:tabLst>
                <a:tab pos="1520825" algn="l"/>
              </a:tabLst>
            </a:pPr>
            <a:r>
              <a:rPr sz="2800" spc="-5" dirty="0">
                <a:latin typeface="Arial"/>
                <a:cs typeface="Arial"/>
              </a:rPr>
              <a:t>Nested Quantifiers</a:t>
            </a:r>
            <a:endParaRPr sz="2800">
              <a:latin typeface="Arial"/>
              <a:cs typeface="Arial"/>
            </a:endParaRPr>
          </a:p>
          <a:p>
            <a:pPr marL="1520190" lvl="1" indent="-594360">
              <a:lnSpc>
                <a:spcPct val="100000"/>
              </a:lnSpc>
              <a:spcBef>
                <a:spcPts val="640"/>
              </a:spcBef>
              <a:buAutoNum type="arabicPeriod" startAt="4"/>
              <a:tabLst>
                <a:tab pos="1520825" algn="l"/>
              </a:tabLst>
            </a:pPr>
            <a:r>
              <a:rPr sz="2800" dirty="0">
                <a:latin typeface="Arial"/>
                <a:cs typeface="Arial"/>
              </a:rPr>
              <a:t>Rules of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Inference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31032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Previously…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3897312"/>
            <a:ext cx="8534400" cy="2441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600200"/>
            <a:ext cx="8229600" cy="1974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73651" y="6572081"/>
            <a:ext cx="2711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5-</a:t>
            </a:r>
            <a:fld id="{81D60167-4931-47E6-BA6A-407CBD079E47}" type="slidenum">
              <a:rPr sz="1200" dirty="0"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3314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Nesting of</a:t>
            </a:r>
            <a:r>
              <a:rPr spc="-45" dirty="0"/>
              <a:t> </a:t>
            </a:r>
            <a:r>
              <a:rPr spc="-5" dirty="0"/>
              <a:t>Quantifiers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9339" y="1250696"/>
            <a:ext cx="7690484" cy="506920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15"/>
              </a:spcBef>
            </a:pPr>
            <a:r>
              <a:rPr sz="2800" dirty="0">
                <a:latin typeface="Arial"/>
                <a:cs typeface="Arial"/>
              </a:rPr>
              <a:t>Let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domain of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be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people.</a:t>
            </a:r>
            <a:endParaRPr sz="2800">
              <a:latin typeface="Arial"/>
              <a:cs typeface="Arial"/>
            </a:endParaRPr>
          </a:p>
          <a:p>
            <a:pPr marL="355600" marR="5080">
              <a:lnSpc>
                <a:spcPct val="102000"/>
              </a:lnSpc>
              <a:spcBef>
                <a:spcPts val="570"/>
              </a:spcBef>
            </a:pP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=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likes 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”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(A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statement with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2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free 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variables </a:t>
            </a:r>
            <a:r>
              <a:rPr sz="2800" dirty="0">
                <a:solidFill>
                  <a:srgbClr val="434DD6"/>
                </a:solidFill>
                <a:latin typeface="Times New Roman"/>
                <a:cs typeface="Times New Roman"/>
              </a:rPr>
              <a:t>–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not a</a:t>
            </a:r>
            <a:r>
              <a:rPr sz="2800" spc="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proposition)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Then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i="1" spc="-5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There </a:t>
            </a:r>
            <a:r>
              <a:rPr sz="2800" dirty="0">
                <a:latin typeface="Arial"/>
                <a:cs typeface="Arial"/>
              </a:rPr>
              <a:t>is someone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whom</a:t>
            </a:r>
            <a:endParaRPr sz="2800">
              <a:latin typeface="Arial"/>
              <a:cs typeface="Arial"/>
            </a:endParaRPr>
          </a:p>
          <a:p>
            <a:pPr marL="748665">
              <a:lnSpc>
                <a:spcPts val="3329"/>
              </a:lnSpc>
              <a:spcBef>
                <a:spcPts val="70"/>
              </a:spcBef>
            </a:pP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likes.</a:t>
            </a:r>
            <a:r>
              <a:rPr sz="2800" spc="-5" dirty="0">
                <a:latin typeface="Times New Roman"/>
                <a:cs typeface="Times New Roman"/>
              </a:rPr>
              <a:t>”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(A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statement with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1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free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variable</a:t>
            </a:r>
            <a:r>
              <a:rPr sz="2800" spc="7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434DD6"/>
                </a:solidFill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  <a:p>
            <a:pPr marL="748665">
              <a:lnSpc>
                <a:spcPts val="3329"/>
              </a:lnSpc>
            </a:pP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–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not a</a:t>
            </a:r>
            <a:r>
              <a:rPr sz="2800" spc="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proposition)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55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Then 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i="1" spc="-5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</a:t>
            </a:r>
            <a:r>
              <a:rPr sz="2800" spc="-5" dirty="0">
                <a:latin typeface="Arial"/>
                <a:cs typeface="Arial"/>
              </a:rPr>
              <a:t>))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  <a:p>
            <a:pPr marL="748665" marR="233045" indent="98425">
              <a:lnSpc>
                <a:spcPts val="4400"/>
              </a:lnSpc>
              <a:spcBef>
                <a:spcPts val="250"/>
              </a:spcBef>
              <a:tabLst>
                <a:tab pos="3181350" algn="l"/>
                <a:tab pos="4604385" algn="l"/>
              </a:tabLst>
            </a:pP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Arial"/>
                <a:cs typeface="Arial"/>
              </a:rPr>
              <a:t>Everyone has someone whom </a:t>
            </a:r>
            <a:r>
              <a:rPr sz="2800" spc="-5" dirty="0">
                <a:latin typeface="Arial"/>
                <a:cs typeface="Arial"/>
              </a:rPr>
              <a:t>they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like.</a:t>
            </a:r>
            <a:r>
              <a:rPr sz="2800" spc="-5" dirty="0">
                <a:latin typeface="Times New Roman"/>
                <a:cs typeface="Times New Roman"/>
              </a:rPr>
              <a:t>” 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(A</a:t>
            </a:r>
            <a:r>
              <a:rPr sz="2800" u="heavy" dirty="0">
                <a:solidFill>
                  <a:srgbClr val="3333CC"/>
                </a:solidFill>
                <a:uFill>
                  <a:solidFill>
                    <a:srgbClr val="3232CB"/>
                  </a:solidFill>
                </a:uFill>
                <a:latin typeface="Arial"/>
                <a:cs typeface="Arial"/>
              </a:rPr>
              <a:t> 	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with</a:t>
            </a:r>
            <a:r>
              <a:rPr sz="2800" u="heavy" spc="-5" dirty="0">
                <a:solidFill>
                  <a:srgbClr val="3333CC"/>
                </a:solidFill>
                <a:uFill>
                  <a:solidFill>
                    <a:srgbClr val="3232CB"/>
                  </a:solidFill>
                </a:uFill>
                <a:latin typeface="Arial"/>
                <a:cs typeface="Arial"/>
              </a:rPr>
              <a:t> 	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free</a:t>
            </a:r>
            <a:r>
              <a:rPr sz="28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variables.)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01900" y="5854700"/>
            <a:ext cx="1504950" cy="438150"/>
            <a:chOff x="2501900" y="5854700"/>
            <a:chExt cx="1504950" cy="438150"/>
          </a:xfrm>
        </p:grpSpPr>
        <p:sp>
          <p:nvSpPr>
            <p:cNvPr id="12" name="object 12"/>
            <p:cNvSpPr/>
            <p:nvPr/>
          </p:nvSpPr>
          <p:spPr>
            <a:xfrm>
              <a:off x="2522905" y="5877097"/>
              <a:ext cx="1483817" cy="4156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01900" y="5854700"/>
              <a:ext cx="1473200" cy="406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251560" y="5874809"/>
            <a:ext cx="380365" cy="410209"/>
            <a:chOff x="5251560" y="5874809"/>
            <a:chExt cx="380365" cy="410209"/>
          </a:xfrm>
        </p:grpSpPr>
        <p:sp>
          <p:nvSpPr>
            <p:cNvPr id="15" name="object 15"/>
            <p:cNvSpPr/>
            <p:nvPr/>
          </p:nvSpPr>
          <p:spPr>
            <a:xfrm>
              <a:off x="5286895" y="5910348"/>
              <a:ext cx="344977" cy="3740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57914" y="5881159"/>
              <a:ext cx="323684" cy="35408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57910" y="5881159"/>
              <a:ext cx="323850" cy="354330"/>
            </a:xfrm>
            <a:custGeom>
              <a:avLst/>
              <a:gdLst/>
              <a:ahLst/>
              <a:cxnLst/>
              <a:rect l="l" t="t" r="r" b="b"/>
              <a:pathLst>
                <a:path w="323850" h="354329">
                  <a:moveTo>
                    <a:pt x="202804" y="54377"/>
                  </a:moveTo>
                  <a:lnTo>
                    <a:pt x="173316" y="85913"/>
                  </a:lnTo>
                  <a:lnTo>
                    <a:pt x="155652" y="138535"/>
                  </a:lnTo>
                  <a:lnTo>
                    <a:pt x="142131" y="179365"/>
                  </a:lnTo>
                  <a:lnTo>
                    <a:pt x="128610" y="220195"/>
                  </a:lnTo>
                  <a:lnTo>
                    <a:pt x="115089" y="261025"/>
                  </a:lnTo>
                  <a:lnTo>
                    <a:pt x="107011" y="291394"/>
                  </a:lnTo>
                  <a:lnTo>
                    <a:pt x="107162" y="295583"/>
                  </a:lnTo>
                  <a:lnTo>
                    <a:pt x="108311" y="299188"/>
                  </a:lnTo>
                  <a:lnTo>
                    <a:pt x="113010" y="300340"/>
                  </a:lnTo>
                  <a:lnTo>
                    <a:pt x="121258" y="299035"/>
                  </a:lnTo>
                  <a:lnTo>
                    <a:pt x="129511" y="297729"/>
                  </a:lnTo>
                  <a:lnTo>
                    <a:pt x="154134" y="257201"/>
                  </a:lnTo>
                  <a:lnTo>
                    <a:pt x="167861" y="215750"/>
                  </a:lnTo>
                  <a:lnTo>
                    <a:pt x="181588" y="174298"/>
                  </a:lnTo>
                  <a:lnTo>
                    <a:pt x="195315" y="132847"/>
                  </a:lnTo>
                  <a:lnTo>
                    <a:pt x="209042" y="91396"/>
                  </a:lnTo>
                  <a:lnTo>
                    <a:pt x="216667" y="58550"/>
                  </a:lnTo>
                  <a:lnTo>
                    <a:pt x="215859" y="54434"/>
                  </a:lnTo>
                  <a:lnTo>
                    <a:pt x="211239" y="53042"/>
                  </a:lnTo>
                  <a:lnTo>
                    <a:pt x="202804" y="54377"/>
                  </a:lnTo>
                  <a:close/>
                </a:path>
                <a:path w="323850" h="354329">
                  <a:moveTo>
                    <a:pt x="217466" y="3055"/>
                  </a:moveTo>
                  <a:lnTo>
                    <a:pt x="235006" y="850"/>
                  </a:lnTo>
                  <a:lnTo>
                    <a:pt x="251191" y="0"/>
                  </a:lnTo>
                  <a:lnTo>
                    <a:pt x="266018" y="504"/>
                  </a:lnTo>
                  <a:lnTo>
                    <a:pt x="308907" y="13653"/>
                  </a:lnTo>
                  <a:lnTo>
                    <a:pt x="323693" y="47255"/>
                  </a:lnTo>
                  <a:lnTo>
                    <a:pt x="322601" y="56894"/>
                  </a:lnTo>
                  <a:lnTo>
                    <a:pt x="310383" y="101934"/>
                  </a:lnTo>
                  <a:lnTo>
                    <a:pt x="291870" y="157828"/>
                  </a:lnTo>
                  <a:lnTo>
                    <a:pt x="282613" y="185775"/>
                  </a:lnTo>
                  <a:lnTo>
                    <a:pt x="267137" y="231530"/>
                  </a:lnTo>
                  <a:lnTo>
                    <a:pt x="249508" y="270072"/>
                  </a:lnTo>
                  <a:lnTo>
                    <a:pt x="216000" y="306173"/>
                  </a:lnTo>
                  <a:lnTo>
                    <a:pt x="180174" y="328798"/>
                  </a:lnTo>
                  <a:lnTo>
                    <a:pt x="139688" y="343551"/>
                  </a:lnTo>
                  <a:lnTo>
                    <a:pt x="91557" y="352325"/>
                  </a:lnTo>
                  <a:lnTo>
                    <a:pt x="59687" y="354082"/>
                  </a:lnTo>
                  <a:lnTo>
                    <a:pt x="46700" y="353262"/>
                  </a:lnTo>
                  <a:lnTo>
                    <a:pt x="7164" y="331962"/>
                  </a:lnTo>
                  <a:lnTo>
                    <a:pt x="0" y="310824"/>
                  </a:lnTo>
                  <a:lnTo>
                    <a:pt x="210" y="301958"/>
                  </a:lnTo>
                  <a:lnTo>
                    <a:pt x="10529" y="260216"/>
                  </a:lnTo>
                  <a:lnTo>
                    <a:pt x="29897" y="201732"/>
                  </a:lnTo>
                  <a:lnTo>
                    <a:pt x="49266" y="143249"/>
                  </a:lnTo>
                  <a:lnTo>
                    <a:pt x="65270" y="102466"/>
                  </a:lnTo>
                  <a:lnTo>
                    <a:pt x="92907" y="60479"/>
                  </a:lnTo>
                  <a:lnTo>
                    <a:pt x="136840" y="28957"/>
                  </a:lnTo>
                  <a:lnTo>
                    <a:pt x="174979" y="13064"/>
                  </a:lnTo>
                  <a:lnTo>
                    <a:pt x="195679" y="7324"/>
                  </a:lnTo>
                  <a:lnTo>
                    <a:pt x="217466" y="3055"/>
                  </a:lnTo>
                  <a:close/>
                </a:path>
              </a:pathLst>
            </a:custGeom>
            <a:ln w="12700">
              <a:solidFill>
                <a:srgbClr val="CC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573651" y="6572081"/>
            <a:ext cx="2711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5-</a:t>
            </a:r>
            <a:fld id="{81D60167-4931-47E6-BA6A-407CBD079E47}" type="slidenum">
              <a:rPr sz="1200" dirty="0">
                <a:latin typeface="Arial"/>
                <a:cs typeface="Arial"/>
              </a:rPr>
              <a:t>4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676400" y="2906712"/>
            <a:ext cx="6781800" cy="35247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45421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Nested</a:t>
            </a:r>
            <a:r>
              <a:rPr spc="-70" dirty="0"/>
              <a:t> </a:t>
            </a:r>
            <a:r>
              <a:rPr spc="-5" dirty="0"/>
              <a:t>Quantifiers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573651" y="6572081"/>
            <a:ext cx="2711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5-</a:t>
            </a:r>
            <a:fld id="{81D60167-4931-47E6-BA6A-407CBD079E47}" type="slidenum">
              <a:rPr sz="1200" dirty="0">
                <a:latin typeface="Arial"/>
                <a:cs typeface="Arial"/>
              </a:rPr>
              <a:t>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8539" y="1217295"/>
            <a:ext cx="7806690" cy="19151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173990" indent="-342900">
              <a:lnSpc>
                <a:spcPts val="28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Nested quantifiers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quantifiers that </a:t>
            </a:r>
            <a:r>
              <a:rPr sz="2400" dirty="0">
                <a:latin typeface="Arial"/>
                <a:cs typeface="Arial"/>
              </a:rPr>
              <a:t>occur </a:t>
            </a:r>
            <a:r>
              <a:rPr sz="2400" spc="-5" dirty="0">
                <a:latin typeface="Arial"/>
                <a:cs typeface="Arial"/>
              </a:rPr>
              <a:t>within the  </a:t>
            </a:r>
            <a:r>
              <a:rPr sz="2400" dirty="0">
                <a:latin typeface="Arial"/>
                <a:cs typeface="Arial"/>
              </a:rPr>
              <a:t>scope of </a:t>
            </a:r>
            <a:r>
              <a:rPr sz="2400" spc="-5" dirty="0">
                <a:latin typeface="Arial"/>
                <a:cs typeface="Arial"/>
              </a:rPr>
              <a:t>other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quantifiers.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99400"/>
              </a:lnSpc>
              <a:spcBef>
                <a:spcPts val="530"/>
              </a:spcBef>
              <a:tabLst>
                <a:tab pos="354965" algn="l"/>
              </a:tabLst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order of </a:t>
            </a:r>
            <a:r>
              <a:rPr sz="2400" spc="-5" dirty="0">
                <a:latin typeface="Arial"/>
                <a:cs typeface="Arial"/>
              </a:rPr>
              <a:t>the quantifiers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important, </a:t>
            </a:r>
            <a:r>
              <a:rPr sz="2400" dirty="0">
                <a:latin typeface="Arial"/>
                <a:cs typeface="Arial"/>
              </a:rPr>
              <a:t>unless all </a:t>
            </a:r>
            <a:r>
              <a:rPr sz="2400" spc="-5" dirty="0">
                <a:latin typeface="Arial"/>
                <a:cs typeface="Arial"/>
              </a:rPr>
              <a:t>the  quantifiers </a:t>
            </a:r>
            <a:r>
              <a:rPr sz="2400" dirty="0">
                <a:latin typeface="Arial"/>
                <a:cs typeface="Arial"/>
              </a:rPr>
              <a:t>are universal </a:t>
            </a:r>
            <a:r>
              <a:rPr sz="2400" spc="-5" dirty="0">
                <a:latin typeface="Arial"/>
                <a:cs typeface="Arial"/>
              </a:rPr>
              <a:t>quantifiers </a:t>
            </a:r>
            <a:r>
              <a:rPr sz="2400" dirty="0">
                <a:latin typeface="Arial"/>
                <a:cs typeface="Arial"/>
              </a:rPr>
              <a:t>or all are </a:t>
            </a:r>
            <a:r>
              <a:rPr sz="2400" spc="-5" dirty="0">
                <a:latin typeface="Arial"/>
                <a:cs typeface="Arial"/>
              </a:rPr>
              <a:t>existential  quantifiers.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3540" y="1404620"/>
            <a:ext cx="8146415" cy="871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Let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domain of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b="1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): </a:t>
            </a:r>
            <a:r>
              <a:rPr sz="2800" i="1" dirty="0">
                <a:latin typeface="Arial"/>
                <a:cs typeface="Arial"/>
              </a:rPr>
              <a:t>xy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0.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3329"/>
              </a:lnSpc>
            </a:pPr>
            <a:r>
              <a:rPr sz="2800" spc="-5" dirty="0">
                <a:latin typeface="Arial"/>
                <a:cs typeface="Arial"/>
              </a:rPr>
              <a:t>Find the truth </a:t>
            </a:r>
            <a:r>
              <a:rPr sz="2800" dirty="0">
                <a:latin typeface="Arial"/>
                <a:cs typeface="Arial"/>
              </a:rPr>
              <a:t>value of </a:t>
            </a:r>
            <a:r>
              <a:rPr sz="2800" spc="-5" dirty="0">
                <a:latin typeface="Arial"/>
                <a:cs typeface="Arial"/>
              </a:rPr>
              <a:t>the following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propositions.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739" y="2250948"/>
            <a:ext cx="2249805" cy="22352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  <a:tabLst>
                <a:tab pos="2978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y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2978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</a:t>
            </a:r>
            <a:r>
              <a:rPr sz="2600" i="1" dirty="0">
                <a:latin typeface="Arial"/>
                <a:cs typeface="Arial"/>
              </a:rPr>
              <a:t>y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  <a:tabLst>
                <a:tab pos="2978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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y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  <a:tabLst>
                <a:tab pos="2978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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</a:t>
            </a:r>
            <a:r>
              <a:rPr sz="2600" i="1" dirty="0">
                <a:latin typeface="Arial"/>
                <a:cs typeface="Arial"/>
              </a:rPr>
              <a:t>y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4586575"/>
            <a:ext cx="7430134" cy="105283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  <a:tabLst>
                <a:tab pos="354965" algn="l"/>
              </a:tabLst>
            </a:pPr>
            <a:r>
              <a:rPr sz="1750" spc="-66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750" spc="-66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9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9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9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i="1" spc="6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05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For </a:t>
            </a:r>
            <a:r>
              <a:rPr sz="2600" dirty="0">
                <a:latin typeface="Arial"/>
                <a:cs typeface="Arial"/>
              </a:rPr>
              <a:t>every 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spc="-5" dirty="0">
                <a:latin typeface="Arial"/>
                <a:cs typeface="Arial"/>
              </a:rPr>
              <a:t>there exists </a:t>
            </a:r>
            <a:r>
              <a:rPr sz="2600" i="1" dirty="0">
                <a:latin typeface="Arial"/>
                <a:cs typeface="Arial"/>
              </a:rPr>
              <a:t>y </a:t>
            </a:r>
            <a:r>
              <a:rPr sz="2600" dirty="0">
                <a:latin typeface="Arial"/>
                <a:cs typeface="Arial"/>
              </a:rPr>
              <a:t>such </a:t>
            </a:r>
            <a:r>
              <a:rPr sz="2600" spc="-5" dirty="0">
                <a:latin typeface="Arial"/>
                <a:cs typeface="Arial"/>
              </a:rPr>
              <a:t>that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+ </a:t>
            </a:r>
            <a:r>
              <a:rPr sz="2600" i="1" dirty="0">
                <a:latin typeface="Arial"/>
                <a:cs typeface="Arial"/>
              </a:rPr>
              <a:t>y </a:t>
            </a:r>
            <a:r>
              <a:rPr sz="2600" dirty="0">
                <a:latin typeface="Arial"/>
                <a:cs typeface="Arial"/>
              </a:rPr>
              <a:t>=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0.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0739" y="5668645"/>
            <a:ext cx="7708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  <a:tab pos="7260590" algn="l"/>
              </a:tabLst>
            </a:pPr>
            <a:r>
              <a:rPr sz="2100" spc="-772" baseline="1984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100" spc="-772" baseline="1984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900" spc="-7" baseline="1068" dirty="0">
                <a:latin typeface="Arial"/>
                <a:cs typeface="Arial"/>
              </a:rPr>
              <a:t>T</a:t>
            </a:r>
            <a:r>
              <a:rPr sz="3900" baseline="1068" dirty="0">
                <a:latin typeface="Arial"/>
                <a:cs typeface="Arial"/>
              </a:rPr>
              <a:t>here exis</a:t>
            </a:r>
            <a:r>
              <a:rPr sz="3900" spc="-7" baseline="1068" dirty="0">
                <a:latin typeface="Arial"/>
                <a:cs typeface="Arial"/>
              </a:rPr>
              <a:t>t</a:t>
            </a:r>
            <a:r>
              <a:rPr sz="3900" baseline="1068" dirty="0">
                <a:latin typeface="Arial"/>
                <a:cs typeface="Arial"/>
              </a:rPr>
              <a:t>s</a:t>
            </a:r>
            <a:r>
              <a:rPr sz="3900" spc="-7" baseline="1068" dirty="0">
                <a:latin typeface="Arial"/>
                <a:cs typeface="Arial"/>
              </a:rPr>
              <a:t> </a:t>
            </a:r>
            <a:r>
              <a:rPr sz="3900" i="1" baseline="1068" dirty="0">
                <a:latin typeface="Arial"/>
                <a:cs typeface="Arial"/>
              </a:rPr>
              <a:t>y </a:t>
            </a:r>
            <a:r>
              <a:rPr sz="3900" baseline="1068" dirty="0">
                <a:latin typeface="Arial"/>
                <a:cs typeface="Arial"/>
              </a:rPr>
              <a:t>such </a:t>
            </a:r>
            <a:r>
              <a:rPr sz="3900" spc="-7" baseline="1068" dirty="0">
                <a:latin typeface="Arial"/>
                <a:cs typeface="Arial"/>
              </a:rPr>
              <a:t>t</a:t>
            </a:r>
            <a:r>
              <a:rPr sz="3900" baseline="1068" dirty="0">
                <a:latin typeface="Arial"/>
                <a:cs typeface="Arial"/>
              </a:rPr>
              <a:t>ha</a:t>
            </a:r>
            <a:r>
              <a:rPr sz="3900" spc="-7" baseline="1068" dirty="0">
                <a:latin typeface="Arial"/>
                <a:cs typeface="Arial"/>
              </a:rPr>
              <a:t>t</a:t>
            </a:r>
            <a:r>
              <a:rPr sz="3900" baseline="1068" dirty="0">
                <a:latin typeface="Arial"/>
                <a:cs typeface="Arial"/>
              </a:rPr>
              <a:t>,</a:t>
            </a:r>
            <a:r>
              <a:rPr sz="3900" spc="-7" baseline="1068" dirty="0">
                <a:latin typeface="Arial"/>
                <a:cs typeface="Arial"/>
              </a:rPr>
              <a:t> f</a:t>
            </a:r>
            <a:r>
              <a:rPr sz="3900" baseline="1068" dirty="0">
                <a:latin typeface="Arial"/>
                <a:cs typeface="Arial"/>
              </a:rPr>
              <a:t>or</a:t>
            </a:r>
            <a:r>
              <a:rPr sz="3900" spc="-7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every</a:t>
            </a:r>
            <a:r>
              <a:rPr sz="3900" spc="-7" baseline="1068" dirty="0">
                <a:latin typeface="Arial"/>
                <a:cs typeface="Arial"/>
              </a:rPr>
              <a:t> </a:t>
            </a:r>
            <a:r>
              <a:rPr sz="3900" i="1" baseline="1068" dirty="0">
                <a:latin typeface="Arial"/>
                <a:cs typeface="Arial"/>
              </a:rPr>
              <a:t>x</a:t>
            </a:r>
            <a:r>
              <a:rPr sz="3900" baseline="1068" dirty="0">
                <a:latin typeface="Arial"/>
                <a:cs typeface="Arial"/>
              </a:rPr>
              <a:t>, </a:t>
            </a:r>
            <a:r>
              <a:rPr sz="3900" i="1" baseline="1068" dirty="0">
                <a:latin typeface="Arial"/>
                <a:cs typeface="Arial"/>
              </a:rPr>
              <a:t>x</a:t>
            </a:r>
            <a:r>
              <a:rPr sz="3900" i="1" spc="-7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+ </a:t>
            </a:r>
            <a:r>
              <a:rPr sz="3900" i="1" baseline="1068" dirty="0">
                <a:latin typeface="Arial"/>
                <a:cs typeface="Arial"/>
              </a:rPr>
              <a:t>y</a:t>
            </a:r>
            <a:r>
              <a:rPr sz="3900" i="1" spc="-7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= 0.	</a:t>
            </a:r>
            <a:r>
              <a:rPr sz="2800" dirty="0">
                <a:latin typeface="Times New Roman"/>
                <a:cs typeface="Times New Roman"/>
              </a:rPr>
              <a:t>(F)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19726" y="1916098"/>
            <a:ext cx="2886710" cy="2003425"/>
          </a:xfrm>
          <a:custGeom>
            <a:avLst/>
            <a:gdLst/>
            <a:ahLst/>
            <a:cxnLst/>
            <a:rect l="l" t="t" r="r" b="b"/>
            <a:pathLst>
              <a:path w="2886709" h="2003425">
                <a:moveTo>
                  <a:pt x="0" y="0"/>
                </a:moveTo>
                <a:lnTo>
                  <a:pt x="1306782" y="1019178"/>
                </a:lnTo>
                <a:lnTo>
                  <a:pt x="1370317" y="1015992"/>
                </a:lnTo>
                <a:lnTo>
                  <a:pt x="1433565" y="1013899"/>
                </a:lnTo>
                <a:lnTo>
                  <a:pt x="1496450" y="1012879"/>
                </a:lnTo>
                <a:lnTo>
                  <a:pt x="1558898" y="1012913"/>
                </a:lnTo>
                <a:lnTo>
                  <a:pt x="1620834" y="1013981"/>
                </a:lnTo>
                <a:lnTo>
                  <a:pt x="1682182" y="1016063"/>
                </a:lnTo>
                <a:lnTo>
                  <a:pt x="1742867" y="1019139"/>
                </a:lnTo>
                <a:lnTo>
                  <a:pt x="1802816" y="1023191"/>
                </a:lnTo>
                <a:lnTo>
                  <a:pt x="1861952" y="1028198"/>
                </a:lnTo>
                <a:lnTo>
                  <a:pt x="1920200" y="1034140"/>
                </a:lnTo>
                <a:lnTo>
                  <a:pt x="1977486" y="1040998"/>
                </a:lnTo>
                <a:lnTo>
                  <a:pt x="2033735" y="1048752"/>
                </a:lnTo>
                <a:lnTo>
                  <a:pt x="2088872" y="1057383"/>
                </a:lnTo>
                <a:lnTo>
                  <a:pt x="2142820" y="1066870"/>
                </a:lnTo>
                <a:lnTo>
                  <a:pt x="2195507" y="1077195"/>
                </a:lnTo>
                <a:lnTo>
                  <a:pt x="2246856" y="1088336"/>
                </a:lnTo>
                <a:lnTo>
                  <a:pt x="2296793" y="1100276"/>
                </a:lnTo>
                <a:lnTo>
                  <a:pt x="2345242" y="1112994"/>
                </a:lnTo>
                <a:lnTo>
                  <a:pt x="2392129" y="1126469"/>
                </a:lnTo>
                <a:lnTo>
                  <a:pt x="2437379" y="1140684"/>
                </a:lnTo>
                <a:lnTo>
                  <a:pt x="2480916" y="1155617"/>
                </a:lnTo>
                <a:lnTo>
                  <a:pt x="2522666" y="1171250"/>
                </a:lnTo>
                <a:lnTo>
                  <a:pt x="2562554" y="1187563"/>
                </a:lnTo>
                <a:lnTo>
                  <a:pt x="2600504" y="1204535"/>
                </a:lnTo>
                <a:lnTo>
                  <a:pt x="2636442" y="1222147"/>
                </a:lnTo>
                <a:lnTo>
                  <a:pt x="2670292" y="1240380"/>
                </a:lnTo>
                <a:lnTo>
                  <a:pt x="2731431" y="1278629"/>
                </a:lnTo>
                <a:lnTo>
                  <a:pt x="2783320" y="1319123"/>
                </a:lnTo>
                <a:lnTo>
                  <a:pt x="2825360" y="1361706"/>
                </a:lnTo>
                <a:lnTo>
                  <a:pt x="2856951" y="1406220"/>
                </a:lnTo>
                <a:lnTo>
                  <a:pt x="2878068" y="1454416"/>
                </a:lnTo>
                <a:lnTo>
                  <a:pt x="2886226" y="1504526"/>
                </a:lnTo>
                <a:lnTo>
                  <a:pt x="2885097" y="1529299"/>
                </a:lnTo>
                <a:lnTo>
                  <a:pt x="2872780" y="1578105"/>
                </a:lnTo>
                <a:lnTo>
                  <a:pt x="2847520" y="1625684"/>
                </a:lnTo>
                <a:lnTo>
                  <a:pt x="2809885" y="1671753"/>
                </a:lnTo>
                <a:lnTo>
                  <a:pt x="2760442" y="1716024"/>
                </a:lnTo>
                <a:lnTo>
                  <a:pt x="2699757" y="1758213"/>
                </a:lnTo>
                <a:lnTo>
                  <a:pt x="2665376" y="1778437"/>
                </a:lnTo>
                <a:lnTo>
                  <a:pt x="2628397" y="1798034"/>
                </a:lnTo>
                <a:lnTo>
                  <a:pt x="2588891" y="1816967"/>
                </a:lnTo>
                <a:lnTo>
                  <a:pt x="2546928" y="1835202"/>
                </a:lnTo>
                <a:lnTo>
                  <a:pt x="2502580" y="1852701"/>
                </a:lnTo>
                <a:lnTo>
                  <a:pt x="2455918" y="1869430"/>
                </a:lnTo>
                <a:lnTo>
                  <a:pt x="2407011" y="1885353"/>
                </a:lnTo>
                <a:lnTo>
                  <a:pt x="2355932" y="1900435"/>
                </a:lnTo>
                <a:lnTo>
                  <a:pt x="2302751" y="1914639"/>
                </a:lnTo>
                <a:lnTo>
                  <a:pt x="2247538" y="1927929"/>
                </a:lnTo>
                <a:lnTo>
                  <a:pt x="2190365" y="1940271"/>
                </a:lnTo>
                <a:lnTo>
                  <a:pt x="2131302" y="1951629"/>
                </a:lnTo>
                <a:lnTo>
                  <a:pt x="2070421" y="1961966"/>
                </a:lnTo>
                <a:lnTo>
                  <a:pt x="2007792" y="1971247"/>
                </a:lnTo>
                <a:lnTo>
                  <a:pt x="1943485" y="1979437"/>
                </a:lnTo>
                <a:lnTo>
                  <a:pt x="1877572" y="1986500"/>
                </a:lnTo>
                <a:lnTo>
                  <a:pt x="1810124" y="1992399"/>
                </a:lnTo>
                <a:lnTo>
                  <a:pt x="1741211" y="1997100"/>
                </a:lnTo>
                <a:lnTo>
                  <a:pt x="1677676" y="2000286"/>
                </a:lnTo>
                <a:lnTo>
                  <a:pt x="1614429" y="2002378"/>
                </a:lnTo>
                <a:lnTo>
                  <a:pt x="1551544" y="2003398"/>
                </a:lnTo>
                <a:lnTo>
                  <a:pt x="1489096" y="2003364"/>
                </a:lnTo>
                <a:lnTo>
                  <a:pt x="1427161" y="2002296"/>
                </a:lnTo>
                <a:lnTo>
                  <a:pt x="1365813" y="2000213"/>
                </a:lnTo>
                <a:lnTo>
                  <a:pt x="1305127" y="1997136"/>
                </a:lnTo>
                <a:lnTo>
                  <a:pt x="1245179" y="1993085"/>
                </a:lnTo>
                <a:lnTo>
                  <a:pt x="1186043" y="1988078"/>
                </a:lnTo>
                <a:lnTo>
                  <a:pt x="1127794" y="1982136"/>
                </a:lnTo>
                <a:lnTo>
                  <a:pt x="1070508" y="1975278"/>
                </a:lnTo>
                <a:lnTo>
                  <a:pt x="1014259" y="1967523"/>
                </a:lnTo>
                <a:lnTo>
                  <a:pt x="959123" y="1958893"/>
                </a:lnTo>
                <a:lnTo>
                  <a:pt x="905174" y="1949405"/>
                </a:lnTo>
                <a:lnTo>
                  <a:pt x="852487" y="1939081"/>
                </a:lnTo>
                <a:lnTo>
                  <a:pt x="801138" y="1927939"/>
                </a:lnTo>
                <a:lnTo>
                  <a:pt x="751201" y="1916000"/>
                </a:lnTo>
                <a:lnTo>
                  <a:pt x="702751" y="1903282"/>
                </a:lnTo>
                <a:lnTo>
                  <a:pt x="655864" y="1889807"/>
                </a:lnTo>
                <a:lnTo>
                  <a:pt x="610614" y="1875592"/>
                </a:lnTo>
                <a:lnTo>
                  <a:pt x="567077" y="1860659"/>
                </a:lnTo>
                <a:lnTo>
                  <a:pt x="525327" y="1845026"/>
                </a:lnTo>
                <a:lnTo>
                  <a:pt x="485439" y="1828714"/>
                </a:lnTo>
                <a:lnTo>
                  <a:pt x="447489" y="1811742"/>
                </a:lnTo>
                <a:lnTo>
                  <a:pt x="411551" y="1794130"/>
                </a:lnTo>
                <a:lnTo>
                  <a:pt x="377701" y="1775897"/>
                </a:lnTo>
                <a:lnTo>
                  <a:pt x="316562" y="1737649"/>
                </a:lnTo>
                <a:lnTo>
                  <a:pt x="264673" y="1697154"/>
                </a:lnTo>
                <a:lnTo>
                  <a:pt x="222633" y="1654572"/>
                </a:lnTo>
                <a:lnTo>
                  <a:pt x="191043" y="1610058"/>
                </a:lnTo>
                <a:lnTo>
                  <a:pt x="168619" y="1557243"/>
                </a:lnTo>
                <a:lnTo>
                  <a:pt x="162161" y="1497777"/>
                </a:lnTo>
                <a:lnTo>
                  <a:pt x="166259" y="1468335"/>
                </a:lnTo>
                <a:lnTo>
                  <a:pt x="188660" y="1410385"/>
                </a:lnTo>
                <a:lnTo>
                  <a:pt x="229404" y="1354152"/>
                </a:lnTo>
                <a:lnTo>
                  <a:pt x="256429" y="1326855"/>
                </a:lnTo>
                <a:lnTo>
                  <a:pt x="287772" y="1300199"/>
                </a:lnTo>
                <a:lnTo>
                  <a:pt x="323342" y="1274253"/>
                </a:lnTo>
                <a:lnTo>
                  <a:pt x="363048" y="1249089"/>
                </a:lnTo>
                <a:lnTo>
                  <a:pt x="406803" y="1224778"/>
                </a:lnTo>
                <a:lnTo>
                  <a:pt x="454515" y="1201388"/>
                </a:lnTo>
                <a:lnTo>
                  <a:pt x="506096" y="1178992"/>
                </a:lnTo>
                <a:lnTo>
                  <a:pt x="561456" y="1157659"/>
                </a:lnTo>
                <a:lnTo>
                  <a:pt x="620504" y="1137460"/>
                </a:lnTo>
                <a:lnTo>
                  <a:pt x="683151" y="1118465"/>
                </a:lnTo>
                <a:lnTo>
                  <a:pt x="749309" y="1100746"/>
                </a:lnTo>
                <a:lnTo>
                  <a:pt x="818886" y="1084371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A8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104628" y="3107029"/>
            <a:ext cx="1608455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16865" marR="5080" indent="-304800">
              <a:lnSpc>
                <a:spcPts val="2800"/>
              </a:lnSpc>
              <a:spcBef>
                <a:spcPts val="260"/>
              </a:spcBef>
            </a:pP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: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set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of</a:t>
            </a:r>
            <a:r>
              <a:rPr sz="2400" spc="-8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real  numbers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48597" y="4864087"/>
            <a:ext cx="79375" cy="228600"/>
          </a:xfrm>
          <a:custGeom>
            <a:avLst/>
            <a:gdLst/>
            <a:ahLst/>
            <a:cxnLst/>
            <a:rect l="l" t="t" r="r" b="b"/>
            <a:pathLst>
              <a:path w="79375" h="228600">
                <a:moveTo>
                  <a:pt x="79374" y="0"/>
                </a:moveTo>
                <a:lnTo>
                  <a:pt x="0" y="2285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45421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Nested</a:t>
            </a:r>
            <a:r>
              <a:rPr spc="-70" dirty="0"/>
              <a:t> </a:t>
            </a:r>
            <a:r>
              <a:rPr spc="-5" dirty="0"/>
              <a:t>Quantifiers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573651" y="6572081"/>
            <a:ext cx="2711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5-</a:t>
            </a:r>
            <a:fld id="{81D60167-4931-47E6-BA6A-407CBD079E47}" type="slidenum">
              <a:rPr sz="1200" dirty="0">
                <a:latin typeface="Arial"/>
                <a:cs typeface="Arial"/>
              </a:rPr>
              <a:t>6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99865" y="2368232"/>
            <a:ext cx="460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(F)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85577" y="2812415"/>
            <a:ext cx="484505" cy="168465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800" spc="-5" dirty="0">
                <a:latin typeface="Times New Roman"/>
                <a:cs typeface="Times New Roman"/>
              </a:rPr>
              <a:t>(T)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800" spc="-5" dirty="0">
                <a:latin typeface="Times New Roman"/>
                <a:cs typeface="Times New Roman"/>
              </a:rPr>
              <a:t>(T)</a:t>
            </a:r>
            <a:endParaRPr sz="28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925"/>
              </a:spcBef>
            </a:pP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79740" y="5179695"/>
            <a:ext cx="4794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94752" y="1374457"/>
            <a:ext cx="7613015" cy="497014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55600" marR="5080" indent="-342900" algn="just">
              <a:lnSpc>
                <a:spcPts val="3400"/>
              </a:lnSpc>
              <a:spcBef>
                <a:spcPts val="180"/>
              </a:spcBef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1019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Let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domain = {1, 2, 3}. </a:t>
            </a:r>
            <a:r>
              <a:rPr sz="2800" spc="-5" dirty="0">
                <a:latin typeface="Arial"/>
                <a:cs typeface="Arial"/>
              </a:rPr>
              <a:t>Find </a:t>
            </a:r>
            <a:r>
              <a:rPr sz="2800" dirty="0">
                <a:latin typeface="Arial"/>
                <a:cs typeface="Arial"/>
              </a:rPr>
              <a:t>an expression  equivalent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9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9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where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variables  are bound by </a:t>
            </a:r>
            <a:r>
              <a:rPr sz="2800" spc="-5" dirty="0">
                <a:latin typeface="Arial"/>
                <a:cs typeface="Arial"/>
              </a:rPr>
              <a:t>substitution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instead:</a:t>
            </a:r>
            <a:endParaRPr sz="2800">
              <a:latin typeface="Arial"/>
              <a:cs typeface="Arial"/>
            </a:endParaRPr>
          </a:p>
          <a:p>
            <a:pPr marL="469265" algn="just">
              <a:lnSpc>
                <a:spcPct val="100000"/>
              </a:lnSpc>
              <a:spcBef>
                <a:spcPts val="590"/>
              </a:spcBef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7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Expand </a:t>
            </a:r>
            <a:r>
              <a:rPr sz="2800" spc="-5" dirty="0">
                <a:latin typeface="Arial"/>
                <a:cs typeface="Arial"/>
              </a:rPr>
              <a:t>from </a:t>
            </a:r>
            <a:r>
              <a:rPr sz="2800" dirty="0">
                <a:latin typeface="Arial"/>
                <a:cs typeface="Arial"/>
              </a:rPr>
              <a:t>inside out or </a:t>
            </a:r>
            <a:r>
              <a:rPr sz="2800" spc="-5" dirty="0">
                <a:latin typeface="Arial"/>
                <a:cs typeface="Arial"/>
              </a:rPr>
              <a:t>outside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in.</a:t>
            </a:r>
            <a:endParaRPr sz="2800">
              <a:latin typeface="Arial"/>
              <a:cs typeface="Arial"/>
            </a:endParaRPr>
          </a:p>
          <a:p>
            <a:pPr marL="469265" algn="just">
              <a:lnSpc>
                <a:spcPct val="100000"/>
              </a:lnSpc>
              <a:spcBef>
                <a:spcPts val="640"/>
              </a:spcBef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7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Outside</a:t>
            </a:r>
            <a:r>
              <a:rPr sz="2800" dirty="0">
                <a:latin typeface="Arial"/>
                <a:cs typeface="Arial"/>
              </a:rPr>
              <a:t> in:</a:t>
            </a:r>
            <a:endParaRPr sz="2800">
              <a:latin typeface="Arial"/>
              <a:cs typeface="Arial"/>
            </a:endParaRPr>
          </a:p>
          <a:p>
            <a:pPr marL="75501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135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434DD6"/>
                </a:solidFill>
                <a:latin typeface="Arial"/>
                <a:cs typeface="Arial"/>
              </a:rPr>
              <a:t>y </a:t>
            </a:r>
            <a:r>
              <a:rPr sz="2800" i="1" spc="-5" dirty="0">
                <a:solidFill>
                  <a:srgbClr val="434DD6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(1,</a:t>
            </a:r>
            <a:r>
              <a:rPr sz="2800" i="1" spc="-5" dirty="0">
                <a:solidFill>
                  <a:srgbClr val="434DD6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007600"/>
                </a:solidFill>
                <a:latin typeface="Arial"/>
                <a:cs typeface="Arial"/>
              </a:rPr>
              <a:t>y </a:t>
            </a:r>
            <a:r>
              <a:rPr sz="2800" i="1" spc="-5" dirty="0">
                <a:solidFill>
                  <a:srgbClr val="007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(2,</a:t>
            </a:r>
            <a:r>
              <a:rPr sz="2800" i="1" spc="-5" dirty="0">
                <a:solidFill>
                  <a:srgbClr val="007600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FF2600"/>
                </a:solidFill>
                <a:latin typeface="Arial"/>
                <a:cs typeface="Arial"/>
              </a:rPr>
              <a:t>y</a:t>
            </a:r>
            <a:r>
              <a:rPr sz="2800" i="1" spc="21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2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(3,</a:t>
            </a:r>
            <a:r>
              <a:rPr sz="2800" i="1" spc="-5" dirty="0">
                <a:solidFill>
                  <a:srgbClr val="FF2600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844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[</a:t>
            </a:r>
            <a:r>
              <a:rPr sz="2800" i="1" spc="-5" dirty="0">
                <a:solidFill>
                  <a:srgbClr val="434DD6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(1,1)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434DD6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(1,2)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434DD6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(1,3)]</a:t>
            </a:r>
            <a:r>
              <a:rPr sz="2800" spc="2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Symbol"/>
                <a:cs typeface="Symbol"/>
              </a:rPr>
              <a:t></a:t>
            </a:r>
            <a:endParaRPr sz="2800">
              <a:latin typeface="Symbol"/>
              <a:cs typeface="Symbol"/>
            </a:endParaRPr>
          </a:p>
          <a:p>
            <a:pPr marL="122301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[</a:t>
            </a:r>
            <a:r>
              <a:rPr sz="2800" i="1" spc="-5" dirty="0">
                <a:solidFill>
                  <a:srgbClr val="007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(2,1)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7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(2,2)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7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(2,3)]</a:t>
            </a:r>
            <a:r>
              <a:rPr sz="2800" spc="12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Symbol"/>
                <a:cs typeface="Symbol"/>
              </a:rPr>
              <a:t></a:t>
            </a:r>
            <a:endParaRPr sz="2800">
              <a:latin typeface="Symbol"/>
              <a:cs typeface="Symbol"/>
            </a:endParaRPr>
          </a:p>
          <a:p>
            <a:pPr marL="122301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2800" i="1" spc="-5" dirty="0">
                <a:solidFill>
                  <a:srgbClr val="FF2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(3,1)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2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(3,2)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2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(3,3)]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73651" y="6572081"/>
            <a:ext cx="2711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5-</a:t>
            </a:r>
            <a:fld id="{81D60167-4931-47E6-BA6A-407CBD079E47}" type="slidenum">
              <a:rPr sz="1200" dirty="0">
                <a:latin typeface="Arial"/>
                <a:cs typeface="Arial"/>
              </a:rPr>
              <a:t>7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4430">
              <a:lnSpc>
                <a:spcPct val="100000"/>
              </a:lnSpc>
              <a:spcBef>
                <a:spcPts val="100"/>
              </a:spcBef>
            </a:pPr>
            <a:r>
              <a:rPr dirty="0"/>
              <a:t>Nested</a:t>
            </a:r>
            <a:r>
              <a:rPr spc="-5" dirty="0"/>
              <a:t> Qu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f</a:t>
            </a:r>
            <a:r>
              <a:rPr spc="-5" dirty="0"/>
              <a:t>i</a:t>
            </a:r>
            <a:r>
              <a:rPr dirty="0"/>
              <a:t>ers:</a:t>
            </a:r>
            <a:r>
              <a:rPr spc="-5" dirty="0"/>
              <a:t> </a:t>
            </a:r>
            <a:r>
              <a:rPr dirty="0" smtClean="0"/>
              <a:t>Exam</a:t>
            </a:r>
            <a:r>
              <a:rPr spc="-5" dirty="0" smtClean="0"/>
              <a:t>pl</a:t>
            </a:r>
            <a:r>
              <a:rPr spc="10" dirty="0" smtClean="0"/>
              <a:t>e</a:t>
            </a:r>
            <a:endParaRPr sz="1200" baseline="1562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46564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2065" algn="l"/>
              </a:tabLst>
            </a:pPr>
            <a:r>
              <a:rPr spc="-5" dirty="0"/>
              <a:t>Quantifier	Exercise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573651" y="6572081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5-8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1374457"/>
            <a:ext cx="7384415" cy="11887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i="1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)=</a:t>
            </a:r>
            <a:r>
              <a:rPr sz="2400" dirty="0">
                <a:latin typeface="Times New Roman"/>
                <a:cs typeface="Times New Roman"/>
              </a:rPr>
              <a:t>“</a:t>
            </a:r>
            <a:r>
              <a:rPr sz="2400" i="1" dirty="0">
                <a:latin typeface="Arial"/>
                <a:cs typeface="Arial"/>
              </a:rPr>
              <a:t>x </a:t>
            </a:r>
            <a:r>
              <a:rPr sz="2400" dirty="0">
                <a:latin typeface="Arial"/>
                <a:cs typeface="Arial"/>
              </a:rPr>
              <a:t>relies upon </a:t>
            </a:r>
            <a:r>
              <a:rPr sz="2400" i="1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” </a:t>
            </a:r>
            <a:r>
              <a:rPr sz="2400" dirty="0">
                <a:latin typeface="Arial"/>
                <a:cs typeface="Arial"/>
              </a:rPr>
              <a:t>express </a:t>
            </a:r>
            <a:r>
              <a:rPr sz="2400" spc="-5" dirty="0">
                <a:latin typeface="Arial"/>
                <a:cs typeface="Arial"/>
              </a:rPr>
              <a:t>the following </a:t>
            </a:r>
            <a:r>
              <a:rPr sz="2400" dirty="0">
                <a:latin typeface="Arial"/>
                <a:cs typeface="Arial"/>
              </a:rPr>
              <a:t>in  unambiguous English when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domain is all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people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2450465" algn="l"/>
              </a:tabLst>
            </a:pPr>
            <a:r>
              <a:rPr sz="2400" dirty="0">
                <a:latin typeface="Symbol"/>
                <a:cs typeface="Symbol"/>
              </a:rPr>
              <a:t>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latin typeface="Symbol"/>
                <a:cs typeface="Symbol"/>
              </a:rPr>
              <a:t></a:t>
            </a:r>
            <a:r>
              <a:rPr sz="2400" i="1" dirty="0">
                <a:latin typeface="Arial"/>
                <a:cs typeface="Arial"/>
              </a:rPr>
              <a:t>y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x,y</a:t>
            </a:r>
            <a:r>
              <a:rPr sz="2400" spc="-5" dirty="0">
                <a:latin typeface="Arial"/>
                <a:cs typeface="Arial"/>
              </a:rPr>
              <a:t>))</a:t>
            </a:r>
            <a:r>
              <a:rPr sz="2400" dirty="0">
                <a:latin typeface="Arial"/>
                <a:cs typeface="Arial"/>
              </a:rPr>
              <a:t> =	</a:t>
            </a:r>
            <a:r>
              <a:rPr sz="3600" spc="-7" baseline="1157" dirty="0">
                <a:solidFill>
                  <a:srgbClr val="3333CC"/>
                </a:solidFill>
                <a:latin typeface="Times New Roman"/>
                <a:cs typeface="Times New Roman"/>
              </a:rPr>
              <a:t>Everyone has </a:t>
            </a:r>
            <a:r>
              <a:rPr sz="3600" i="1" spc="-7" baseline="1157" dirty="0">
                <a:solidFill>
                  <a:srgbClr val="3333CC"/>
                </a:solidFill>
                <a:latin typeface="Times New Roman"/>
                <a:cs typeface="Times New Roman"/>
              </a:rPr>
              <a:t>someone </a:t>
            </a:r>
            <a:r>
              <a:rPr sz="3600" spc="-7" baseline="1157" dirty="0">
                <a:solidFill>
                  <a:srgbClr val="3333CC"/>
                </a:solidFill>
                <a:latin typeface="Times New Roman"/>
                <a:cs typeface="Times New Roman"/>
              </a:rPr>
              <a:t>to rely</a:t>
            </a:r>
            <a:r>
              <a:rPr sz="3600" spc="7" baseline="1157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600" baseline="1157" dirty="0">
                <a:solidFill>
                  <a:srgbClr val="3333CC"/>
                </a:solidFill>
                <a:latin typeface="Times New Roman"/>
                <a:cs typeface="Times New Roman"/>
              </a:rPr>
              <a:t>on.</a:t>
            </a:r>
            <a:endParaRPr sz="3600" baseline="115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139" y="3047809"/>
            <a:ext cx="2077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</a:t>
            </a:r>
            <a:r>
              <a:rPr sz="2400" i="1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latin typeface="Symbol"/>
                <a:cs typeface="Symbol"/>
              </a:rPr>
              <a:t></a:t>
            </a:r>
            <a:r>
              <a:rPr sz="2400" i="1" dirty="0">
                <a:latin typeface="Arial"/>
                <a:cs typeface="Arial"/>
              </a:rPr>
              <a:t>x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x,y</a:t>
            </a:r>
            <a:r>
              <a:rPr sz="2400" spc="-5" dirty="0">
                <a:latin typeface="Arial"/>
                <a:cs typeface="Arial"/>
              </a:rPr>
              <a:t>))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139" y="3924109"/>
            <a:ext cx="2077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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latin typeface="Symbol"/>
                <a:cs typeface="Symbol"/>
              </a:rPr>
              <a:t></a:t>
            </a:r>
            <a:r>
              <a:rPr sz="2400" i="1" dirty="0">
                <a:latin typeface="Arial"/>
                <a:cs typeface="Arial"/>
              </a:rPr>
              <a:t>y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x,y</a:t>
            </a:r>
            <a:r>
              <a:rPr sz="2400" spc="-5" dirty="0">
                <a:latin typeface="Arial"/>
                <a:cs typeface="Arial"/>
              </a:rPr>
              <a:t>))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139" y="4910137"/>
            <a:ext cx="2077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</a:t>
            </a:r>
            <a:r>
              <a:rPr sz="2400" i="1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latin typeface="Symbol"/>
                <a:cs typeface="Symbol"/>
              </a:rPr>
              <a:t></a:t>
            </a:r>
            <a:r>
              <a:rPr sz="2400" i="1" dirty="0">
                <a:latin typeface="Arial"/>
                <a:cs typeface="Arial"/>
              </a:rPr>
              <a:t>x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x,y</a:t>
            </a:r>
            <a:r>
              <a:rPr sz="2400" spc="-5" dirty="0">
                <a:latin typeface="Arial"/>
                <a:cs typeface="Arial"/>
              </a:rPr>
              <a:t>))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3139" y="6015037"/>
            <a:ext cx="2127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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latin typeface="Symbol"/>
                <a:cs typeface="Symbol"/>
              </a:rPr>
              <a:t></a:t>
            </a:r>
            <a:r>
              <a:rPr sz="2400" i="1" dirty="0">
                <a:latin typeface="Arial"/>
                <a:cs typeface="Arial"/>
              </a:rPr>
              <a:t>y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x,y</a:t>
            </a:r>
            <a:r>
              <a:rPr sz="2400" spc="-5" dirty="0">
                <a:latin typeface="Arial"/>
                <a:cs typeface="Arial"/>
              </a:rPr>
              <a:t>))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52800" y="2819400"/>
            <a:ext cx="5486400" cy="860425"/>
          </a:xfrm>
          <a:prstGeom prst="rect">
            <a:avLst/>
          </a:prstGeom>
          <a:ln w="38099">
            <a:solidFill>
              <a:srgbClr val="0076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ts val="2840"/>
              </a:lnSpc>
              <a:spcBef>
                <a:spcPts val="360"/>
              </a:spcBef>
            </a:pP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There’s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 poor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overburdened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soul</a:t>
            </a:r>
            <a:r>
              <a:rPr sz="2400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whom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ts val="2840"/>
              </a:lnSpc>
            </a:pPr>
            <a:r>
              <a:rPr sz="24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everyone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relies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upon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(including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himself)!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52800" y="3787775"/>
            <a:ext cx="5257800" cy="860425"/>
          </a:xfrm>
          <a:prstGeom prst="rect">
            <a:avLst/>
          </a:prstGeom>
          <a:ln w="38099">
            <a:solidFill>
              <a:srgbClr val="0076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91440" marR="495300">
              <a:lnSpc>
                <a:spcPts val="2800"/>
              </a:lnSpc>
              <a:spcBef>
                <a:spcPts val="520"/>
              </a:spcBef>
            </a:pP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There’s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some needy person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who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relies 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upon </a:t>
            </a:r>
            <a:r>
              <a:rPr sz="24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everybody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(including himself).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52800" y="4778375"/>
            <a:ext cx="5562600" cy="860425"/>
          </a:xfrm>
          <a:prstGeom prst="rect">
            <a:avLst/>
          </a:prstGeom>
          <a:ln w="38099">
            <a:solidFill>
              <a:srgbClr val="0076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91440" marR="647065">
              <a:lnSpc>
                <a:spcPts val="2800"/>
              </a:lnSpc>
              <a:spcBef>
                <a:spcPts val="520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Everyone has </a:t>
            </a:r>
            <a:r>
              <a:rPr sz="24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someone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who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relies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upon 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them.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52800" y="5791200"/>
            <a:ext cx="5105400" cy="860425"/>
          </a:xfrm>
          <a:prstGeom prst="rect">
            <a:avLst/>
          </a:prstGeom>
          <a:ln w="38099">
            <a:solidFill>
              <a:srgbClr val="0076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91440" marR="1028700">
              <a:lnSpc>
                <a:spcPts val="2800"/>
              </a:lnSpc>
              <a:spcBef>
                <a:spcPts val="520"/>
              </a:spcBef>
            </a:pPr>
            <a:r>
              <a:rPr sz="24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Everyone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relies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upon </a:t>
            </a:r>
            <a:r>
              <a:rPr sz="24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everybody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,  (including themselves)!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16939" y="1252220"/>
            <a:ext cx="68129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Successively apply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rules </a:t>
            </a:r>
            <a:r>
              <a:rPr sz="2800" spc="-5" dirty="0">
                <a:latin typeface="Arial"/>
                <a:cs typeface="Arial"/>
              </a:rPr>
              <a:t>for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negating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39" y="1452880"/>
            <a:ext cx="7939405" cy="4832985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820"/>
              </a:spcBef>
            </a:pPr>
            <a:r>
              <a:rPr sz="2800" spc="-5" dirty="0">
                <a:latin typeface="Arial"/>
                <a:cs typeface="Arial"/>
              </a:rPr>
              <a:t>statements </a:t>
            </a:r>
            <a:r>
              <a:rPr sz="2800" dirty="0">
                <a:latin typeface="Arial"/>
                <a:cs typeface="Arial"/>
              </a:rPr>
              <a:t>involving a single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quantifier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340"/>
              </a:lnSpc>
              <a:spcBef>
                <a:spcPts val="172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</a:t>
            </a:r>
            <a:r>
              <a:rPr sz="2800" spc="-5" dirty="0">
                <a:latin typeface="Arial"/>
                <a:cs typeface="Arial"/>
              </a:rPr>
              <a:t>: </a:t>
            </a:r>
            <a:r>
              <a:rPr sz="2800" dirty="0">
                <a:latin typeface="Arial"/>
                <a:cs typeface="Arial"/>
              </a:rPr>
              <a:t>Express </a:t>
            </a:r>
            <a:r>
              <a:rPr sz="2800" spc="-5" dirty="0">
                <a:latin typeface="Arial"/>
                <a:cs typeface="Arial"/>
              </a:rPr>
              <a:t>the negation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statement</a:t>
            </a:r>
            <a:endParaRPr sz="2800">
              <a:latin typeface="Arial"/>
              <a:cs typeface="Arial"/>
            </a:endParaRPr>
          </a:p>
          <a:p>
            <a:pPr marL="355600" marR="215900">
              <a:lnSpc>
                <a:spcPts val="3400"/>
              </a:lnSpc>
              <a:spcBef>
                <a:spcPts val="60"/>
              </a:spcBef>
            </a:pP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z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x,y,z</a:t>
            </a:r>
            <a:r>
              <a:rPr sz="2800" spc="-5" dirty="0">
                <a:latin typeface="Arial"/>
                <a:cs typeface="Arial"/>
              </a:rPr>
              <a:t>)) </a:t>
            </a:r>
            <a:r>
              <a:rPr sz="2800" dirty="0">
                <a:latin typeface="Arial"/>
                <a:cs typeface="Arial"/>
              </a:rPr>
              <a:t>so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negation  </a:t>
            </a:r>
            <a:r>
              <a:rPr sz="2800" dirty="0">
                <a:latin typeface="Arial"/>
                <a:cs typeface="Arial"/>
              </a:rPr>
              <a:t>symbols </a:t>
            </a:r>
            <a:r>
              <a:rPr sz="2800" spc="-5" dirty="0">
                <a:latin typeface="Arial"/>
                <a:cs typeface="Arial"/>
              </a:rPr>
              <a:t>immediately </a:t>
            </a:r>
            <a:r>
              <a:rPr sz="2800" dirty="0">
                <a:latin typeface="Arial"/>
                <a:cs typeface="Arial"/>
              </a:rPr>
              <a:t>precede</a:t>
            </a:r>
            <a:r>
              <a:rPr sz="2800" spc="-5" dirty="0">
                <a:latin typeface="Arial"/>
                <a:cs typeface="Arial"/>
              </a:rPr>
              <a:t> predicates.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330"/>
              </a:spcBef>
              <a:tabLst>
                <a:tab pos="8439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Symbol"/>
                <a:cs typeface="Symbol"/>
              </a:rPr>
              <a:t>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z</a:t>
            </a:r>
            <a:r>
              <a:rPr sz="2800" i="1" spc="5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x,y,z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854075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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z</a:t>
            </a:r>
            <a:r>
              <a:rPr sz="2800" i="1" spc="13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x,y,z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85407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z</a:t>
            </a:r>
            <a:r>
              <a:rPr sz="2800" i="1" spc="13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x,y,z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854075">
              <a:lnSpc>
                <a:spcPct val="100000"/>
              </a:lnSpc>
              <a:spcBef>
                <a:spcPts val="740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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</a:t>
            </a:r>
            <a:r>
              <a:rPr sz="2800" i="1" dirty="0">
                <a:latin typeface="Arial"/>
                <a:cs typeface="Arial"/>
              </a:rPr>
              <a:t>z</a:t>
            </a:r>
            <a:r>
              <a:rPr sz="2800" i="1" spc="13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x,y,z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85407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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z</a:t>
            </a:r>
            <a:r>
              <a:rPr sz="2800" i="1" spc="13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x,y,z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44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Negating </a:t>
            </a:r>
            <a:r>
              <a:rPr dirty="0"/>
              <a:t>Nested </a:t>
            </a:r>
            <a:r>
              <a:rPr spc="-5" dirty="0" smtClean="0"/>
              <a:t>Quantifiers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82812" y="3795712"/>
            <a:ext cx="4165600" cy="1520825"/>
            <a:chOff x="2482812" y="3795712"/>
            <a:chExt cx="4165600" cy="1520825"/>
          </a:xfrm>
        </p:grpSpPr>
        <p:sp>
          <p:nvSpPr>
            <p:cNvPr id="12" name="object 12"/>
            <p:cNvSpPr/>
            <p:nvPr/>
          </p:nvSpPr>
          <p:spPr>
            <a:xfrm>
              <a:off x="2497099" y="3809999"/>
              <a:ext cx="3888104" cy="457200"/>
            </a:xfrm>
            <a:custGeom>
              <a:avLst/>
              <a:gdLst/>
              <a:ahLst/>
              <a:cxnLst/>
              <a:rect l="l" t="t" r="r" b="b"/>
              <a:pathLst>
                <a:path w="3888104" h="457200">
                  <a:moveTo>
                    <a:pt x="0" y="76201"/>
                  </a:moveTo>
                  <a:lnTo>
                    <a:pt x="5988" y="46540"/>
                  </a:lnTo>
                  <a:lnTo>
                    <a:pt x="22319" y="22318"/>
                  </a:lnTo>
                  <a:lnTo>
                    <a:pt x="46540" y="5988"/>
                  </a:lnTo>
                  <a:lnTo>
                    <a:pt x="76201" y="0"/>
                  </a:lnTo>
                  <a:lnTo>
                    <a:pt x="3811577" y="0"/>
                  </a:lnTo>
                  <a:lnTo>
                    <a:pt x="3841241" y="5988"/>
                  </a:lnTo>
                  <a:lnTo>
                    <a:pt x="3865465" y="22318"/>
                  </a:lnTo>
                  <a:lnTo>
                    <a:pt x="3881798" y="46540"/>
                  </a:lnTo>
                  <a:lnTo>
                    <a:pt x="3887787" y="76201"/>
                  </a:lnTo>
                  <a:lnTo>
                    <a:pt x="3887787" y="380997"/>
                  </a:lnTo>
                  <a:lnTo>
                    <a:pt x="3881798" y="410658"/>
                  </a:lnTo>
                  <a:lnTo>
                    <a:pt x="3865465" y="434880"/>
                  </a:lnTo>
                  <a:lnTo>
                    <a:pt x="3841241" y="451211"/>
                  </a:lnTo>
                  <a:lnTo>
                    <a:pt x="3811577" y="457199"/>
                  </a:lnTo>
                  <a:lnTo>
                    <a:pt x="76201" y="457199"/>
                  </a:lnTo>
                  <a:lnTo>
                    <a:pt x="46540" y="451211"/>
                  </a:lnTo>
                  <a:lnTo>
                    <a:pt x="22319" y="434880"/>
                  </a:lnTo>
                  <a:lnTo>
                    <a:pt x="5988" y="410658"/>
                  </a:lnTo>
                  <a:lnTo>
                    <a:pt x="0" y="380997"/>
                  </a:lnTo>
                  <a:lnTo>
                    <a:pt x="0" y="76201"/>
                  </a:lnTo>
                  <a:close/>
                </a:path>
              </a:pathLst>
            </a:custGeom>
            <a:ln w="28574">
              <a:solidFill>
                <a:srgbClr val="00BE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98711" y="4321174"/>
              <a:ext cx="3815079" cy="457200"/>
            </a:xfrm>
            <a:custGeom>
              <a:avLst/>
              <a:gdLst/>
              <a:ahLst/>
              <a:cxnLst/>
              <a:rect l="l" t="t" r="r" b="b"/>
              <a:pathLst>
                <a:path w="3815079" h="457200">
                  <a:moveTo>
                    <a:pt x="0" y="76201"/>
                  </a:moveTo>
                  <a:lnTo>
                    <a:pt x="5988" y="46540"/>
                  </a:lnTo>
                  <a:lnTo>
                    <a:pt x="22318" y="22318"/>
                  </a:lnTo>
                  <a:lnTo>
                    <a:pt x="46540" y="5988"/>
                  </a:lnTo>
                  <a:lnTo>
                    <a:pt x="76201" y="0"/>
                  </a:lnTo>
                  <a:lnTo>
                    <a:pt x="3738577" y="0"/>
                  </a:lnTo>
                  <a:lnTo>
                    <a:pt x="3768236" y="5988"/>
                  </a:lnTo>
                  <a:lnTo>
                    <a:pt x="3792457" y="22318"/>
                  </a:lnTo>
                  <a:lnTo>
                    <a:pt x="3808788" y="46540"/>
                  </a:lnTo>
                  <a:lnTo>
                    <a:pt x="3814777" y="76201"/>
                  </a:lnTo>
                  <a:lnTo>
                    <a:pt x="3814777" y="380997"/>
                  </a:lnTo>
                  <a:lnTo>
                    <a:pt x="3808788" y="410658"/>
                  </a:lnTo>
                  <a:lnTo>
                    <a:pt x="3792457" y="434880"/>
                  </a:lnTo>
                  <a:lnTo>
                    <a:pt x="3768236" y="451211"/>
                  </a:lnTo>
                  <a:lnTo>
                    <a:pt x="3738577" y="457199"/>
                  </a:lnTo>
                  <a:lnTo>
                    <a:pt x="76201" y="457199"/>
                  </a:lnTo>
                  <a:lnTo>
                    <a:pt x="46540" y="451211"/>
                  </a:lnTo>
                  <a:lnTo>
                    <a:pt x="22318" y="434880"/>
                  </a:lnTo>
                  <a:lnTo>
                    <a:pt x="5988" y="410658"/>
                  </a:lnTo>
                  <a:lnTo>
                    <a:pt x="0" y="380997"/>
                  </a:lnTo>
                  <a:lnTo>
                    <a:pt x="0" y="76201"/>
                  </a:lnTo>
                  <a:close/>
                </a:path>
              </a:pathLst>
            </a:custGeom>
            <a:ln w="28574">
              <a:solidFill>
                <a:srgbClr val="00BE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16236" y="4321174"/>
              <a:ext cx="3397250" cy="457200"/>
            </a:xfrm>
            <a:custGeom>
              <a:avLst/>
              <a:gdLst/>
              <a:ahLst/>
              <a:cxnLst/>
              <a:rect l="l" t="t" r="r" b="b"/>
              <a:pathLst>
                <a:path w="3397250" h="457200">
                  <a:moveTo>
                    <a:pt x="0" y="76201"/>
                  </a:moveTo>
                  <a:lnTo>
                    <a:pt x="5988" y="46540"/>
                  </a:lnTo>
                  <a:lnTo>
                    <a:pt x="22319" y="22318"/>
                  </a:lnTo>
                  <a:lnTo>
                    <a:pt x="46540" y="5988"/>
                  </a:lnTo>
                  <a:lnTo>
                    <a:pt x="76202" y="0"/>
                  </a:lnTo>
                  <a:lnTo>
                    <a:pt x="3321047" y="0"/>
                  </a:lnTo>
                  <a:lnTo>
                    <a:pt x="3350706" y="5988"/>
                  </a:lnTo>
                  <a:lnTo>
                    <a:pt x="3374927" y="22318"/>
                  </a:lnTo>
                  <a:lnTo>
                    <a:pt x="3391258" y="46540"/>
                  </a:lnTo>
                  <a:lnTo>
                    <a:pt x="3397247" y="76201"/>
                  </a:lnTo>
                  <a:lnTo>
                    <a:pt x="3397247" y="380997"/>
                  </a:lnTo>
                  <a:lnTo>
                    <a:pt x="3391258" y="410658"/>
                  </a:lnTo>
                  <a:lnTo>
                    <a:pt x="3374927" y="434880"/>
                  </a:lnTo>
                  <a:lnTo>
                    <a:pt x="3350706" y="451211"/>
                  </a:lnTo>
                  <a:lnTo>
                    <a:pt x="3321047" y="457199"/>
                  </a:lnTo>
                  <a:lnTo>
                    <a:pt x="76202" y="457199"/>
                  </a:lnTo>
                  <a:lnTo>
                    <a:pt x="46540" y="451211"/>
                  </a:lnTo>
                  <a:lnTo>
                    <a:pt x="22319" y="434880"/>
                  </a:lnTo>
                  <a:lnTo>
                    <a:pt x="5988" y="410658"/>
                  </a:lnTo>
                  <a:lnTo>
                    <a:pt x="0" y="380997"/>
                  </a:lnTo>
                  <a:lnTo>
                    <a:pt x="0" y="76201"/>
                  </a:lnTo>
                  <a:close/>
                </a:path>
              </a:pathLst>
            </a:custGeom>
            <a:ln w="28574">
              <a:solidFill>
                <a:srgbClr val="00BE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15728" y="4845049"/>
              <a:ext cx="3317875" cy="457200"/>
            </a:xfrm>
            <a:custGeom>
              <a:avLst/>
              <a:gdLst/>
              <a:ahLst/>
              <a:cxnLst/>
              <a:rect l="l" t="t" r="r" b="b"/>
              <a:pathLst>
                <a:path w="3317875" h="457200">
                  <a:moveTo>
                    <a:pt x="0" y="76201"/>
                  </a:moveTo>
                  <a:lnTo>
                    <a:pt x="5988" y="46540"/>
                  </a:lnTo>
                  <a:lnTo>
                    <a:pt x="22319" y="22318"/>
                  </a:lnTo>
                  <a:lnTo>
                    <a:pt x="46540" y="5988"/>
                  </a:lnTo>
                  <a:lnTo>
                    <a:pt x="76201" y="0"/>
                  </a:lnTo>
                  <a:lnTo>
                    <a:pt x="3241647" y="0"/>
                  </a:lnTo>
                  <a:lnTo>
                    <a:pt x="3271312" y="5988"/>
                  </a:lnTo>
                  <a:lnTo>
                    <a:pt x="3295536" y="22318"/>
                  </a:lnTo>
                  <a:lnTo>
                    <a:pt x="3311868" y="46540"/>
                  </a:lnTo>
                  <a:lnTo>
                    <a:pt x="3317857" y="76201"/>
                  </a:lnTo>
                  <a:lnTo>
                    <a:pt x="3317857" y="380997"/>
                  </a:lnTo>
                  <a:lnTo>
                    <a:pt x="3311868" y="410658"/>
                  </a:lnTo>
                  <a:lnTo>
                    <a:pt x="3295536" y="434880"/>
                  </a:lnTo>
                  <a:lnTo>
                    <a:pt x="3271312" y="451211"/>
                  </a:lnTo>
                  <a:lnTo>
                    <a:pt x="3241647" y="457199"/>
                  </a:lnTo>
                  <a:lnTo>
                    <a:pt x="76201" y="457199"/>
                  </a:lnTo>
                  <a:lnTo>
                    <a:pt x="46540" y="451211"/>
                  </a:lnTo>
                  <a:lnTo>
                    <a:pt x="22319" y="434880"/>
                  </a:lnTo>
                  <a:lnTo>
                    <a:pt x="5988" y="410658"/>
                  </a:lnTo>
                  <a:lnTo>
                    <a:pt x="0" y="380997"/>
                  </a:lnTo>
                  <a:lnTo>
                    <a:pt x="0" y="76201"/>
                  </a:lnTo>
                  <a:close/>
                </a:path>
              </a:pathLst>
            </a:custGeom>
            <a:ln w="28574">
              <a:solidFill>
                <a:srgbClr val="00BE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683137" y="5377802"/>
            <a:ext cx="2251075" cy="457200"/>
          </a:xfrm>
          <a:custGeom>
            <a:avLst/>
            <a:gdLst/>
            <a:ahLst/>
            <a:cxnLst/>
            <a:rect l="l" t="t" r="r" b="b"/>
            <a:pathLst>
              <a:path w="2251075" h="457200">
                <a:moveTo>
                  <a:pt x="0" y="76201"/>
                </a:moveTo>
                <a:lnTo>
                  <a:pt x="5988" y="46540"/>
                </a:lnTo>
                <a:lnTo>
                  <a:pt x="22319" y="22319"/>
                </a:lnTo>
                <a:lnTo>
                  <a:pt x="46540" y="5988"/>
                </a:lnTo>
                <a:lnTo>
                  <a:pt x="76201" y="0"/>
                </a:lnTo>
                <a:lnTo>
                  <a:pt x="2174848" y="0"/>
                </a:lnTo>
                <a:lnTo>
                  <a:pt x="2204513" y="5988"/>
                </a:lnTo>
                <a:lnTo>
                  <a:pt x="2228737" y="22319"/>
                </a:lnTo>
                <a:lnTo>
                  <a:pt x="2245069" y="46540"/>
                </a:lnTo>
                <a:lnTo>
                  <a:pt x="2251058" y="76201"/>
                </a:lnTo>
                <a:lnTo>
                  <a:pt x="2251058" y="380997"/>
                </a:lnTo>
                <a:lnTo>
                  <a:pt x="2245069" y="410658"/>
                </a:lnTo>
                <a:lnTo>
                  <a:pt x="2228737" y="434880"/>
                </a:lnTo>
                <a:lnTo>
                  <a:pt x="2204513" y="451211"/>
                </a:lnTo>
                <a:lnTo>
                  <a:pt x="2174848" y="457199"/>
                </a:lnTo>
                <a:lnTo>
                  <a:pt x="76201" y="457199"/>
                </a:lnTo>
                <a:lnTo>
                  <a:pt x="46540" y="451211"/>
                </a:lnTo>
                <a:lnTo>
                  <a:pt x="22319" y="434880"/>
                </a:lnTo>
                <a:lnTo>
                  <a:pt x="5988" y="410658"/>
                </a:lnTo>
                <a:lnTo>
                  <a:pt x="0" y="380997"/>
                </a:lnTo>
                <a:lnTo>
                  <a:pt x="0" y="76201"/>
                </a:lnTo>
                <a:close/>
              </a:path>
            </a:pathLst>
          </a:custGeom>
          <a:ln w="28574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5-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395</Words>
  <Application>Microsoft Office PowerPoint</Application>
  <PresentationFormat>On-screen Show (4:3)</PresentationFormat>
  <Paragraphs>152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Symbol</vt:lpstr>
      <vt:lpstr>Times New Roman</vt:lpstr>
      <vt:lpstr>Wingdings</vt:lpstr>
      <vt:lpstr>Office Theme</vt:lpstr>
      <vt:lpstr>CSE 2213: Discrete Mathematics</vt:lpstr>
      <vt:lpstr>Lecture 05</vt:lpstr>
      <vt:lpstr>Previously…</vt:lpstr>
      <vt:lpstr>Nesting of Quantifiers</vt:lpstr>
      <vt:lpstr>Nested Quantifiers</vt:lpstr>
      <vt:lpstr>Nested Quantifiers</vt:lpstr>
      <vt:lpstr>Nested Quantifiers: Example</vt:lpstr>
      <vt:lpstr>Quantifier Exercise</vt:lpstr>
      <vt:lpstr>Negating Nested Quantifiers</vt:lpstr>
      <vt:lpstr>Equivalence Laws</vt:lpstr>
      <vt:lpstr>         Proof ..</vt:lpstr>
      <vt:lpstr>         Proof …</vt:lpstr>
      <vt:lpstr>Notational Conventions</vt:lpstr>
      <vt:lpstr>1.5 Rules of Inference</vt:lpstr>
      <vt:lpstr>Valid Arguments (I)</vt:lpstr>
      <vt:lpstr>Valid Arguments (II)</vt:lpstr>
      <vt:lpstr>Inference Rules: General From</vt:lpstr>
      <vt:lpstr>Inference Rules &amp; 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2213: Discrete Mathematics</dc:title>
  <dc:creator>Lenovo</dc:creator>
  <cp:lastModifiedBy>Lenovo</cp:lastModifiedBy>
  <cp:revision>19</cp:revision>
  <dcterms:created xsi:type="dcterms:W3CDTF">2021-10-27T06:08:49Z</dcterms:created>
  <dcterms:modified xsi:type="dcterms:W3CDTF">2021-12-02T04:28:35Z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2021-10-27T00:00:00Z</vt:filetime>
  </property>
</Properties>
</file>