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9677" y="-55879"/>
            <a:ext cx="55289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2539" y="1295400"/>
            <a:ext cx="7475855" cy="4229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89" y="6562556"/>
            <a:ext cx="29959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1272" y="6572081"/>
            <a:ext cx="35623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872109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/>
              <a:t>CSE 2213</a:t>
            </a:r>
            <a:r>
              <a:rPr sz="4800" spc="-5" dirty="0" smtClean="0"/>
              <a:t>:</a:t>
            </a:r>
            <a:endParaRPr sz="4800" dirty="0"/>
          </a:p>
          <a:p>
            <a:pPr marL="12700" marR="5080">
              <a:lnSpc>
                <a:spcPct val="100000"/>
              </a:lnSpc>
            </a:pPr>
            <a:r>
              <a:rPr lang="en-US" sz="4800" spc="-5" dirty="0"/>
              <a:t>Discrete Mathematics</a:t>
            </a:r>
            <a:endParaRPr sz="4800" dirty="0"/>
          </a:p>
        </p:txBody>
      </p:sp>
      <p:sp>
        <p:nvSpPr>
          <p:cNvPr id="14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149964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2203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Trivial Proof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374457"/>
            <a:ext cx="7325995" cy="463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Show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(i.e.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true)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prove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true</a:t>
            </a:r>
            <a:r>
              <a:rPr sz="2800" i="1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99"/>
              </a:lnSpc>
              <a:spcBef>
                <a:spcPts val="5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Theorem: </a:t>
            </a:r>
            <a:r>
              <a:rPr sz="2800" spc="-5" dirty="0">
                <a:latin typeface="Arial"/>
                <a:cs typeface="Arial"/>
              </a:rPr>
              <a:t>(For integers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sum of  </a:t>
            </a:r>
            <a:r>
              <a:rPr sz="2800" spc="-5" dirty="0">
                <a:latin typeface="Arial"/>
                <a:cs typeface="Arial"/>
              </a:rPr>
              <a:t>two </a:t>
            </a:r>
            <a:r>
              <a:rPr sz="2800" dirty="0">
                <a:latin typeface="Arial"/>
                <a:cs typeface="Arial"/>
              </a:rPr>
              <a:t>prime </a:t>
            </a:r>
            <a:r>
              <a:rPr sz="2800" spc="-5" dirty="0">
                <a:latin typeface="Arial"/>
                <a:cs typeface="Arial"/>
              </a:rPr>
              <a:t>numbers, then either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 odd or </a:t>
            </a:r>
            <a:r>
              <a:rPr sz="2800" i="1" dirty="0">
                <a:latin typeface="Arial"/>
                <a:cs typeface="Arial"/>
              </a:rPr>
              <a:t>n 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even.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Proof:</a:t>
            </a:r>
            <a:endParaRPr sz="2800">
              <a:latin typeface="Arial"/>
              <a:cs typeface="Arial"/>
            </a:endParaRPr>
          </a:p>
          <a:p>
            <a:pPr marL="355600" marR="320040">
              <a:lnSpc>
                <a:spcPct val="100099"/>
              </a:lnSpc>
              <a:spcBef>
                <a:spcPts val="635"/>
              </a:spcBef>
            </a:pPr>
            <a:r>
              <a:rPr sz="2800" i="1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integer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either </a:t>
            </a:r>
            <a:r>
              <a:rPr sz="2800" dirty="0">
                <a:latin typeface="Arial"/>
                <a:cs typeface="Arial"/>
              </a:rPr>
              <a:t>odd or even. So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conclusion of </a:t>
            </a:r>
            <a:r>
              <a:rPr sz="2800" spc="-5" dirty="0">
                <a:latin typeface="Arial"/>
                <a:cs typeface="Arial"/>
              </a:rPr>
              <a:t>the implication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true  </a:t>
            </a:r>
            <a:r>
              <a:rPr sz="2800" dirty="0">
                <a:latin typeface="Arial"/>
                <a:cs typeface="Arial"/>
              </a:rPr>
              <a:t>regardless of </a:t>
            </a:r>
            <a:r>
              <a:rPr sz="2800" spc="-5" dirty="0">
                <a:latin typeface="Arial"/>
                <a:cs typeface="Arial"/>
              </a:rPr>
              <a:t>the truth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hypothesis.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sz="2800" spc="-5" dirty="0">
                <a:latin typeface="Arial"/>
                <a:cs typeface="Arial"/>
              </a:rPr>
              <a:t>Thus the implication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true trivially.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■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528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</a:tabLst>
            </a:pPr>
            <a:r>
              <a:rPr spc="-5" dirty="0"/>
              <a:t>Proof</a:t>
            </a:r>
            <a:r>
              <a:rPr spc="5" dirty="0"/>
              <a:t> </a:t>
            </a:r>
            <a:r>
              <a:rPr spc="-5" dirty="0"/>
              <a:t>by	Contradiction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5539" y="1392935"/>
            <a:ext cx="7541259" cy="395541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method for </a:t>
            </a:r>
            <a:r>
              <a:rPr sz="2800" dirty="0">
                <a:latin typeface="Arial"/>
                <a:cs typeface="Arial"/>
              </a:rPr>
              <a:t>proving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48665" marR="320040" indent="-279400">
              <a:lnSpc>
                <a:spcPct val="116900"/>
              </a:lnSpc>
              <a:spcBef>
                <a:spcPts val="545"/>
              </a:spcBef>
              <a:tabLst>
                <a:tab pos="755015" algn="l"/>
                <a:tab pos="4050029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Assume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, and prove </a:t>
            </a:r>
            <a:r>
              <a:rPr sz="2800" spc="-5" dirty="0">
                <a:latin typeface="Arial"/>
                <a:cs typeface="Arial"/>
              </a:rPr>
              <a:t>both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i="1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  </a:t>
            </a:r>
            <a:r>
              <a:rPr sz="2800" dirty="0">
                <a:latin typeface="Arial"/>
                <a:cs typeface="Arial"/>
              </a:rPr>
              <a:t>some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proposition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.	(Can be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anything!)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1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Thus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) is a </a:t>
            </a:r>
            <a:r>
              <a:rPr sz="2800" spc="-5" dirty="0">
                <a:latin typeface="Arial"/>
                <a:cs typeface="Arial"/>
              </a:rPr>
              <a:t>trivial contradiction, </a:t>
            </a:r>
            <a:r>
              <a:rPr sz="2800" dirty="0">
                <a:latin typeface="Arial"/>
                <a:cs typeface="Arial"/>
              </a:rPr>
              <a:t>equal 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Thus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which is only </a:t>
            </a:r>
            <a:r>
              <a:rPr sz="2800" spc="-5" dirty="0">
                <a:latin typeface="Arial"/>
                <a:cs typeface="Arial"/>
              </a:rPr>
              <a:t>true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Thus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090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Rational</a:t>
            </a:r>
            <a:r>
              <a:rPr spc="-55" dirty="0"/>
              <a:t> </a:t>
            </a:r>
            <a:r>
              <a:rPr spc="-5" dirty="0"/>
              <a:t>Number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5539" y="1545335"/>
            <a:ext cx="7294880" cy="263842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Definition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55600" marR="5080">
              <a:lnSpc>
                <a:spcPct val="115399"/>
              </a:lnSpc>
              <a:spcBef>
                <a:spcPts val="595"/>
              </a:spcBef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real number </a:t>
            </a:r>
            <a:r>
              <a:rPr sz="2800" i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rational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exist  </a:t>
            </a:r>
            <a:r>
              <a:rPr sz="2800" spc="-5" dirty="0">
                <a:latin typeface="Arial"/>
                <a:cs typeface="Arial"/>
              </a:rPr>
              <a:t>integers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≠ 0 such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/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.  A real number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is not </a:t>
            </a:r>
            <a:r>
              <a:rPr sz="2800" spc="-5" dirty="0">
                <a:latin typeface="Arial"/>
                <a:cs typeface="Arial"/>
              </a:rPr>
              <a:t>rational </a:t>
            </a:r>
            <a:r>
              <a:rPr sz="2800" dirty="0">
                <a:latin typeface="Arial"/>
                <a:cs typeface="Arial"/>
              </a:rPr>
              <a:t>is called  </a:t>
            </a:r>
            <a:r>
              <a:rPr sz="2800" i="1" spc="-5" dirty="0">
                <a:latin typeface="Arial"/>
                <a:cs typeface="Arial"/>
              </a:rPr>
              <a:t>irrational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</a:tabLst>
            </a:pPr>
            <a:r>
              <a:rPr spc="-5" dirty="0"/>
              <a:t>Proof</a:t>
            </a:r>
            <a:r>
              <a:rPr spc="5" dirty="0"/>
              <a:t> </a:t>
            </a:r>
            <a:r>
              <a:rPr spc="-5" dirty="0"/>
              <a:t>by	Contradiction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9677" y="452120"/>
            <a:ext cx="2115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Exam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pl</a:t>
            </a: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39" y="1234186"/>
            <a:ext cx="1988820" cy="9931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Arial"/>
                <a:cs typeface="Arial"/>
              </a:rPr>
              <a:t>Proof: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6089" y="6039611"/>
            <a:ext cx="143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Therefore,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55051" y="2348450"/>
            <a:ext cx="354330" cy="323850"/>
            <a:chOff x="3555051" y="2348450"/>
            <a:chExt cx="354330" cy="323850"/>
          </a:xfrm>
        </p:grpSpPr>
        <p:sp>
          <p:nvSpPr>
            <p:cNvPr id="14" name="object 14"/>
            <p:cNvSpPr/>
            <p:nvPr/>
          </p:nvSpPr>
          <p:spPr>
            <a:xfrm>
              <a:off x="3560985" y="2551634"/>
              <a:ext cx="38100" cy="22860"/>
            </a:xfrm>
            <a:custGeom>
              <a:avLst/>
              <a:gdLst/>
              <a:ahLst/>
              <a:cxnLst/>
              <a:rect l="l" t="t" r="r" b="b"/>
              <a:pathLst>
                <a:path w="38100" h="22860">
                  <a:moveTo>
                    <a:pt x="0" y="22360"/>
                  </a:moveTo>
                  <a:lnTo>
                    <a:pt x="37593" y="0"/>
                  </a:lnTo>
                </a:path>
              </a:pathLst>
            </a:custGeom>
            <a:ln w="11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8579" y="2557517"/>
              <a:ext cx="54610" cy="102870"/>
            </a:xfrm>
            <a:custGeom>
              <a:avLst/>
              <a:gdLst/>
              <a:ahLst/>
              <a:cxnLst/>
              <a:rect l="l" t="t" r="r" b="b"/>
              <a:pathLst>
                <a:path w="54610" h="102869">
                  <a:moveTo>
                    <a:pt x="0" y="0"/>
                  </a:moveTo>
                  <a:lnTo>
                    <a:pt x="54571" y="102393"/>
                  </a:lnTo>
                </a:path>
              </a:pathLst>
            </a:custGeom>
            <a:ln w="24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9213" y="2354505"/>
              <a:ext cx="250190" cy="305435"/>
            </a:xfrm>
            <a:custGeom>
              <a:avLst/>
              <a:gdLst/>
              <a:ahLst/>
              <a:cxnLst/>
              <a:rect l="l" t="t" r="r" b="b"/>
              <a:pathLst>
                <a:path w="250189" h="305435">
                  <a:moveTo>
                    <a:pt x="0" y="305406"/>
                  </a:moveTo>
                  <a:lnTo>
                    <a:pt x="72763" y="0"/>
                  </a:lnTo>
                </a:path>
                <a:path w="250189" h="305435">
                  <a:moveTo>
                    <a:pt x="72763" y="0"/>
                  </a:moveTo>
                  <a:lnTo>
                    <a:pt x="249815" y="0"/>
                  </a:lnTo>
                </a:path>
              </a:pathLst>
            </a:custGeom>
            <a:ln w="11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165029" y="6070244"/>
            <a:ext cx="368935" cy="336550"/>
            <a:chOff x="3165029" y="6070244"/>
            <a:chExt cx="368935" cy="336550"/>
          </a:xfrm>
        </p:grpSpPr>
        <p:sp>
          <p:nvSpPr>
            <p:cNvPr id="18" name="object 18"/>
            <p:cNvSpPr/>
            <p:nvPr/>
          </p:nvSpPr>
          <p:spPr>
            <a:xfrm>
              <a:off x="3171197" y="6281319"/>
              <a:ext cx="39370" cy="23495"/>
            </a:xfrm>
            <a:custGeom>
              <a:avLst/>
              <a:gdLst/>
              <a:ahLst/>
              <a:cxnLst/>
              <a:rect l="l" t="t" r="r" b="b"/>
              <a:pathLst>
                <a:path w="39369" h="23495">
                  <a:moveTo>
                    <a:pt x="0" y="23227"/>
                  </a:moveTo>
                  <a:lnTo>
                    <a:pt x="39159" y="0"/>
                  </a:lnTo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10357" y="6287431"/>
              <a:ext cx="57150" cy="106680"/>
            </a:xfrm>
            <a:custGeom>
              <a:avLst/>
              <a:gdLst/>
              <a:ahLst/>
              <a:cxnLst/>
              <a:rect l="l" t="t" r="r" b="b"/>
              <a:pathLst>
                <a:path w="57150" h="106679">
                  <a:moveTo>
                    <a:pt x="0" y="0"/>
                  </a:moveTo>
                  <a:lnTo>
                    <a:pt x="56845" y="106362"/>
                  </a:lnTo>
                </a:path>
              </a:pathLst>
            </a:custGeom>
            <a:ln w="25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3518" y="6076550"/>
              <a:ext cx="260350" cy="317500"/>
            </a:xfrm>
            <a:custGeom>
              <a:avLst/>
              <a:gdLst/>
              <a:ahLst/>
              <a:cxnLst/>
              <a:rect l="l" t="t" r="r" b="b"/>
              <a:pathLst>
                <a:path w="260350" h="317500">
                  <a:moveTo>
                    <a:pt x="0" y="317242"/>
                  </a:moveTo>
                  <a:lnTo>
                    <a:pt x="75796" y="0"/>
                  </a:lnTo>
                </a:path>
                <a:path w="260350" h="317500">
                  <a:moveTo>
                    <a:pt x="75796" y="0"/>
                  </a:moveTo>
                  <a:lnTo>
                    <a:pt x="260225" y="0"/>
                  </a:lnTo>
                </a:path>
              </a:pathLst>
            </a:custGeom>
            <a:ln w="12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355559" y="6025337"/>
            <a:ext cx="2063114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50" spc="67" baseline="-4444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irrational.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■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42911" y="3107275"/>
            <a:ext cx="354330" cy="323850"/>
            <a:chOff x="3042911" y="3107275"/>
            <a:chExt cx="354330" cy="323850"/>
          </a:xfrm>
        </p:grpSpPr>
        <p:sp>
          <p:nvSpPr>
            <p:cNvPr id="23" name="object 23"/>
            <p:cNvSpPr/>
            <p:nvPr/>
          </p:nvSpPr>
          <p:spPr>
            <a:xfrm>
              <a:off x="3048845" y="3310459"/>
              <a:ext cx="38100" cy="22860"/>
            </a:xfrm>
            <a:custGeom>
              <a:avLst/>
              <a:gdLst/>
              <a:ahLst/>
              <a:cxnLst/>
              <a:rect l="l" t="t" r="r" b="b"/>
              <a:pathLst>
                <a:path w="38100" h="22860">
                  <a:moveTo>
                    <a:pt x="0" y="22360"/>
                  </a:moveTo>
                  <a:lnTo>
                    <a:pt x="37593" y="0"/>
                  </a:lnTo>
                </a:path>
              </a:pathLst>
            </a:custGeom>
            <a:ln w="11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86438" y="3316342"/>
              <a:ext cx="54610" cy="102870"/>
            </a:xfrm>
            <a:custGeom>
              <a:avLst/>
              <a:gdLst/>
              <a:ahLst/>
              <a:cxnLst/>
              <a:rect l="l" t="t" r="r" b="b"/>
              <a:pathLst>
                <a:path w="54610" h="102870">
                  <a:moveTo>
                    <a:pt x="0" y="0"/>
                  </a:moveTo>
                  <a:lnTo>
                    <a:pt x="54571" y="102393"/>
                  </a:lnTo>
                </a:path>
              </a:pathLst>
            </a:custGeom>
            <a:ln w="24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47073" y="3113330"/>
              <a:ext cx="250190" cy="305435"/>
            </a:xfrm>
            <a:custGeom>
              <a:avLst/>
              <a:gdLst/>
              <a:ahLst/>
              <a:cxnLst/>
              <a:rect l="l" t="t" r="r" b="b"/>
              <a:pathLst>
                <a:path w="250189" h="305435">
                  <a:moveTo>
                    <a:pt x="0" y="305406"/>
                  </a:moveTo>
                  <a:lnTo>
                    <a:pt x="72764" y="0"/>
                  </a:lnTo>
                </a:path>
                <a:path w="250189" h="305435">
                  <a:moveTo>
                    <a:pt x="72764" y="0"/>
                  </a:moveTo>
                  <a:lnTo>
                    <a:pt x="249816" y="0"/>
                  </a:lnTo>
                </a:path>
              </a:pathLst>
            </a:custGeom>
            <a:ln w="11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86839" y="2290741"/>
            <a:ext cx="7385050" cy="3686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4965" indent="-279400">
              <a:lnSpc>
                <a:spcPct val="100000"/>
              </a:lnSpc>
              <a:spcBef>
                <a:spcPts val="114"/>
              </a:spcBef>
              <a:tabLst>
                <a:tab pos="361315" algn="l"/>
                <a:tab pos="2362835" algn="l"/>
                <a:tab pos="264858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Arial"/>
                <a:cs typeface="Arial"/>
              </a:rPr>
              <a:t>Assume </a:t>
            </a:r>
            <a:r>
              <a:rPr sz="2400" spc="-5" dirty="0">
                <a:latin typeface="Arial"/>
                <a:cs typeface="Arial"/>
              </a:rPr>
              <a:t>that	</a:t>
            </a:r>
            <a:r>
              <a:rPr sz="3600" spc="67" baseline="-6944" dirty="0">
                <a:latin typeface="Times New Roman"/>
                <a:cs typeface="Times New Roman"/>
              </a:rPr>
              <a:t>2	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rational. This </a:t>
            </a:r>
            <a:r>
              <a:rPr sz="2400" dirty="0">
                <a:latin typeface="Arial"/>
                <a:cs typeface="Arial"/>
              </a:rPr>
              <a:t>means </a:t>
            </a:r>
            <a:r>
              <a:rPr sz="2400" spc="-5" dirty="0">
                <a:latin typeface="Arial"/>
                <a:cs typeface="Arial"/>
              </a:rPr>
              <a:t>there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</a:p>
          <a:p>
            <a:pPr marL="354965" marR="501015">
              <a:lnSpc>
                <a:spcPct val="104200"/>
              </a:lnSpc>
              <a:spcBef>
                <a:spcPts val="25"/>
              </a:spcBef>
              <a:tabLst>
                <a:tab pos="1851025" algn="l"/>
              </a:tabLst>
            </a:pPr>
            <a:r>
              <a:rPr sz="2400" spc="-5" dirty="0">
                <a:latin typeface="Arial"/>
                <a:cs typeface="Arial"/>
              </a:rPr>
              <a:t>integers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≠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0)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no common divisors  such </a:t>
            </a:r>
            <a:r>
              <a:rPr sz="2400" spc="-5" dirty="0">
                <a:latin typeface="Arial"/>
                <a:cs typeface="Arial"/>
              </a:rPr>
              <a:t>that	</a:t>
            </a:r>
            <a:r>
              <a:rPr sz="3600" spc="67" baseline="-5787" dirty="0">
                <a:latin typeface="Times New Roman"/>
                <a:cs typeface="Times New Roman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400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marL="354965" marR="113664" indent="6350">
              <a:lnSpc>
                <a:spcPct val="105000"/>
              </a:lnSpc>
              <a:spcBef>
                <a:spcPts val="650"/>
              </a:spcBef>
              <a:tabLst>
                <a:tab pos="6235065" algn="l"/>
              </a:tabLst>
            </a:pPr>
            <a:r>
              <a:rPr sz="2400" dirty="0">
                <a:latin typeface="Arial"/>
                <a:cs typeface="Arial"/>
              </a:rPr>
              <a:t>Squaring </a:t>
            </a:r>
            <a:r>
              <a:rPr sz="2400" spc="-5" dirty="0">
                <a:latin typeface="Arial"/>
                <a:cs typeface="Arial"/>
              </a:rPr>
              <a:t>both </a:t>
            </a:r>
            <a:r>
              <a:rPr sz="2400" dirty="0">
                <a:latin typeface="Arial"/>
                <a:cs typeface="Arial"/>
              </a:rPr>
              <a:t>sides,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 =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, so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spc="337" baseline="24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.	So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is  even; </a:t>
            </a:r>
            <a:r>
              <a:rPr sz="2400" spc="-5" dirty="0">
                <a:latin typeface="Arial"/>
                <a:cs typeface="Arial"/>
              </a:rPr>
              <a:t>thus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400" dirty="0">
                <a:latin typeface="Arial"/>
                <a:cs typeface="Arial"/>
              </a:rPr>
              <a:t>is even (see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earlier).</a:t>
            </a:r>
          </a:p>
          <a:p>
            <a:pPr marL="354965" marR="43180" indent="6350">
              <a:lnSpc>
                <a:spcPct val="105000"/>
              </a:lnSpc>
              <a:spcBef>
                <a:spcPts val="555"/>
              </a:spcBef>
              <a:tabLst>
                <a:tab pos="2402205" algn="l"/>
                <a:tab pos="4775200" algn="l"/>
              </a:tabLst>
            </a:pPr>
            <a:r>
              <a:rPr sz="2400" spc="-5" dirty="0">
                <a:latin typeface="Arial"/>
                <a:cs typeface="Arial"/>
              </a:rPr>
              <a:t>Let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. So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spc="-7" baseline="24305" dirty="0">
                <a:solidFill>
                  <a:srgbClr val="FF0000"/>
                </a:solidFill>
                <a:latin typeface="Arial"/>
                <a:cs typeface="Arial"/>
              </a:rPr>
              <a:t>2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(2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spc="22" baseline="24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4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.	Dividing </a:t>
            </a:r>
            <a:r>
              <a:rPr sz="2400" spc="-5" dirty="0">
                <a:latin typeface="Arial"/>
                <a:cs typeface="Arial"/>
              </a:rPr>
              <a:t>both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sides  by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spc="322" baseline="243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.	</a:t>
            </a:r>
            <a:r>
              <a:rPr sz="2400" spc="-5" dirty="0">
                <a:latin typeface="Arial"/>
                <a:cs typeface="Arial"/>
              </a:rPr>
              <a:t>Thus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is even, so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even.</a:t>
            </a:r>
          </a:p>
          <a:p>
            <a:pPr marL="354965" marR="102870" indent="6350">
              <a:lnSpc>
                <a:spcPct val="105000"/>
              </a:lnSpc>
              <a:spcBef>
                <a:spcPts val="550"/>
              </a:spcBef>
            </a:pP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sz="2400" dirty="0">
                <a:latin typeface="Arial"/>
                <a:cs typeface="Arial"/>
              </a:rPr>
              <a:t>have a common divisor, namely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,  </a:t>
            </a:r>
            <a:r>
              <a:rPr sz="2400" dirty="0">
                <a:latin typeface="Arial"/>
                <a:cs typeface="Arial"/>
              </a:rPr>
              <a:t>so we have a</a:t>
            </a:r>
            <a:r>
              <a:rPr sz="2400" spc="-5" dirty="0">
                <a:latin typeface="Arial"/>
                <a:cs typeface="Arial"/>
              </a:rPr>
              <a:t> contradiction.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29754" y="1409615"/>
            <a:ext cx="354330" cy="323850"/>
            <a:chOff x="3129754" y="1409615"/>
            <a:chExt cx="354330" cy="323850"/>
          </a:xfrm>
        </p:grpSpPr>
        <p:sp>
          <p:nvSpPr>
            <p:cNvPr id="28" name="object 28"/>
            <p:cNvSpPr/>
            <p:nvPr/>
          </p:nvSpPr>
          <p:spPr>
            <a:xfrm>
              <a:off x="3135687" y="1612799"/>
              <a:ext cx="38100" cy="22860"/>
            </a:xfrm>
            <a:custGeom>
              <a:avLst/>
              <a:gdLst/>
              <a:ahLst/>
              <a:cxnLst/>
              <a:rect l="l" t="t" r="r" b="b"/>
              <a:pathLst>
                <a:path w="38100" h="22860">
                  <a:moveTo>
                    <a:pt x="0" y="22360"/>
                  </a:moveTo>
                  <a:lnTo>
                    <a:pt x="37593" y="0"/>
                  </a:lnTo>
                </a:path>
              </a:pathLst>
            </a:custGeom>
            <a:ln w="118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73281" y="1618682"/>
              <a:ext cx="54610" cy="102870"/>
            </a:xfrm>
            <a:custGeom>
              <a:avLst/>
              <a:gdLst/>
              <a:ahLst/>
              <a:cxnLst/>
              <a:rect l="l" t="t" r="r" b="b"/>
              <a:pathLst>
                <a:path w="54610" h="102869">
                  <a:moveTo>
                    <a:pt x="0" y="0"/>
                  </a:moveTo>
                  <a:lnTo>
                    <a:pt x="54571" y="102393"/>
                  </a:lnTo>
                </a:path>
              </a:pathLst>
            </a:custGeom>
            <a:ln w="24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33915" y="1415670"/>
              <a:ext cx="250190" cy="305435"/>
            </a:xfrm>
            <a:custGeom>
              <a:avLst/>
              <a:gdLst/>
              <a:ahLst/>
              <a:cxnLst/>
              <a:rect l="l" t="t" r="r" b="b"/>
              <a:pathLst>
                <a:path w="250189" h="305435">
                  <a:moveTo>
                    <a:pt x="0" y="305406"/>
                  </a:moveTo>
                  <a:lnTo>
                    <a:pt x="72764" y="0"/>
                  </a:lnTo>
                </a:path>
                <a:path w="250189" h="305435">
                  <a:moveTo>
                    <a:pt x="72764" y="0"/>
                  </a:moveTo>
                  <a:lnTo>
                    <a:pt x="249816" y="0"/>
                  </a:lnTo>
                </a:path>
              </a:pathLst>
            </a:custGeom>
            <a:ln w="11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312167" y="1340419"/>
            <a:ext cx="2179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80" algn="l"/>
              </a:tabLst>
            </a:pPr>
            <a:r>
              <a:rPr sz="2400" spc="45" dirty="0">
                <a:latin typeface="Times New Roman"/>
                <a:cs typeface="Times New Roman"/>
              </a:rPr>
              <a:t>2	</a:t>
            </a:r>
            <a:r>
              <a:rPr sz="4200" baseline="1984" dirty="0">
                <a:latin typeface="Arial"/>
                <a:cs typeface="Arial"/>
              </a:rPr>
              <a:t>is</a:t>
            </a:r>
            <a:r>
              <a:rPr sz="4200" spc="-75" baseline="1984" dirty="0">
                <a:latin typeface="Arial"/>
                <a:cs typeface="Arial"/>
              </a:rPr>
              <a:t> </a:t>
            </a:r>
            <a:r>
              <a:rPr sz="4200" spc="-7" baseline="1984" dirty="0">
                <a:latin typeface="Arial"/>
                <a:cs typeface="Arial"/>
              </a:rPr>
              <a:t>irrational.</a:t>
            </a:r>
            <a:endParaRPr sz="4200" baseline="1984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27000" y="6393875"/>
            <a:ext cx="849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+mj-lt"/>
              </a:rPr>
              <a:t>Common Divisor or Common Factor: </a:t>
            </a:r>
            <a:endParaRPr lang="en-US" sz="1400" b="1" dirty="0" smtClean="0">
              <a:solidFill>
                <a:srgbClr val="0000FF"/>
              </a:solidFill>
              <a:latin typeface="+mj-lt"/>
            </a:endParaRPr>
          </a:p>
          <a:p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A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number or expression that divides two or more numbers or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expressions </a:t>
            </a:r>
            <a:r>
              <a:rPr lang="en-US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without a remainder.</a:t>
            </a:r>
            <a:endParaRPr lang="en-US" sz="14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528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</a:tabLst>
            </a:pPr>
            <a:r>
              <a:rPr spc="-5" dirty="0"/>
              <a:t>Proof</a:t>
            </a:r>
            <a:r>
              <a:rPr spc="5" dirty="0"/>
              <a:t> </a:t>
            </a:r>
            <a:r>
              <a:rPr spc="-5" dirty="0"/>
              <a:t>by	Contradiction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5539" y="1243075"/>
            <a:ext cx="7292975" cy="432752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Proving </a:t>
            </a:r>
            <a:r>
              <a:rPr sz="2800" spc="-5" dirty="0">
                <a:latin typeface="Arial"/>
                <a:cs typeface="Arial"/>
              </a:rPr>
              <a:t>implication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contradiction</a:t>
            </a:r>
            <a:endParaRPr sz="2800">
              <a:latin typeface="Arial"/>
              <a:cs typeface="Arial"/>
            </a:endParaRPr>
          </a:p>
          <a:p>
            <a:pPr marL="748665" marR="5080" indent="-279400">
              <a:lnSpc>
                <a:spcPct val="114599"/>
              </a:lnSpc>
              <a:spcBef>
                <a:spcPts val="32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Assume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and use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premise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to  arrive at a </a:t>
            </a:r>
            <a:r>
              <a:rPr sz="2800" spc="-5" dirty="0">
                <a:latin typeface="Arial"/>
                <a:cs typeface="Arial"/>
              </a:rPr>
              <a:t>contradiction, i.e. 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F 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748665" marR="934719" indent="-279400">
              <a:lnSpc>
                <a:spcPct val="105700"/>
              </a:lnSpc>
              <a:spcBef>
                <a:spcPts val="1825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How does </a:t>
            </a:r>
            <a:r>
              <a:rPr sz="2800" spc="-5" dirty="0">
                <a:latin typeface="Arial"/>
                <a:cs typeface="Arial"/>
              </a:rPr>
              <a:t>this relate to the </a:t>
            </a:r>
            <a:r>
              <a:rPr sz="2800" dirty="0">
                <a:latin typeface="Arial"/>
                <a:cs typeface="Arial"/>
              </a:rPr>
              <a:t>proof by  </a:t>
            </a:r>
            <a:r>
              <a:rPr sz="2800" spc="-5" dirty="0">
                <a:latin typeface="Arial"/>
                <a:cs typeface="Arial"/>
              </a:rPr>
              <a:t>contraposition?</a:t>
            </a:r>
            <a:endParaRPr sz="2800">
              <a:latin typeface="Arial"/>
              <a:cs typeface="Arial"/>
            </a:endParaRPr>
          </a:p>
          <a:p>
            <a:pPr marL="748665" marR="574040" indent="-279400">
              <a:lnSpc>
                <a:spcPct val="105700"/>
              </a:lnSpc>
              <a:spcBef>
                <a:spcPts val="180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b="1" i="1" spc="-5" dirty="0">
                <a:latin typeface="Arial"/>
                <a:cs typeface="Arial"/>
              </a:rPr>
              <a:t>Proof by Contraposition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): 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Assume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, and prove</a:t>
            </a:r>
            <a:r>
              <a:rPr sz="2800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</a:tabLst>
            </a:pPr>
            <a:r>
              <a:rPr spc="-5" dirty="0"/>
              <a:t>Proof</a:t>
            </a:r>
            <a:r>
              <a:rPr spc="5" dirty="0"/>
              <a:t> </a:t>
            </a:r>
            <a:r>
              <a:rPr spc="-5" dirty="0"/>
              <a:t>by	Contradiction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9677" y="452120"/>
            <a:ext cx="5106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Example:</a:t>
            </a:r>
            <a:r>
              <a:rPr sz="4000" b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Implication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9" y="1328420"/>
            <a:ext cx="7866380" cy="470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354965" algn="l"/>
                <a:tab pos="217297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Theorem:	</a:t>
            </a:r>
            <a:r>
              <a:rPr sz="2800" spc="-5" dirty="0">
                <a:latin typeface="Arial"/>
                <a:cs typeface="Arial"/>
              </a:rPr>
              <a:t>(For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integers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ts val="3329"/>
              </a:lnSpc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800" dirty="0">
                <a:latin typeface="Arial"/>
                <a:cs typeface="Arial"/>
              </a:rPr>
              <a:t>is odd,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odd.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Proof:</a:t>
            </a:r>
            <a:endParaRPr sz="2800">
              <a:latin typeface="Arial"/>
              <a:cs typeface="Arial"/>
            </a:endParaRPr>
          </a:p>
          <a:p>
            <a:pPr marL="355600" marR="98425">
              <a:lnSpc>
                <a:spcPct val="101499"/>
              </a:lnSpc>
              <a:spcBef>
                <a:spcPts val="500"/>
              </a:spcBef>
            </a:pPr>
            <a:r>
              <a:rPr sz="2400" dirty="0">
                <a:latin typeface="Arial"/>
                <a:cs typeface="Arial"/>
              </a:rPr>
              <a:t>Assume </a:t>
            </a:r>
            <a:r>
              <a:rPr sz="2400" spc="-5" dirty="0">
                <a:latin typeface="Arial"/>
                <a:cs typeface="Arial"/>
              </a:rPr>
              <a:t>that the </a:t>
            </a:r>
            <a:r>
              <a:rPr sz="2400" dirty="0">
                <a:latin typeface="Arial"/>
                <a:cs typeface="Arial"/>
              </a:rPr>
              <a:t>conclusion is </a:t>
            </a:r>
            <a:r>
              <a:rPr sz="2400" spc="-5" dirty="0">
                <a:latin typeface="Arial"/>
                <a:cs typeface="Arial"/>
              </a:rPr>
              <a:t>false, </a:t>
            </a:r>
            <a:r>
              <a:rPr sz="2400" i="1" spc="-5" dirty="0">
                <a:latin typeface="Arial"/>
                <a:cs typeface="Arial"/>
              </a:rPr>
              <a:t>i.e.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is even, 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odd.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01099"/>
              </a:lnSpc>
              <a:spcBef>
                <a:spcPts val="465"/>
              </a:spcBef>
              <a:tabLst>
                <a:tab pos="3006725" algn="l"/>
              </a:tabLst>
            </a:pPr>
            <a:r>
              <a:rPr sz="2400" dirty="0">
                <a:latin typeface="Arial"/>
                <a:cs typeface="Arial"/>
              </a:rPr>
              <a:t>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integer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3(2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 6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2(3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i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sz="2400" spc="-5" dirty="0">
                <a:latin typeface="Arial"/>
                <a:cs typeface="Arial"/>
              </a:rPr>
              <a:t>.	Thus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 even, because it  equals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integer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latin typeface="Arial"/>
                <a:cs typeface="Arial"/>
              </a:rPr>
              <a:t>This contradicts the assumption “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odd”.</a:t>
            </a:r>
            <a:endParaRPr sz="2400">
              <a:latin typeface="Arial"/>
              <a:cs typeface="Arial"/>
            </a:endParaRPr>
          </a:p>
          <a:p>
            <a:pPr marL="355600" marR="1565275">
              <a:lnSpc>
                <a:spcPts val="2860"/>
              </a:lnSpc>
              <a:spcBef>
                <a:spcPts val="1500"/>
              </a:spcBef>
            </a:pPr>
            <a:r>
              <a:rPr sz="2400" spc="-5" dirty="0">
                <a:latin typeface="Arial"/>
                <a:cs typeface="Arial"/>
              </a:rPr>
              <a:t>This completes the </a:t>
            </a:r>
            <a:r>
              <a:rPr sz="2400" dirty="0">
                <a:latin typeface="Arial"/>
                <a:cs typeface="Arial"/>
              </a:rPr>
              <a:t>proof by </a:t>
            </a:r>
            <a:r>
              <a:rPr sz="2400" spc="-5" dirty="0">
                <a:latin typeface="Arial"/>
                <a:cs typeface="Arial"/>
              </a:rPr>
              <a:t>contradiction,  </a:t>
            </a:r>
            <a:r>
              <a:rPr sz="2400" dirty="0">
                <a:latin typeface="Arial"/>
                <a:cs typeface="Arial"/>
              </a:rPr>
              <a:t>proving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 odd,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odd.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■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43972" y="6584781"/>
            <a:ext cx="30543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latin typeface="Arial"/>
                <a:cs typeface="Arial"/>
              </a:rPr>
              <a:t>7-16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682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Circular</a:t>
            </a:r>
            <a:r>
              <a:rPr spc="-85" dirty="0"/>
              <a:t> </a:t>
            </a:r>
            <a:r>
              <a:rPr spc="-5" dirty="0"/>
              <a:t>Reasoning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0365" marR="93345" indent="-342900">
              <a:lnSpc>
                <a:spcPts val="2800"/>
              </a:lnSpc>
              <a:spcBef>
                <a:spcPts val="459"/>
              </a:spcBef>
              <a:tabLst>
                <a:tab pos="380365" algn="l"/>
                <a:tab pos="3280410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The fallacy </a:t>
            </a:r>
            <a:r>
              <a:rPr dirty="0"/>
              <a:t>of </a:t>
            </a:r>
            <a:r>
              <a:rPr spc="-5" dirty="0"/>
              <a:t>(explicitly </a:t>
            </a:r>
            <a:r>
              <a:rPr dirty="0"/>
              <a:t>or </a:t>
            </a:r>
            <a:r>
              <a:rPr spc="-5" dirty="0"/>
              <a:t>implicitly) </a:t>
            </a:r>
            <a:r>
              <a:rPr dirty="0"/>
              <a:t>assuming  </a:t>
            </a:r>
            <a:r>
              <a:rPr spc="-5" dirty="0"/>
              <a:t>the </a:t>
            </a:r>
            <a:r>
              <a:rPr dirty="0"/>
              <a:t>very </a:t>
            </a:r>
            <a:r>
              <a:rPr spc="-5" dirty="0"/>
              <a:t>statement </a:t>
            </a:r>
            <a:r>
              <a:rPr dirty="0"/>
              <a:t>you are </a:t>
            </a:r>
            <a:r>
              <a:rPr spc="-5" dirty="0"/>
              <a:t>trying to </a:t>
            </a:r>
            <a:r>
              <a:rPr dirty="0"/>
              <a:t>prove in </a:t>
            </a:r>
            <a:r>
              <a:rPr spc="-5" dirty="0"/>
              <a:t>the  </a:t>
            </a:r>
            <a:r>
              <a:rPr dirty="0"/>
              <a:t>course of</a:t>
            </a:r>
            <a:r>
              <a:rPr spc="5" dirty="0"/>
              <a:t> </a:t>
            </a:r>
            <a:r>
              <a:rPr spc="-5" dirty="0"/>
              <a:t>its</a:t>
            </a:r>
            <a:r>
              <a:rPr spc="5" dirty="0"/>
              <a:t> </a:t>
            </a:r>
            <a:r>
              <a:rPr spc="-5" dirty="0"/>
              <a:t>proof.	</a:t>
            </a:r>
            <a:r>
              <a:rPr dirty="0"/>
              <a:t>Example:</a:t>
            </a:r>
            <a:endParaRPr sz="1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20"/>
              </a:spcBef>
              <a:tabLst>
                <a:tab pos="3803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>
                <a:solidFill>
                  <a:srgbClr val="3333CC"/>
                </a:solidFill>
              </a:rPr>
              <a:t>Prove </a:t>
            </a:r>
            <a:r>
              <a:rPr spc="-5" dirty="0">
                <a:solidFill>
                  <a:srgbClr val="3333CC"/>
                </a:solidFill>
              </a:rPr>
              <a:t>that </a:t>
            </a:r>
            <a:r>
              <a:rPr dirty="0">
                <a:solidFill>
                  <a:srgbClr val="3333CC"/>
                </a:solidFill>
              </a:rPr>
              <a:t>an </a:t>
            </a:r>
            <a:r>
              <a:rPr spc="-5" dirty="0">
                <a:solidFill>
                  <a:srgbClr val="3333CC"/>
                </a:solidFill>
              </a:rPr>
              <a:t>integer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dirty="0">
                <a:solidFill>
                  <a:srgbClr val="3333CC"/>
                </a:solidFill>
              </a:rPr>
              <a:t>is even, if </a:t>
            </a:r>
            <a:r>
              <a:rPr i="1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550" spc="7" baseline="26143" dirty="0">
                <a:solidFill>
                  <a:srgbClr val="FF2600"/>
                </a:solidFill>
              </a:rPr>
              <a:t>2 </a:t>
            </a:r>
            <a:r>
              <a:rPr sz="2600" dirty="0">
                <a:solidFill>
                  <a:srgbClr val="3333CC"/>
                </a:solidFill>
              </a:rPr>
              <a:t>is</a:t>
            </a:r>
            <a:r>
              <a:rPr sz="2600" spc="-285" dirty="0">
                <a:solidFill>
                  <a:srgbClr val="3333CC"/>
                </a:solidFill>
              </a:rPr>
              <a:t> </a:t>
            </a:r>
            <a:r>
              <a:rPr sz="2600" dirty="0">
                <a:solidFill>
                  <a:srgbClr val="3333CC"/>
                </a:solidFill>
              </a:rPr>
              <a:t>even.</a:t>
            </a:r>
            <a:endParaRPr sz="2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  <a:tabLst>
                <a:tab pos="3803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Attempted</a:t>
            </a:r>
            <a:r>
              <a:rPr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proof:</a:t>
            </a:r>
            <a:endParaRPr sz="1550">
              <a:latin typeface="Arial"/>
              <a:cs typeface="Arial"/>
            </a:endParaRPr>
          </a:p>
          <a:p>
            <a:pPr marL="380365" marR="86995">
              <a:lnSpc>
                <a:spcPct val="118100"/>
              </a:lnSpc>
              <a:spcBef>
                <a:spcPts val="115"/>
              </a:spcBef>
            </a:pPr>
            <a:r>
              <a:rPr sz="2400" dirty="0">
                <a:solidFill>
                  <a:srgbClr val="3333CC"/>
                </a:solidFill>
              </a:rPr>
              <a:t>Assume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aseline="24305" dirty="0">
                <a:solidFill>
                  <a:srgbClr val="FF0000"/>
                </a:solidFill>
              </a:rPr>
              <a:t>2 </a:t>
            </a:r>
            <a:r>
              <a:rPr sz="2400" dirty="0">
                <a:solidFill>
                  <a:srgbClr val="3333CC"/>
                </a:solidFill>
              </a:rPr>
              <a:t>is even. </a:t>
            </a:r>
            <a:r>
              <a:rPr sz="2400" spc="-5" dirty="0">
                <a:solidFill>
                  <a:srgbClr val="3333CC"/>
                </a:solidFill>
              </a:rPr>
              <a:t>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aseline="24305" dirty="0">
                <a:solidFill>
                  <a:srgbClr val="FF0000"/>
                </a:solidFill>
              </a:rPr>
              <a:t>2 </a:t>
            </a:r>
            <a:r>
              <a:rPr sz="2400" dirty="0">
                <a:solidFill>
                  <a:srgbClr val="FF0000"/>
                </a:solidFill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spc="-5" dirty="0">
                <a:solidFill>
                  <a:srgbClr val="3333CC"/>
                </a:solidFill>
              </a:rPr>
              <a:t>for </a:t>
            </a:r>
            <a:r>
              <a:rPr sz="2400" dirty="0">
                <a:solidFill>
                  <a:srgbClr val="3333CC"/>
                </a:solidFill>
              </a:rPr>
              <a:t>some </a:t>
            </a:r>
            <a:r>
              <a:rPr sz="2400" spc="-5" dirty="0">
                <a:solidFill>
                  <a:srgbClr val="3333CC"/>
                </a:solidFill>
              </a:rPr>
              <a:t>integer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/>
              <a:t>.  </a:t>
            </a:r>
            <a:r>
              <a:rPr sz="2400" dirty="0">
                <a:solidFill>
                  <a:srgbClr val="3333CC"/>
                </a:solidFill>
              </a:rPr>
              <a:t>Dividing </a:t>
            </a:r>
            <a:r>
              <a:rPr sz="2400" spc="-5" dirty="0">
                <a:solidFill>
                  <a:srgbClr val="3333CC"/>
                </a:solidFill>
              </a:rPr>
              <a:t>both </a:t>
            </a:r>
            <a:r>
              <a:rPr sz="2400" dirty="0">
                <a:solidFill>
                  <a:srgbClr val="3333CC"/>
                </a:solidFill>
              </a:rPr>
              <a:t>sides by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3333CC"/>
                </a:solidFill>
              </a:rPr>
              <a:t>gives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</a:rPr>
              <a:t>= (2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FF0000"/>
                </a:solidFill>
              </a:rPr>
              <a:t>)/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</a:rPr>
              <a:t>=</a:t>
            </a:r>
            <a:r>
              <a:rPr sz="2400" spc="-50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2(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spc="-5" dirty="0">
                <a:solidFill>
                  <a:srgbClr val="FF0000"/>
                </a:solidFill>
              </a:rPr>
              <a:t>/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FF0000"/>
                </a:solidFill>
              </a:rPr>
              <a:t>)</a:t>
            </a:r>
            <a:r>
              <a:rPr sz="2400" spc="-5" dirty="0"/>
              <a:t>.</a:t>
            </a:r>
            <a:endParaRPr sz="2400">
              <a:latin typeface="Arial"/>
              <a:cs typeface="Arial"/>
            </a:endParaRPr>
          </a:p>
          <a:p>
            <a:pPr marL="380365" marR="30480">
              <a:lnSpc>
                <a:spcPts val="2820"/>
              </a:lnSpc>
              <a:spcBef>
                <a:spcPts val="760"/>
              </a:spcBef>
            </a:pPr>
            <a:r>
              <a:rPr sz="2400" dirty="0">
                <a:solidFill>
                  <a:srgbClr val="3333CC"/>
                </a:solidFill>
              </a:rPr>
              <a:t>So </a:t>
            </a:r>
            <a:r>
              <a:rPr sz="2400" spc="-5" dirty="0">
                <a:solidFill>
                  <a:srgbClr val="3333CC"/>
                </a:solidFill>
              </a:rPr>
              <a:t>there </a:t>
            </a:r>
            <a:r>
              <a:rPr sz="2400" dirty="0">
                <a:solidFill>
                  <a:srgbClr val="3333CC"/>
                </a:solidFill>
              </a:rPr>
              <a:t>is an </a:t>
            </a:r>
            <a:r>
              <a:rPr sz="2400" spc="-5" dirty="0">
                <a:solidFill>
                  <a:srgbClr val="3333CC"/>
                </a:solidFill>
              </a:rPr>
              <a:t>integer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dirty="0">
                <a:solidFill>
                  <a:srgbClr val="3333CC"/>
                </a:solidFill>
              </a:rPr>
              <a:t>(namely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FF0000"/>
                </a:solidFill>
              </a:rPr>
              <a:t>/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3333CC"/>
                </a:solidFill>
              </a:rPr>
              <a:t>) such </a:t>
            </a:r>
            <a:r>
              <a:rPr sz="2400" spc="-5" dirty="0">
                <a:solidFill>
                  <a:srgbClr val="3333CC"/>
                </a:solidFill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400" dirty="0"/>
              <a:t>.  </a:t>
            </a:r>
            <a:r>
              <a:rPr sz="2400" spc="-5" dirty="0">
                <a:solidFill>
                  <a:srgbClr val="3333CC"/>
                </a:solidFill>
              </a:rPr>
              <a:t>Therefore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3333CC"/>
                </a:solidFill>
              </a:rPr>
              <a:t>is</a:t>
            </a:r>
            <a:r>
              <a:rPr sz="2400" spc="-10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even.</a:t>
            </a:r>
            <a:endParaRPr sz="24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565"/>
              </a:spcBef>
              <a:tabLst>
                <a:tab pos="7804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>
                <a:solidFill>
                  <a:srgbClr val="006600"/>
                </a:solidFill>
              </a:rPr>
              <a:t>Circular reasoning is used in </a:t>
            </a:r>
            <a:r>
              <a:rPr spc="-5" dirty="0">
                <a:solidFill>
                  <a:srgbClr val="006600"/>
                </a:solidFill>
              </a:rPr>
              <a:t>this</a:t>
            </a:r>
            <a:r>
              <a:rPr spc="-40" dirty="0">
                <a:solidFill>
                  <a:srgbClr val="006600"/>
                </a:solidFill>
              </a:rPr>
              <a:t> </a:t>
            </a:r>
            <a:r>
              <a:rPr spc="-5" dirty="0">
                <a:solidFill>
                  <a:srgbClr val="006600"/>
                </a:solidFill>
              </a:rPr>
              <a:t>proof.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4539" y="5506720"/>
            <a:ext cx="11817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W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here?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1400" y="5562600"/>
            <a:ext cx="5486400" cy="1196975"/>
          </a:xfrm>
          <a:prstGeom prst="rect">
            <a:avLst/>
          </a:prstGeom>
          <a:solidFill>
            <a:srgbClr val="FFFED5"/>
          </a:solidFill>
          <a:ln w="952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445" algn="ctr">
              <a:lnSpc>
                <a:spcPts val="2840"/>
              </a:lnSpc>
              <a:spcBef>
                <a:spcPts val="390"/>
              </a:spcBef>
            </a:pPr>
            <a:r>
              <a:rPr sz="2400" i="1" spc="-5" dirty="0">
                <a:latin typeface="Times New Roman"/>
                <a:cs typeface="Times New Roman"/>
              </a:rPr>
              <a:t>Begs the question: </a:t>
            </a:r>
            <a:r>
              <a:rPr sz="2400" i="1" dirty="0">
                <a:latin typeface="Times New Roman"/>
                <a:cs typeface="Times New Roman"/>
              </a:rPr>
              <a:t>How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  <a:p>
            <a:pPr marL="254000" marR="317500" algn="ctr">
              <a:lnSpc>
                <a:spcPts val="2900"/>
              </a:lnSpc>
              <a:spcBef>
                <a:spcPts val="40"/>
              </a:spcBef>
            </a:pPr>
            <a:r>
              <a:rPr sz="2400" i="1" spc="-5" dirty="0">
                <a:latin typeface="Times New Roman"/>
                <a:cs typeface="Times New Roman"/>
              </a:rPr>
              <a:t>you </a:t>
            </a:r>
            <a:r>
              <a:rPr sz="2400" i="1" dirty="0">
                <a:latin typeface="Times New Roman"/>
                <a:cs typeface="Times New Roman"/>
              </a:rPr>
              <a:t>show </a:t>
            </a:r>
            <a:r>
              <a:rPr sz="2400" i="1" spc="-5" dirty="0">
                <a:latin typeface="Times New Roman"/>
                <a:cs typeface="Times New Roman"/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j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/2 </a:t>
            </a:r>
            <a:r>
              <a:rPr sz="2400" i="1" spc="-5" dirty="0">
                <a:latin typeface="Times New Roman"/>
                <a:cs typeface="Times New Roman"/>
              </a:rPr>
              <a:t>is </a:t>
            </a:r>
            <a:r>
              <a:rPr sz="2400" i="1" dirty="0">
                <a:latin typeface="Times New Roman"/>
                <a:cs typeface="Times New Roman"/>
              </a:rPr>
              <a:t>an </a:t>
            </a:r>
            <a:r>
              <a:rPr sz="2400" i="1" spc="-40" dirty="0">
                <a:latin typeface="Times New Roman"/>
                <a:cs typeface="Times New Roman"/>
              </a:rPr>
              <a:t>integer,  </a:t>
            </a:r>
            <a:r>
              <a:rPr sz="2400" i="1" spc="-5" dirty="0">
                <a:latin typeface="Times New Roman"/>
                <a:cs typeface="Times New Roman"/>
              </a:rPr>
              <a:t>without </a:t>
            </a:r>
            <a:r>
              <a:rPr sz="2400" b="1" i="1" spc="-5" dirty="0">
                <a:latin typeface="Times New Roman"/>
                <a:cs typeface="Times New Roman"/>
              </a:rPr>
              <a:t>first </a:t>
            </a:r>
            <a:r>
              <a:rPr sz="2400" i="1" spc="-5" dirty="0">
                <a:latin typeface="Times New Roman"/>
                <a:cs typeface="Times New Roman"/>
              </a:rPr>
              <a:t>assuming that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2400" i="1" spc="-5" dirty="0">
                <a:latin typeface="Times New Roman"/>
                <a:cs typeface="Times New Roman"/>
              </a:rPr>
              <a:t>is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even?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2" y="474662"/>
                  </a:lnTo>
                  <a:lnTo>
                    <a:pt x="43766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7" y="2546350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24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2837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5390" algn="l"/>
              </a:tabLst>
            </a:pPr>
            <a:r>
              <a:rPr sz="4800" dirty="0">
                <a:solidFill>
                  <a:srgbClr val="000099"/>
                </a:solidFill>
              </a:rPr>
              <a:t>C</a:t>
            </a:r>
            <a:r>
              <a:rPr sz="4800" spc="-5" dirty="0">
                <a:solidFill>
                  <a:srgbClr val="000099"/>
                </a:solidFill>
              </a:rPr>
              <a:t>h</a:t>
            </a:r>
            <a:r>
              <a:rPr sz="4800" dirty="0">
                <a:solidFill>
                  <a:srgbClr val="000099"/>
                </a:solidFill>
              </a:rPr>
              <a:t>a</a:t>
            </a:r>
            <a:r>
              <a:rPr sz="4800" spc="-5" dirty="0">
                <a:solidFill>
                  <a:srgbClr val="000099"/>
                </a:solidFill>
              </a:rPr>
              <a:t>p</a:t>
            </a:r>
            <a:r>
              <a:rPr sz="4800" dirty="0">
                <a:solidFill>
                  <a:srgbClr val="000099"/>
                </a:solidFill>
              </a:rPr>
              <a:t>ter	2</a:t>
            </a:r>
            <a:endParaRPr sz="4800"/>
          </a:p>
        </p:txBody>
      </p:sp>
      <p:sp>
        <p:nvSpPr>
          <p:cNvPr id="13" name="object 13"/>
          <p:cNvSpPr txBox="1"/>
          <p:nvPr/>
        </p:nvSpPr>
        <p:spPr>
          <a:xfrm>
            <a:off x="1121727" y="3445764"/>
            <a:ext cx="7591425" cy="11861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200" b="1" spc="-5" dirty="0">
                <a:latin typeface="Arial"/>
                <a:cs typeface="Arial"/>
              </a:rPr>
              <a:t>Basic Structures: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3200" b="1" dirty="0">
                <a:latin typeface="Arial"/>
                <a:cs typeface="Arial"/>
              </a:rPr>
              <a:t>Sets, </a:t>
            </a:r>
            <a:r>
              <a:rPr sz="3200" b="1" spc="-5" dirty="0">
                <a:latin typeface="Arial"/>
                <a:cs typeface="Arial"/>
              </a:rPr>
              <a:t>Functions, Sequences, and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Sums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1946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9790" algn="l"/>
              </a:tabLst>
            </a:pPr>
            <a:r>
              <a:rPr dirty="0"/>
              <a:t>2</a:t>
            </a:r>
            <a:r>
              <a:rPr spc="-5" dirty="0"/>
              <a:t>.</a:t>
            </a:r>
            <a:r>
              <a:rPr dirty="0"/>
              <a:t>1	Sets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526857"/>
            <a:ext cx="7444740" cy="400648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>
              <a:lnSpc>
                <a:spcPct val="992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b="1" i="1" dirty="0">
                <a:latin typeface="Arial"/>
                <a:cs typeface="Arial"/>
              </a:rPr>
              <a:t>set </a:t>
            </a:r>
            <a:r>
              <a:rPr sz="2800" dirty="0">
                <a:latin typeface="Arial"/>
                <a:cs typeface="Arial"/>
              </a:rPr>
              <a:t>is a new </a:t>
            </a:r>
            <a:r>
              <a:rPr sz="2800" spc="-5" dirty="0">
                <a:latin typeface="Arial"/>
                <a:cs typeface="Arial"/>
              </a:rPr>
              <a:t>type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structure, representing  an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unordered </a:t>
            </a:r>
            <a:r>
              <a:rPr sz="2800" spc="-5" dirty="0">
                <a:latin typeface="Arial"/>
                <a:cs typeface="Arial"/>
              </a:rPr>
              <a:t>collection </a:t>
            </a:r>
            <a:r>
              <a:rPr sz="2800" dirty="0">
                <a:latin typeface="Arial"/>
                <a:cs typeface="Arial"/>
              </a:rPr>
              <a:t>(group) of zero or  more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distinct </a:t>
            </a:r>
            <a:r>
              <a:rPr sz="2800" spc="-5" dirty="0">
                <a:latin typeface="Arial"/>
                <a:cs typeface="Arial"/>
              </a:rPr>
              <a:t>(different) objects. The objects  </a:t>
            </a:r>
            <a:r>
              <a:rPr sz="2800" dirty="0">
                <a:latin typeface="Arial"/>
                <a:cs typeface="Arial"/>
              </a:rPr>
              <a:t>are called </a:t>
            </a:r>
            <a:r>
              <a:rPr sz="2800" b="1" i="1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b="1" i="1" dirty="0">
                <a:latin typeface="Arial"/>
                <a:cs typeface="Arial"/>
              </a:rPr>
              <a:t>members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set.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55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Notation: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 marL="355600" marR="83185" indent="-342900">
              <a:lnSpc>
                <a:spcPts val="3290"/>
              </a:lnSpc>
              <a:spcBef>
                <a:spcPts val="1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theory </a:t>
            </a:r>
            <a:r>
              <a:rPr sz="2800" dirty="0">
                <a:latin typeface="Arial"/>
                <a:cs typeface="Arial"/>
              </a:rPr>
              <a:t>deals </a:t>
            </a:r>
            <a:r>
              <a:rPr sz="2800" spc="-5" dirty="0">
                <a:latin typeface="Arial"/>
                <a:cs typeface="Arial"/>
              </a:rPr>
              <a:t>with operations between,  relations </a:t>
            </a:r>
            <a:r>
              <a:rPr sz="2800" dirty="0">
                <a:latin typeface="Arial"/>
                <a:cs typeface="Arial"/>
              </a:rPr>
              <a:t>among, and </a:t>
            </a:r>
            <a:r>
              <a:rPr sz="2800" spc="-5" dirty="0">
                <a:latin typeface="Arial"/>
                <a:cs typeface="Arial"/>
              </a:rPr>
              <a:t>statements </a:t>
            </a:r>
            <a:r>
              <a:rPr sz="2800" dirty="0">
                <a:latin typeface="Arial"/>
                <a:cs typeface="Arial"/>
              </a:rPr>
              <a:t>about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sets.</a:t>
            </a:r>
            <a:endParaRPr sz="2800" dirty="0">
              <a:latin typeface="Arial"/>
              <a:cs typeface="Arial"/>
            </a:endParaRPr>
          </a:p>
          <a:p>
            <a:pPr marL="355600" marR="636905" indent="-342900">
              <a:lnSpc>
                <a:spcPct val="100800"/>
              </a:lnSpc>
              <a:spcBef>
                <a:spcPts val="1425"/>
              </a:spcBef>
              <a:tabLst>
                <a:tab pos="354965" algn="l"/>
              </a:tabLst>
            </a:pP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897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9395" algn="l"/>
                <a:tab pos="3992245" algn="l"/>
                <a:tab pos="4810760" algn="l"/>
              </a:tabLst>
            </a:pPr>
            <a:r>
              <a:rPr dirty="0"/>
              <a:t>Bas</a:t>
            </a:r>
            <a:r>
              <a:rPr spc="-5" dirty="0"/>
              <a:t>i</a:t>
            </a:r>
            <a:r>
              <a:rPr dirty="0"/>
              <a:t>c	N</a:t>
            </a:r>
            <a:r>
              <a:rPr spc="-5" dirty="0"/>
              <a:t>o</a:t>
            </a:r>
            <a:r>
              <a:rPr dirty="0"/>
              <a:t>tat</a:t>
            </a:r>
            <a:r>
              <a:rPr spc="-5" dirty="0"/>
              <a:t>ion</a:t>
            </a:r>
            <a:r>
              <a:rPr dirty="0"/>
              <a:t>s	f</a:t>
            </a:r>
            <a:r>
              <a:rPr spc="-5" dirty="0"/>
              <a:t>o</a:t>
            </a:r>
            <a:r>
              <a:rPr dirty="0"/>
              <a:t>r	Sets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339" y="1185608"/>
            <a:ext cx="7800340" cy="532765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sets, </a:t>
            </a:r>
            <a:r>
              <a:rPr sz="2800" dirty="0">
                <a:latin typeface="Arial"/>
                <a:cs typeface="Arial"/>
              </a:rPr>
              <a:t>we’ll use variables </a:t>
            </a:r>
            <a:r>
              <a:rPr sz="2800" i="1" spc="-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,…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329"/>
              </a:lnSpc>
              <a:spcBef>
                <a:spcPts val="7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denote </a:t>
            </a:r>
            <a:r>
              <a:rPr sz="2800" dirty="0">
                <a:latin typeface="Arial"/>
                <a:cs typeface="Arial"/>
              </a:rPr>
              <a:t>a set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writing </a:t>
            </a:r>
            <a:r>
              <a:rPr sz="2800" dirty="0">
                <a:latin typeface="Arial"/>
                <a:cs typeface="Arial"/>
              </a:rPr>
              <a:t>by </a:t>
            </a:r>
            <a:r>
              <a:rPr sz="2800" spc="-5" dirty="0">
                <a:latin typeface="Arial"/>
                <a:cs typeface="Arial"/>
              </a:rPr>
              <a:t>listing </a:t>
            </a:r>
            <a:r>
              <a:rPr sz="2800" dirty="0">
                <a:latin typeface="Arial"/>
                <a:cs typeface="Arial"/>
              </a:rPr>
              <a:t>all of  </a:t>
            </a:r>
            <a:r>
              <a:rPr sz="2800" spc="-5" dirty="0">
                <a:latin typeface="Arial"/>
                <a:cs typeface="Arial"/>
              </a:rPr>
              <a:t>its elements </a:t>
            </a:r>
            <a:r>
              <a:rPr sz="2800" dirty="0">
                <a:latin typeface="Arial"/>
                <a:cs typeface="Arial"/>
              </a:rPr>
              <a:t>in curly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braces: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{</a:t>
            </a:r>
            <a:r>
              <a:rPr sz="2600" i="1" spc="-5" dirty="0">
                <a:latin typeface="Arial"/>
                <a:cs typeface="Arial"/>
              </a:rPr>
              <a:t>a,b,c</a:t>
            </a:r>
            <a:r>
              <a:rPr sz="2600" spc="-5" dirty="0">
                <a:latin typeface="Arial"/>
                <a:cs typeface="Arial"/>
              </a:rPr>
              <a:t>} </a:t>
            </a:r>
            <a:r>
              <a:rPr sz="2600" dirty="0">
                <a:latin typeface="Arial"/>
                <a:cs typeface="Arial"/>
              </a:rPr>
              <a:t>is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set whose </a:t>
            </a:r>
            <a:r>
              <a:rPr sz="2600" spc="-5" dirty="0">
                <a:latin typeface="Arial"/>
                <a:cs typeface="Arial"/>
              </a:rPr>
              <a:t>elements </a:t>
            </a:r>
            <a:r>
              <a:rPr sz="2600" dirty="0">
                <a:latin typeface="Arial"/>
                <a:cs typeface="Arial"/>
              </a:rPr>
              <a:t>are 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and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c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Set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builder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notation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any </a:t>
            </a:r>
            <a:r>
              <a:rPr sz="2600" spc="-5" dirty="0">
                <a:latin typeface="Arial"/>
                <a:cs typeface="Arial"/>
              </a:rPr>
              <a:t>statement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over any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domain,</a:t>
            </a:r>
            <a:endParaRPr sz="2600">
              <a:latin typeface="Arial"/>
              <a:cs typeface="Arial"/>
            </a:endParaRPr>
          </a:p>
          <a:p>
            <a:pPr marL="748665">
              <a:lnSpc>
                <a:spcPct val="100000"/>
              </a:lnSpc>
              <a:spcBef>
                <a:spcPts val="655"/>
              </a:spcBef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)} </a:t>
            </a:r>
            <a:r>
              <a:rPr sz="2600" dirty="0">
                <a:latin typeface="Arial"/>
                <a:cs typeface="Arial"/>
              </a:rPr>
              <a:t>is </a:t>
            </a:r>
            <a:r>
              <a:rPr sz="2600" i="1" dirty="0">
                <a:latin typeface="Arial"/>
                <a:cs typeface="Arial"/>
              </a:rPr>
              <a:t>the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set of all x such 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that P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6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1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Example: {1, 2, 3,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4}</a:t>
            </a:r>
            <a:endParaRPr sz="2600">
              <a:latin typeface="Arial"/>
              <a:cs typeface="Arial"/>
            </a:endParaRPr>
          </a:p>
          <a:p>
            <a:pPr marL="938530">
              <a:lnSpc>
                <a:spcPct val="100000"/>
              </a:lnSpc>
              <a:spcBef>
                <a:spcPts val="1045"/>
              </a:spcBef>
            </a:pPr>
            <a:r>
              <a:rPr sz="2600" dirty="0">
                <a:latin typeface="Arial"/>
                <a:cs typeface="Arial"/>
              </a:rPr>
              <a:t>= {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|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is an </a:t>
            </a:r>
            <a:r>
              <a:rPr sz="2600" spc="-5" dirty="0">
                <a:latin typeface="Arial"/>
                <a:cs typeface="Arial"/>
              </a:rPr>
              <a:t>integer </a:t>
            </a:r>
            <a:r>
              <a:rPr sz="2600" dirty="0">
                <a:latin typeface="Arial"/>
                <a:cs typeface="Arial"/>
              </a:rPr>
              <a:t>where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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0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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5</a:t>
            </a:r>
            <a:r>
              <a:rPr sz="2600" spc="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938530">
              <a:lnSpc>
                <a:spcPct val="100000"/>
              </a:lnSpc>
              <a:spcBef>
                <a:spcPts val="1180"/>
              </a:spcBef>
            </a:pPr>
            <a:r>
              <a:rPr sz="2600" dirty="0">
                <a:latin typeface="Arial"/>
                <a:cs typeface="Arial"/>
              </a:rPr>
              <a:t>= {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600" b="1" dirty="0">
                <a:latin typeface="Arial"/>
                <a:cs typeface="Arial"/>
              </a:rPr>
              <a:t>Z </a:t>
            </a:r>
            <a:r>
              <a:rPr sz="2600" dirty="0">
                <a:latin typeface="Arial"/>
                <a:cs typeface="Arial"/>
              </a:rPr>
              <a:t>|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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0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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5</a:t>
            </a:r>
            <a:r>
              <a:rPr sz="2600" spc="1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2" y="474662"/>
                  </a:lnTo>
                  <a:lnTo>
                    <a:pt x="43766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7" y="2546350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24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34264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z="4800" spc="-5" dirty="0">
                <a:solidFill>
                  <a:srgbClr val="000099"/>
                </a:solidFill>
              </a:rPr>
              <a:t>L</a:t>
            </a:r>
            <a:r>
              <a:rPr sz="4800" dirty="0">
                <a:solidFill>
                  <a:srgbClr val="000099"/>
                </a:solidFill>
              </a:rPr>
              <a:t>ect</a:t>
            </a:r>
            <a:r>
              <a:rPr sz="4800" spc="-5" dirty="0">
                <a:solidFill>
                  <a:srgbClr val="000099"/>
                </a:solidFill>
              </a:rPr>
              <a:t>u</a:t>
            </a:r>
            <a:r>
              <a:rPr sz="4800" dirty="0">
                <a:solidFill>
                  <a:srgbClr val="000099"/>
                </a:solidFill>
              </a:rPr>
              <a:t>re</a:t>
            </a:r>
            <a:r>
              <a:rPr sz="4800">
                <a:solidFill>
                  <a:srgbClr val="000099"/>
                </a:solidFill>
              </a:rPr>
              <a:t>	</a:t>
            </a:r>
            <a:r>
              <a:rPr lang="en-US" sz="4800" smtClean="0">
                <a:solidFill>
                  <a:srgbClr val="000099"/>
                </a:solidFill>
              </a:rPr>
              <a:t>06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1727" y="3388432"/>
            <a:ext cx="5399405" cy="232600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>
                <a:latin typeface="Arial"/>
                <a:cs typeface="Arial"/>
              </a:rPr>
              <a:t>1.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30"/>
              </a:spcBef>
            </a:pPr>
            <a:r>
              <a:rPr sz="2800" spc="-5" dirty="0">
                <a:latin typeface="Arial"/>
                <a:cs typeface="Arial"/>
              </a:rPr>
              <a:t>1.6 Introduction to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Proofs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>
                <a:latin typeface="Arial"/>
                <a:cs typeface="Arial"/>
              </a:rPr>
              <a:t>2. </a:t>
            </a:r>
            <a:r>
              <a:rPr sz="3200" b="1" spc="-5" dirty="0">
                <a:latin typeface="Arial"/>
                <a:cs typeface="Arial"/>
              </a:rPr>
              <a:t>Basic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Structures</a:t>
            </a:r>
            <a:endParaRPr sz="3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65"/>
              </a:spcBef>
            </a:pPr>
            <a:r>
              <a:rPr sz="2800" spc="-5" dirty="0">
                <a:latin typeface="Arial"/>
                <a:cs typeface="Arial"/>
              </a:rPr>
              <a:t>2.1 Sets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869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9395" algn="l"/>
                <a:tab pos="4163060" algn="l"/>
              </a:tabLst>
            </a:pPr>
            <a:r>
              <a:rPr spc="-5" dirty="0"/>
              <a:t>Basic	Properties	of</a:t>
            </a:r>
            <a:r>
              <a:rPr spc="-95" dirty="0"/>
              <a:t> </a:t>
            </a:r>
            <a:r>
              <a:rPr dirty="0"/>
              <a:t>Sets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1739" y="1326896"/>
            <a:ext cx="7448550" cy="44761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Sets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inherently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unordered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ts val="3345"/>
              </a:lnSpc>
              <a:spcBef>
                <a:spcPts val="615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No </a:t>
            </a:r>
            <a:r>
              <a:rPr sz="2800" spc="-5" dirty="0">
                <a:latin typeface="Arial"/>
                <a:cs typeface="Arial"/>
              </a:rPr>
              <a:t>matter </a:t>
            </a:r>
            <a:r>
              <a:rPr sz="2800" dirty="0">
                <a:latin typeface="Arial"/>
                <a:cs typeface="Arial"/>
              </a:rPr>
              <a:t>what </a:t>
            </a:r>
            <a:r>
              <a:rPr sz="2800" spc="-5" dirty="0">
                <a:latin typeface="Arial"/>
                <a:cs typeface="Arial"/>
              </a:rPr>
              <a:t>objects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i="1" spc="-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denote,</a:t>
            </a:r>
            <a:endParaRPr sz="2800">
              <a:latin typeface="Arial"/>
              <a:cs typeface="Arial"/>
            </a:endParaRPr>
          </a:p>
          <a:p>
            <a:pPr marL="748665">
              <a:lnSpc>
                <a:spcPts val="3345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b, c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a, c, b</a:t>
            </a:r>
            <a:r>
              <a:rPr sz="2800" dirty="0">
                <a:latin typeface="Arial"/>
                <a:cs typeface="Arial"/>
              </a:rPr>
              <a:t>} 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b, a, c</a:t>
            </a:r>
            <a:r>
              <a:rPr sz="2800" spc="-5" dirty="0">
                <a:latin typeface="Arial"/>
                <a:cs typeface="Arial"/>
              </a:rPr>
              <a:t>}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 marL="748665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Arial"/>
                <a:cs typeface="Arial"/>
              </a:rPr>
              <a:t>{</a:t>
            </a:r>
            <a:r>
              <a:rPr sz="2800" i="1" dirty="0">
                <a:latin typeface="Arial"/>
                <a:cs typeface="Arial"/>
              </a:rPr>
              <a:t>b, c, a</a:t>
            </a:r>
            <a:r>
              <a:rPr sz="2800" dirty="0">
                <a:latin typeface="Arial"/>
                <a:cs typeface="Arial"/>
              </a:rPr>
              <a:t>} = {</a:t>
            </a:r>
            <a:r>
              <a:rPr sz="2800" i="1" dirty="0">
                <a:latin typeface="Arial"/>
                <a:cs typeface="Arial"/>
              </a:rPr>
              <a:t>c, a, b</a:t>
            </a:r>
            <a:r>
              <a:rPr sz="2800" dirty="0">
                <a:latin typeface="Arial"/>
                <a:cs typeface="Arial"/>
              </a:rPr>
              <a:t>} = {</a:t>
            </a:r>
            <a:r>
              <a:rPr sz="2800" i="1" dirty="0">
                <a:latin typeface="Arial"/>
                <a:cs typeface="Arial"/>
              </a:rPr>
              <a:t>c, b,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}.</a:t>
            </a:r>
            <a:endParaRPr sz="2800">
              <a:latin typeface="Arial"/>
              <a:cs typeface="Arial"/>
            </a:endParaRPr>
          </a:p>
          <a:p>
            <a:pPr marL="355600" marR="1451610" indent="-342900">
              <a:lnSpc>
                <a:spcPts val="3320"/>
              </a:lnSpc>
              <a:spcBef>
                <a:spcPts val="236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distinct </a:t>
            </a:r>
            <a:r>
              <a:rPr sz="2800" dirty="0">
                <a:latin typeface="Arial"/>
                <a:cs typeface="Arial"/>
              </a:rPr>
              <a:t>(unequal);  </a:t>
            </a:r>
            <a:r>
              <a:rPr sz="2800" spc="-5" dirty="0">
                <a:latin typeface="Arial"/>
                <a:cs typeface="Arial"/>
              </a:rPr>
              <a:t>multiple listings </a:t>
            </a:r>
            <a:r>
              <a:rPr sz="2800" dirty="0">
                <a:latin typeface="Arial"/>
                <a:cs typeface="Arial"/>
              </a:rPr>
              <a:t>make no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difference!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ts val="3345"/>
              </a:lnSpc>
              <a:spcBef>
                <a:spcPts val="605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then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b, c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c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b, c</a:t>
            </a:r>
            <a:r>
              <a:rPr sz="2800" spc="-5" dirty="0">
                <a:latin typeface="Arial"/>
                <a:cs typeface="Arial"/>
              </a:rPr>
              <a:t>}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 marL="748665">
              <a:lnSpc>
                <a:spcPts val="3345"/>
              </a:lnSpc>
            </a:pPr>
            <a:r>
              <a:rPr sz="2800" dirty="0">
                <a:latin typeface="Arial"/>
                <a:cs typeface="Arial"/>
              </a:rPr>
              <a:t>{</a:t>
            </a:r>
            <a:r>
              <a:rPr sz="2800" i="1" dirty="0">
                <a:latin typeface="Arial"/>
                <a:cs typeface="Arial"/>
              </a:rPr>
              <a:t>a, a, b, a, b, c, c, c,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}.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1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contains </a:t>
            </a:r>
            <a:r>
              <a:rPr sz="2800" dirty="0">
                <a:latin typeface="Arial"/>
                <a:cs typeface="Arial"/>
              </a:rPr>
              <a:t>(at </a:t>
            </a:r>
            <a:r>
              <a:rPr sz="2800" spc="-5" dirty="0">
                <a:latin typeface="Arial"/>
                <a:cs typeface="Arial"/>
              </a:rPr>
              <a:t>most)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 elements!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036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 </a:t>
            </a:r>
            <a:r>
              <a:rPr dirty="0"/>
              <a:t>Set</a:t>
            </a:r>
            <a:r>
              <a:rPr spc="-55" dirty="0"/>
              <a:t> </a:t>
            </a:r>
            <a:r>
              <a:rPr spc="-5" dirty="0"/>
              <a:t>Equality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72539" y="1557020"/>
            <a:ext cx="7496175" cy="40335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80365" marR="30480" indent="-342900">
              <a:lnSpc>
                <a:spcPts val="3300"/>
              </a:lnSpc>
              <a:spcBef>
                <a:spcPts val="26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Two sets </a:t>
            </a:r>
            <a:r>
              <a:rPr sz="2800" dirty="0">
                <a:latin typeface="Arial"/>
                <a:cs typeface="Arial"/>
              </a:rPr>
              <a:t>are declared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be equal </a:t>
            </a:r>
            <a:r>
              <a:rPr sz="2800" i="1" dirty="0">
                <a:latin typeface="Arial"/>
                <a:cs typeface="Arial"/>
              </a:rPr>
              <a:t>if and</a:t>
            </a:r>
            <a:r>
              <a:rPr sz="2800" i="1" spc="-7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only  if </a:t>
            </a:r>
            <a:r>
              <a:rPr sz="2800" spc="-5" dirty="0">
                <a:latin typeface="Arial"/>
                <a:cs typeface="Arial"/>
              </a:rPr>
              <a:t>they contain 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exactly the </a:t>
            </a:r>
            <a:r>
              <a:rPr sz="2800" u="heavy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same</a:t>
            </a:r>
            <a:r>
              <a:rPr sz="2800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elements.</a:t>
            </a:r>
            <a:endParaRPr sz="2800">
              <a:latin typeface="Arial"/>
              <a:cs typeface="Arial"/>
            </a:endParaRPr>
          </a:p>
          <a:p>
            <a:pPr marL="380365" marR="31115" indent="-342900">
              <a:lnSpc>
                <a:spcPts val="3279"/>
              </a:lnSpc>
              <a:spcBef>
                <a:spcPts val="213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 particular,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it does not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matter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set is 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defined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 denoted.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964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80365">
              <a:lnSpc>
                <a:spcPts val="3345"/>
              </a:lnSpc>
              <a:spcBef>
                <a:spcPts val="695"/>
              </a:spcBef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{1, 2, 3,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4}</a:t>
            </a:r>
            <a:endParaRPr sz="2800">
              <a:latin typeface="Arial"/>
              <a:cs typeface="Arial"/>
            </a:endParaRPr>
          </a:p>
          <a:p>
            <a:pPr marL="676910">
              <a:lnSpc>
                <a:spcPts val="3345"/>
              </a:lnSpc>
            </a:pP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an </a:t>
            </a:r>
            <a:r>
              <a:rPr sz="2800" spc="-5" dirty="0">
                <a:latin typeface="Arial"/>
                <a:cs typeface="Arial"/>
              </a:rPr>
              <a:t>integer </a:t>
            </a:r>
            <a:r>
              <a:rPr sz="2800" dirty="0">
                <a:latin typeface="Arial"/>
                <a:cs typeface="Arial"/>
              </a:rPr>
              <a:t>where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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0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5}</a:t>
            </a:r>
            <a:endParaRPr sz="2800">
              <a:latin typeface="Arial"/>
              <a:cs typeface="Arial"/>
            </a:endParaRPr>
          </a:p>
          <a:p>
            <a:pPr marL="67691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positive integer </a:t>
            </a:r>
            <a:r>
              <a:rPr sz="2800" dirty="0">
                <a:latin typeface="Arial"/>
                <a:cs typeface="Arial"/>
              </a:rPr>
              <a:t>where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i="1" baseline="25525" dirty="0">
                <a:latin typeface="Arial"/>
                <a:cs typeface="Arial"/>
              </a:rPr>
              <a:t>2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spc="-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20}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2904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Infinite</a:t>
            </a:r>
            <a:r>
              <a:rPr spc="-80" dirty="0"/>
              <a:t> </a:t>
            </a:r>
            <a:r>
              <a:rPr dirty="0"/>
              <a:t>Sets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56652" y="1268729"/>
            <a:ext cx="7211695" cy="513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Conceptually, sets </a:t>
            </a:r>
            <a:r>
              <a:rPr sz="2600" dirty="0">
                <a:latin typeface="Arial"/>
                <a:cs typeface="Arial"/>
              </a:rPr>
              <a:t>may be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infinite</a:t>
            </a:r>
            <a:endParaRPr sz="2600">
              <a:latin typeface="Arial"/>
              <a:cs typeface="Arial"/>
            </a:endParaRPr>
          </a:p>
          <a:p>
            <a:pPr marR="1210945" algn="r">
              <a:lnSpc>
                <a:spcPct val="100000"/>
              </a:lnSpc>
              <a:spcBef>
                <a:spcPts val="80"/>
              </a:spcBef>
            </a:pP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i.e., </a:t>
            </a:r>
            <a:r>
              <a:rPr sz="2600" spc="-5" dirty="0">
                <a:latin typeface="Arial"/>
                <a:cs typeface="Arial"/>
              </a:rPr>
              <a:t>not </a:t>
            </a:r>
            <a:r>
              <a:rPr sz="2600" i="1" spc="-5" dirty="0">
                <a:latin typeface="Arial"/>
                <a:cs typeface="Arial"/>
              </a:rPr>
              <a:t>finite</a:t>
            </a:r>
            <a:r>
              <a:rPr sz="2600" spc="-5" dirty="0">
                <a:latin typeface="Arial"/>
                <a:cs typeface="Arial"/>
              </a:rPr>
              <a:t>, without </a:t>
            </a:r>
            <a:r>
              <a:rPr sz="2600" dirty="0">
                <a:latin typeface="Arial"/>
                <a:cs typeface="Arial"/>
              </a:rPr>
              <a:t>end,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unending).</a:t>
            </a:r>
            <a:endParaRPr sz="2600">
              <a:latin typeface="Arial"/>
              <a:cs typeface="Arial"/>
            </a:endParaRPr>
          </a:p>
          <a:p>
            <a:pPr marR="1212215" algn="r">
              <a:lnSpc>
                <a:spcPct val="100000"/>
              </a:lnSpc>
              <a:spcBef>
                <a:spcPts val="805"/>
              </a:spcBef>
              <a:tabLst>
                <a:tab pos="3422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Symbols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some special </a:t>
            </a:r>
            <a:r>
              <a:rPr sz="2600" spc="-5" dirty="0">
                <a:latin typeface="Arial"/>
                <a:cs typeface="Arial"/>
              </a:rPr>
              <a:t>infinite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sets:</a:t>
            </a:r>
            <a:endParaRPr sz="26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55"/>
              </a:spcBef>
              <a:tabLst>
                <a:tab pos="2935605" algn="l"/>
              </a:tabLst>
            </a:pPr>
            <a:r>
              <a:rPr sz="2600" b="1" dirty="0">
                <a:solidFill>
                  <a:srgbClr val="3333CC"/>
                </a:solidFill>
                <a:latin typeface="Arial"/>
                <a:cs typeface="Arial"/>
              </a:rPr>
              <a:t>N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{0,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1,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2,…}	the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set of 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atural</a:t>
            </a:r>
            <a:r>
              <a:rPr sz="26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numbers.</a:t>
            </a:r>
            <a:endParaRPr sz="2600">
              <a:latin typeface="Arial"/>
              <a:cs typeface="Arial"/>
            </a:endParaRPr>
          </a:p>
          <a:p>
            <a:pPr marL="393700" marR="27940">
              <a:lnSpc>
                <a:spcPct val="125000"/>
              </a:lnSpc>
              <a:spcBef>
                <a:spcPts val="25"/>
              </a:spcBef>
              <a:tabLst>
                <a:tab pos="3027045" algn="l"/>
                <a:tab pos="4330700" algn="l"/>
              </a:tabLst>
            </a:pPr>
            <a:r>
              <a:rPr sz="2600" b="1" dirty="0">
                <a:solidFill>
                  <a:srgbClr val="3333CC"/>
                </a:solidFill>
                <a:latin typeface="Arial"/>
                <a:cs typeface="Arial"/>
              </a:rPr>
              <a:t>Z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{…, –2, –1, 0,</a:t>
            </a:r>
            <a:r>
              <a:rPr sz="2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1,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2,…}	the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set of</a:t>
            </a:r>
            <a:r>
              <a:rPr sz="2600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600" spc="-5" dirty="0">
                <a:solidFill>
                  <a:srgbClr val="434DD6"/>
                </a:solidFill>
                <a:latin typeface="Arial"/>
                <a:cs typeface="Arial"/>
              </a:rPr>
              <a:t>ntegers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.  </a:t>
            </a:r>
            <a:r>
              <a:rPr sz="2600" b="1" spc="5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550" b="1" spc="7" baseline="26143" dirty="0">
                <a:solidFill>
                  <a:srgbClr val="434DD6"/>
                </a:solidFill>
                <a:latin typeface="Arial"/>
                <a:cs typeface="Arial"/>
              </a:rPr>
              <a:t>+ 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{1,</a:t>
            </a:r>
            <a:r>
              <a:rPr sz="2600" spc="-22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2,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3,…}	the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set of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positive</a:t>
            </a:r>
            <a:r>
              <a:rPr sz="2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integers.</a:t>
            </a:r>
            <a:endParaRPr sz="26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780"/>
              </a:spcBef>
            </a:pPr>
            <a:r>
              <a:rPr sz="2600" b="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{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|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p,q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</a:t>
            </a:r>
            <a:r>
              <a:rPr sz="2600" spc="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0}</a:t>
            </a:r>
            <a:endParaRPr sz="2600">
              <a:latin typeface="Arial"/>
              <a:cs typeface="Arial"/>
            </a:endParaRPr>
          </a:p>
          <a:p>
            <a:pPr marL="1056640">
              <a:lnSpc>
                <a:spcPct val="100000"/>
              </a:lnSpc>
              <a:spcBef>
                <a:spcPts val="780"/>
              </a:spcBef>
            </a:pP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set of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Rational</a:t>
            </a:r>
            <a:r>
              <a:rPr sz="2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numbers.</a:t>
            </a:r>
            <a:endParaRPr sz="26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780"/>
              </a:spcBef>
            </a:pPr>
            <a:r>
              <a:rPr sz="2600" b="1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set of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“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eal”</a:t>
            </a:r>
            <a:r>
              <a:rPr sz="26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numbers.</a:t>
            </a:r>
            <a:endParaRPr sz="2600">
              <a:latin typeface="Arial"/>
              <a:cs typeface="Arial"/>
            </a:endParaRPr>
          </a:p>
          <a:p>
            <a:pPr marL="393700" marR="55880" indent="-342900">
              <a:lnSpc>
                <a:spcPct val="105000"/>
              </a:lnSpc>
              <a:spcBef>
                <a:spcPts val="620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“Blackboard Bold” or </a:t>
            </a:r>
            <a:r>
              <a:rPr sz="2600" spc="-5" dirty="0">
                <a:latin typeface="Arial"/>
                <a:cs typeface="Arial"/>
              </a:rPr>
              <a:t>double-struck font </a:t>
            </a:r>
            <a:r>
              <a:rPr sz="2600" dirty="0">
                <a:latin typeface="Arial"/>
                <a:cs typeface="Arial"/>
              </a:rPr>
              <a:t>is also  </a:t>
            </a:r>
            <a:r>
              <a:rPr sz="2600" spc="-5" dirty="0">
                <a:latin typeface="Arial"/>
                <a:cs typeface="Arial"/>
              </a:rPr>
              <a:t>often </a:t>
            </a:r>
            <a:r>
              <a:rPr sz="2600" dirty="0">
                <a:latin typeface="Arial"/>
                <a:cs typeface="Arial"/>
              </a:rPr>
              <a:t>used </a:t>
            </a:r>
            <a:r>
              <a:rPr sz="2600" spc="-5" dirty="0">
                <a:latin typeface="Arial"/>
                <a:cs typeface="Arial"/>
              </a:rPr>
              <a:t>for these </a:t>
            </a:r>
            <a:r>
              <a:rPr sz="2600" dirty="0">
                <a:latin typeface="Arial"/>
                <a:cs typeface="Arial"/>
              </a:rPr>
              <a:t>special number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sets.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541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Proof</a:t>
            </a:r>
            <a:r>
              <a:rPr spc="-65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339" y="1404620"/>
            <a:ext cx="7767320" cy="45034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5459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proof </a:t>
            </a:r>
            <a:r>
              <a:rPr sz="2800" dirty="0">
                <a:latin typeface="Arial"/>
                <a:cs typeface="Arial"/>
              </a:rPr>
              <a:t>is a valid argument </a:t>
            </a:r>
            <a:r>
              <a:rPr sz="2800" spc="-5" dirty="0">
                <a:latin typeface="Arial"/>
                <a:cs typeface="Arial"/>
              </a:rPr>
              <a:t>that establishes  the truth </a:t>
            </a:r>
            <a:r>
              <a:rPr sz="2800" dirty="0">
                <a:latin typeface="Arial"/>
                <a:cs typeface="Arial"/>
              </a:rPr>
              <a:t>of a </a:t>
            </a:r>
            <a:r>
              <a:rPr sz="2800" spc="-5" dirty="0">
                <a:latin typeface="Arial"/>
                <a:cs typeface="Arial"/>
              </a:rPr>
              <a:t>mathematical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  <a:p>
            <a:pPr marL="355600" marR="882015" indent="-342900">
              <a:lnSpc>
                <a:spcPts val="3290"/>
              </a:lnSpc>
              <a:spcBef>
                <a:spcPts val="111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Arial"/>
                <a:cs typeface="Arial"/>
              </a:rPr>
              <a:t>Axiom </a:t>
            </a:r>
            <a:r>
              <a:rPr sz="2800" dirty="0">
                <a:latin typeface="Arial"/>
                <a:cs typeface="Arial"/>
              </a:rPr>
              <a:t>(or </a:t>
            </a:r>
            <a:r>
              <a:rPr sz="2800" b="1" i="1" spc="-5" dirty="0">
                <a:latin typeface="Arial"/>
                <a:cs typeface="Arial"/>
              </a:rPr>
              <a:t>postulate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statement that </a:t>
            </a:r>
            <a:r>
              <a:rPr sz="2800" dirty="0">
                <a:latin typeface="Arial"/>
                <a:cs typeface="Arial"/>
              </a:rPr>
              <a:t>is  assumed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5" dirty="0">
                <a:latin typeface="Arial"/>
                <a:cs typeface="Arial"/>
              </a:rPr>
              <a:t> true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Arial"/>
                <a:cs typeface="Arial"/>
              </a:rPr>
              <a:t>Theorem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statement that </a:t>
            </a:r>
            <a:r>
              <a:rPr sz="2800" dirty="0">
                <a:latin typeface="Arial"/>
                <a:cs typeface="Arial"/>
              </a:rPr>
              <a:t>has been proven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Arial"/>
                <a:cs typeface="Arial"/>
              </a:rPr>
              <a:t>Hypothesis</a:t>
            </a:r>
            <a:r>
              <a:rPr sz="2800" b="1" spc="-5" dirty="0">
                <a:latin typeface="Arial"/>
                <a:cs typeface="Arial"/>
              </a:rPr>
              <a:t>,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premise</a:t>
            </a:r>
            <a:endParaRPr sz="2800">
              <a:latin typeface="Arial"/>
              <a:cs typeface="Arial"/>
            </a:endParaRPr>
          </a:p>
          <a:p>
            <a:pPr marL="748665" marR="5080" indent="-279400">
              <a:lnSpc>
                <a:spcPct val="101000"/>
              </a:lnSpc>
              <a:spcBef>
                <a:spcPts val="101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An </a:t>
            </a:r>
            <a:r>
              <a:rPr sz="2800" spc="-5" dirty="0">
                <a:latin typeface="Arial"/>
                <a:cs typeface="Arial"/>
              </a:rPr>
              <a:t>assumption (often </a:t>
            </a:r>
            <a:r>
              <a:rPr sz="2800" dirty="0">
                <a:latin typeface="Arial"/>
                <a:cs typeface="Arial"/>
              </a:rPr>
              <a:t>unproven) </a:t>
            </a:r>
            <a:r>
              <a:rPr sz="2800" spc="-5" dirty="0">
                <a:latin typeface="Arial"/>
                <a:cs typeface="Arial"/>
              </a:rPr>
              <a:t>defining the  structures </a:t>
            </a:r>
            <a:r>
              <a:rPr sz="2800" dirty="0">
                <a:latin typeface="Arial"/>
                <a:cs typeface="Arial"/>
              </a:rPr>
              <a:t>about which we are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reasoning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895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7155" algn="l"/>
              </a:tabLst>
            </a:pPr>
            <a:r>
              <a:rPr spc="-5" dirty="0"/>
              <a:t>More	Proof</a:t>
            </a:r>
            <a:r>
              <a:rPr spc="-65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296733"/>
            <a:ext cx="7469505" cy="47974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Arial"/>
                <a:cs typeface="Arial"/>
              </a:rPr>
              <a:t>Lemma</a:t>
            </a:r>
            <a:endParaRPr sz="2800">
              <a:latin typeface="Arial"/>
              <a:cs typeface="Arial"/>
            </a:endParaRPr>
          </a:p>
          <a:p>
            <a:pPr marL="748665" marR="5080" indent="-279400">
              <a:lnSpc>
                <a:spcPts val="3329"/>
              </a:lnSpc>
              <a:spcBef>
                <a:spcPts val="75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 minor </a:t>
            </a:r>
            <a:r>
              <a:rPr sz="2800" spc="-5" dirty="0">
                <a:latin typeface="Arial"/>
                <a:cs typeface="Arial"/>
              </a:rPr>
              <a:t>theorem </a:t>
            </a:r>
            <a:r>
              <a:rPr sz="2800" dirty="0">
                <a:latin typeface="Arial"/>
                <a:cs typeface="Arial"/>
              </a:rPr>
              <a:t>used as a </a:t>
            </a:r>
            <a:r>
              <a:rPr sz="2800" spc="-5" dirty="0">
                <a:latin typeface="Arial"/>
                <a:cs typeface="Arial"/>
              </a:rPr>
              <a:t>stepping-stone  to </a:t>
            </a:r>
            <a:r>
              <a:rPr sz="2800" dirty="0">
                <a:latin typeface="Arial"/>
                <a:cs typeface="Arial"/>
              </a:rPr>
              <a:t>proving a major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theorem.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dirty="0">
                <a:latin typeface="Arial"/>
                <a:cs typeface="Arial"/>
              </a:rPr>
              <a:t>Corollary</a:t>
            </a:r>
            <a:endParaRPr sz="2800">
              <a:latin typeface="Arial"/>
              <a:cs typeface="Arial"/>
            </a:endParaRPr>
          </a:p>
          <a:p>
            <a:pPr marL="748665" marR="1072515" indent="-279400">
              <a:lnSpc>
                <a:spcPct val="102000"/>
              </a:lnSpc>
              <a:spcBef>
                <a:spcPts val="57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 minor </a:t>
            </a:r>
            <a:r>
              <a:rPr sz="2800" spc="-5" dirty="0">
                <a:latin typeface="Arial"/>
                <a:cs typeface="Arial"/>
              </a:rPr>
              <a:t>theorem </a:t>
            </a:r>
            <a:r>
              <a:rPr sz="2800" dirty="0">
                <a:latin typeface="Arial"/>
                <a:cs typeface="Arial"/>
              </a:rPr>
              <a:t>proved as an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easy  consequence of a major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theorem.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Arial"/>
                <a:cs typeface="Arial"/>
              </a:rPr>
              <a:t>Conjecture</a:t>
            </a:r>
            <a:endParaRPr sz="2800">
              <a:latin typeface="Arial"/>
              <a:cs typeface="Arial"/>
            </a:endParaRPr>
          </a:p>
          <a:p>
            <a:pPr marL="748665" marR="90170" indent="-279400">
              <a:lnSpc>
                <a:spcPct val="100099"/>
              </a:lnSpc>
              <a:spcBef>
                <a:spcPts val="74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statement </a:t>
            </a:r>
            <a:r>
              <a:rPr sz="2800" dirty="0">
                <a:latin typeface="Arial"/>
                <a:cs typeface="Arial"/>
              </a:rPr>
              <a:t>whose </a:t>
            </a:r>
            <a:r>
              <a:rPr sz="2800" spc="-5" dirty="0">
                <a:latin typeface="Arial"/>
                <a:cs typeface="Arial"/>
              </a:rPr>
              <a:t>truth </a:t>
            </a:r>
            <a:r>
              <a:rPr sz="2800" dirty="0">
                <a:latin typeface="Arial"/>
                <a:cs typeface="Arial"/>
              </a:rPr>
              <a:t>value has not  been proven. (A </a:t>
            </a:r>
            <a:r>
              <a:rPr sz="2800" spc="-5" dirty="0">
                <a:latin typeface="Arial"/>
                <a:cs typeface="Arial"/>
              </a:rPr>
              <a:t>conjecture </a:t>
            </a:r>
            <a:r>
              <a:rPr sz="2800" dirty="0">
                <a:latin typeface="Arial"/>
                <a:cs typeface="Arial"/>
              </a:rPr>
              <a:t>may be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widely  believed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spc="-5" dirty="0">
                <a:latin typeface="Arial"/>
                <a:cs typeface="Arial"/>
              </a:rPr>
              <a:t>true, regardless.)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58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Proof</a:t>
            </a:r>
            <a:r>
              <a:rPr spc="-6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179463"/>
            <a:ext cx="6657975" cy="165608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proving a </a:t>
            </a:r>
            <a:r>
              <a:rPr sz="2800" spc="-5" dirty="0">
                <a:latin typeface="Arial"/>
                <a:cs typeface="Arial"/>
              </a:rPr>
              <a:t>statement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i="1" spc="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alone</a:t>
            </a:r>
            <a:endParaRPr sz="2800">
              <a:latin typeface="Arial"/>
              <a:cs typeface="Arial"/>
            </a:endParaRPr>
          </a:p>
          <a:p>
            <a:pPr marL="748665" marR="5080" indent="-279400">
              <a:lnSpc>
                <a:spcPts val="3160"/>
              </a:lnSpc>
              <a:spcBef>
                <a:spcPts val="157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600" b="1" i="1" spc="-5" dirty="0">
                <a:latin typeface="Arial"/>
                <a:cs typeface="Arial"/>
              </a:rPr>
              <a:t>Proof by Contradiction </a:t>
            </a:r>
            <a:r>
              <a:rPr sz="2600" dirty="0">
                <a:latin typeface="Arial"/>
                <a:cs typeface="Arial"/>
              </a:rPr>
              <a:t>(indirect </a:t>
            </a:r>
            <a:r>
              <a:rPr sz="2600" spc="-5" dirty="0">
                <a:latin typeface="Arial"/>
                <a:cs typeface="Arial"/>
              </a:rPr>
              <a:t>proof): 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Assume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, and prove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3000" dirty="0">
                <a:solidFill>
                  <a:srgbClr val="007600"/>
                </a:solidFill>
                <a:latin typeface="Symbol"/>
                <a:cs typeface="Symbol"/>
              </a:rPr>
              <a:t></a:t>
            </a:r>
            <a:r>
              <a:rPr sz="3000" spc="30" dirty="0">
                <a:solidFill>
                  <a:srgbClr val="007600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007600"/>
                </a:solidFill>
                <a:latin typeface="Arial"/>
                <a:cs typeface="Arial"/>
              </a:rPr>
              <a:t>F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58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Proof</a:t>
            </a:r>
            <a:r>
              <a:rPr spc="-6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221275"/>
            <a:ext cx="7319645" cy="468249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proving </a:t>
            </a:r>
            <a:r>
              <a:rPr sz="2800" spc="-5" dirty="0">
                <a:latin typeface="Arial"/>
                <a:cs typeface="Arial"/>
              </a:rPr>
              <a:t>implications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we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have: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6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dirty="0">
                <a:latin typeface="Arial"/>
                <a:cs typeface="Arial"/>
              </a:rPr>
              <a:t>Trivial </a:t>
            </a:r>
            <a:r>
              <a:rPr sz="2600" b="1" spc="-5" dirty="0">
                <a:latin typeface="Arial"/>
                <a:cs typeface="Arial"/>
              </a:rPr>
              <a:t>proof: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Prove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by</a:t>
            </a:r>
            <a:r>
              <a:rPr sz="2600" spc="-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itself.</a:t>
            </a:r>
            <a:endParaRPr sz="2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8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dirty="0">
                <a:latin typeface="Arial"/>
                <a:cs typeface="Arial"/>
              </a:rPr>
              <a:t>Direct </a:t>
            </a:r>
            <a:r>
              <a:rPr sz="2600" b="1" spc="-5" dirty="0">
                <a:latin typeface="Arial"/>
                <a:cs typeface="Arial"/>
              </a:rPr>
              <a:t>proof: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Assume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true,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and prove</a:t>
            </a:r>
            <a:r>
              <a:rPr sz="2600" spc="-8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8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spc="-5" dirty="0">
                <a:latin typeface="Arial"/>
                <a:cs typeface="Arial"/>
              </a:rPr>
              <a:t>Indirect </a:t>
            </a:r>
            <a:r>
              <a:rPr sz="2600" b="1" spc="-5" dirty="0">
                <a:latin typeface="Arial"/>
                <a:cs typeface="Arial"/>
              </a:rPr>
              <a:t>proof:</a:t>
            </a:r>
            <a:endParaRPr sz="2600">
              <a:latin typeface="Arial"/>
              <a:cs typeface="Arial"/>
            </a:endParaRPr>
          </a:p>
          <a:p>
            <a:pPr marL="1155065" marR="626745" indent="-228600">
              <a:lnSpc>
                <a:spcPts val="2800"/>
              </a:lnSpc>
              <a:spcBef>
                <a:spcPts val="1240"/>
              </a:spcBef>
            </a:pPr>
            <a:r>
              <a:rPr sz="1300" spc="-49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4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Arial"/>
                <a:cs typeface="Arial"/>
              </a:rPr>
              <a:t>Proof by Contraposition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): 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Assume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, and prove</a:t>
            </a:r>
            <a:r>
              <a:rPr sz="2600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926465">
              <a:lnSpc>
                <a:spcPts val="2960"/>
              </a:lnSpc>
              <a:spcBef>
                <a:spcPts val="840"/>
              </a:spcBef>
            </a:pPr>
            <a:r>
              <a:rPr sz="1300" spc="-49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300" spc="4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Arial"/>
                <a:cs typeface="Arial"/>
              </a:rPr>
              <a:t>Proof by</a:t>
            </a:r>
            <a:r>
              <a:rPr sz="2600" b="1" i="1" dirty="0">
                <a:latin typeface="Arial"/>
                <a:cs typeface="Arial"/>
              </a:rPr>
              <a:t> </a:t>
            </a:r>
            <a:r>
              <a:rPr sz="2600" b="1" i="1" spc="-5" dirty="0">
                <a:latin typeface="Arial"/>
                <a:cs typeface="Arial"/>
              </a:rPr>
              <a:t>Contradiction</a:t>
            </a:r>
            <a:r>
              <a:rPr sz="2600" spc="-5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1155065" marR="160020">
              <a:lnSpc>
                <a:spcPts val="2800"/>
              </a:lnSpc>
              <a:spcBef>
                <a:spcPts val="200"/>
              </a:spcBef>
            </a:pP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Assume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, and show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this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leads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 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contradiction. (i.e.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prove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600" spc="13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F)</a:t>
            </a:r>
            <a:endParaRPr sz="2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4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spc="-5" dirty="0">
                <a:latin typeface="Arial"/>
                <a:cs typeface="Arial"/>
              </a:rPr>
              <a:t>Vacuous </a:t>
            </a:r>
            <a:r>
              <a:rPr sz="2600" b="1" spc="-5" dirty="0">
                <a:latin typeface="Arial"/>
                <a:cs typeface="Arial"/>
              </a:rPr>
              <a:t>proof: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Prove </a:t>
            </a:r>
            <a:r>
              <a:rPr sz="2600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by</a:t>
            </a:r>
            <a:r>
              <a:rPr sz="26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itself.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73651" y="6572081"/>
            <a:ext cx="27114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7-</a:t>
            </a:r>
            <a:fld id="{81D60167-4931-47E6-BA6A-407CBD079E47}" type="slidenum">
              <a:rPr sz="1200" dirty="0"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1638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Direct Proof</a:t>
            </a:r>
            <a:r>
              <a:rPr spc="-40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3952" y="1252220"/>
            <a:ext cx="7637145" cy="51663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06400" marR="184150" indent="-342900">
              <a:lnSpc>
                <a:spcPts val="3100"/>
              </a:lnSpc>
              <a:spcBef>
                <a:spcPts val="219"/>
              </a:spcBef>
              <a:tabLst>
                <a:tab pos="4057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Definition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An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integer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n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is called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odd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iff 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n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=2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k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+1  for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some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integer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k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;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n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even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iff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=2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k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for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some</a:t>
            </a:r>
            <a:r>
              <a:rPr sz="2600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k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406400" marR="390525" indent="-342900">
              <a:lnSpc>
                <a:spcPts val="2880"/>
              </a:lnSpc>
              <a:spcBef>
                <a:spcPts val="800"/>
              </a:spcBef>
              <a:tabLst>
                <a:tab pos="4057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b="1" spc="-5" dirty="0">
                <a:solidFill>
                  <a:srgbClr val="333399"/>
                </a:solidFill>
                <a:latin typeface="Arial"/>
                <a:cs typeface="Arial"/>
              </a:rPr>
              <a:t>Theorem: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Every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integer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either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odd or even, but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not both.</a:t>
            </a:r>
            <a:endParaRPr sz="2400">
              <a:latin typeface="Arial"/>
              <a:cs typeface="Arial"/>
            </a:endParaRPr>
          </a:p>
          <a:p>
            <a:pPr marL="520065">
              <a:lnSpc>
                <a:spcPts val="3040"/>
              </a:lnSpc>
              <a:tabLst>
                <a:tab pos="8058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This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can be proven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from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even simpler</a:t>
            </a:r>
            <a:r>
              <a:rPr sz="26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axioms.</a:t>
            </a:r>
            <a:endParaRPr sz="26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225"/>
              </a:spcBef>
              <a:tabLst>
                <a:tab pos="4057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b="1" spc="-5" dirty="0">
                <a:latin typeface="Arial"/>
                <a:cs typeface="Arial"/>
              </a:rPr>
              <a:t>Theorem:</a:t>
            </a:r>
            <a:endParaRPr sz="26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35"/>
              </a:spcBef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(For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all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integers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) If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is odd,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then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7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400" spc="-229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odd.</a:t>
            </a:r>
            <a:endParaRPr sz="2400">
              <a:latin typeface="Arial"/>
              <a:cs typeface="Arial"/>
            </a:endParaRPr>
          </a:p>
          <a:p>
            <a:pPr marL="429895">
              <a:lnSpc>
                <a:spcPct val="100000"/>
              </a:lnSpc>
              <a:spcBef>
                <a:spcPts val="640"/>
              </a:spcBef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Proof</a:t>
            </a:r>
            <a:r>
              <a:rPr sz="2600" b="1" spc="-5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406400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is odd,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+ 1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integer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01955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Arial"/>
                <a:cs typeface="Arial"/>
              </a:rPr>
              <a:t>Thus,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(2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sz="2400" spc="-7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4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+ 4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+ 1 = 2(2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 +</a:t>
            </a:r>
            <a:r>
              <a:rPr sz="2400" spc="5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06400" marR="442595">
              <a:lnSpc>
                <a:spcPct val="101499"/>
              </a:lnSpc>
              <a:spcBef>
                <a:spcPts val="475"/>
              </a:spcBef>
            </a:pPr>
            <a:r>
              <a:rPr sz="2400" spc="-5" dirty="0">
                <a:latin typeface="Arial"/>
                <a:cs typeface="Arial"/>
              </a:rPr>
              <a:t>Therefore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7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is of </a:t>
            </a:r>
            <a:r>
              <a:rPr sz="2400" spc="-5" dirty="0">
                <a:latin typeface="Arial"/>
                <a:cs typeface="Arial"/>
              </a:rPr>
              <a:t>the form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+ 1 </a:t>
            </a:r>
            <a:r>
              <a:rPr sz="2400" spc="-5" dirty="0">
                <a:latin typeface="Arial"/>
                <a:cs typeface="Arial"/>
              </a:rPr>
              <a:t>(with </a:t>
            </a:r>
            <a:r>
              <a:rPr sz="2400" i="1" dirty="0">
                <a:latin typeface="Arial"/>
                <a:cs typeface="Arial"/>
              </a:rPr>
              <a:t>j </a:t>
            </a:r>
            <a:r>
              <a:rPr sz="2400" spc="-5" dirty="0">
                <a:latin typeface="Arial"/>
                <a:cs typeface="Arial"/>
              </a:rPr>
              <a:t>the integer 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), </a:t>
            </a:r>
            <a:r>
              <a:rPr sz="2400" spc="-5" dirty="0">
                <a:latin typeface="Arial"/>
                <a:cs typeface="Arial"/>
              </a:rPr>
              <a:t>thus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spc="-7" baseline="24305" dirty="0">
                <a:solidFill>
                  <a:srgbClr val="FF0000"/>
                </a:solidFill>
                <a:latin typeface="Arial"/>
                <a:cs typeface="Arial"/>
              </a:rPr>
              <a:t>2 </a:t>
            </a:r>
            <a:r>
              <a:rPr sz="2400" dirty="0">
                <a:latin typeface="Arial"/>
                <a:cs typeface="Arial"/>
              </a:rPr>
              <a:t>is odd.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■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109220"/>
            <a:ext cx="5727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Indirect Proof</a:t>
            </a:r>
            <a:r>
              <a:rPr spc="-40" dirty="0"/>
              <a:t> </a:t>
            </a:r>
            <a:r>
              <a:rPr spc="-5" dirty="0"/>
              <a:t>Example: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29677" y="617220"/>
            <a:ext cx="5839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3610" algn="l"/>
              </a:tabLst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Proof</a:t>
            </a:r>
            <a:r>
              <a:rPr sz="40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by	Contraposition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2514" y="1328420"/>
            <a:ext cx="7874634" cy="511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354965" algn="l"/>
                <a:tab pos="217297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Theorem:	</a:t>
            </a:r>
            <a:r>
              <a:rPr sz="2800" spc="-5" dirty="0">
                <a:latin typeface="Arial"/>
                <a:cs typeface="Arial"/>
              </a:rPr>
              <a:t>(For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integers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ts val="3329"/>
              </a:lnSpc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800" dirty="0">
                <a:latin typeface="Arial"/>
                <a:cs typeface="Arial"/>
              </a:rPr>
              <a:t>is odd,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odd.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Proof: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45"/>
              </a:spcBef>
            </a:pP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(Contrapositive: If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is even,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then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is</a:t>
            </a:r>
            <a:r>
              <a:rPr sz="24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even)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181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Suppose </a:t>
            </a:r>
            <a:r>
              <a:rPr sz="2400" spc="-5" dirty="0">
                <a:latin typeface="Arial"/>
                <a:cs typeface="Arial"/>
              </a:rPr>
              <a:t>that the </a:t>
            </a:r>
            <a:r>
              <a:rPr sz="2400" dirty="0">
                <a:latin typeface="Arial"/>
                <a:cs typeface="Arial"/>
              </a:rPr>
              <a:t>conclusion is </a:t>
            </a:r>
            <a:r>
              <a:rPr sz="2400" spc="-5" dirty="0">
                <a:latin typeface="Arial"/>
                <a:cs typeface="Arial"/>
              </a:rPr>
              <a:t>false, </a:t>
            </a:r>
            <a:r>
              <a:rPr sz="2400" i="1" spc="-5" dirty="0">
                <a:latin typeface="Arial"/>
                <a:cs typeface="Arial"/>
              </a:rPr>
              <a:t>i.e.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is even.  Then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2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integer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Arial"/>
                <a:cs typeface="Arial"/>
              </a:rPr>
              <a:t>Then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3(2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6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2(3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4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1)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Arial"/>
                <a:cs typeface="Arial"/>
              </a:rPr>
              <a:t>Thus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 even, because it equals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integer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0"/>
              </a:spcBef>
            </a:pP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j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k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+ 1</a:t>
            </a:r>
            <a:r>
              <a:rPr sz="2400" dirty="0">
                <a:latin typeface="Arial"/>
                <a:cs typeface="Arial"/>
              </a:rPr>
              <a:t>. So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</a:t>
            </a:r>
            <a:r>
              <a:rPr sz="2400" dirty="0">
                <a:latin typeface="Arial"/>
                <a:cs typeface="Arial"/>
              </a:rPr>
              <a:t>is not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odd.</a:t>
            </a:r>
            <a:endParaRPr sz="2400">
              <a:latin typeface="Arial"/>
              <a:cs typeface="Arial"/>
            </a:endParaRPr>
          </a:p>
          <a:p>
            <a:pPr marL="355600" marR="443865" algn="just">
              <a:lnSpc>
                <a:spcPct val="99400"/>
              </a:lnSpc>
              <a:spcBef>
                <a:spcPts val="615"/>
              </a:spcBef>
            </a:pPr>
            <a:r>
              <a:rPr sz="2400" spc="-5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have shown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is odd) →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is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odd)</a:t>
            </a:r>
            <a:r>
              <a:rPr sz="2400" spc="-5" dirty="0">
                <a:latin typeface="Arial"/>
                <a:cs typeface="Arial"/>
              </a:rPr>
              <a:t>,  thus its contrapositive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(3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+ 2 is odd) →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is odd) </a:t>
            </a:r>
            <a:r>
              <a:rPr sz="2400" dirty="0">
                <a:latin typeface="Arial"/>
                <a:cs typeface="Arial"/>
              </a:rPr>
              <a:t>is  also </a:t>
            </a:r>
            <a:r>
              <a:rPr sz="2400" spc="-5" dirty="0">
                <a:latin typeface="Arial"/>
                <a:cs typeface="Arial"/>
              </a:rPr>
              <a:t>true.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■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7-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841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0760" algn="l"/>
              </a:tabLst>
            </a:pPr>
            <a:r>
              <a:rPr spc="-5" dirty="0"/>
              <a:t>Vacuous	Proof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1239" y="1557020"/>
            <a:ext cx="7777480" cy="42645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Show 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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(i.e.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false)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prove </a:t>
            </a:r>
            <a:r>
              <a:rPr sz="2800" i="1" dirty="0">
                <a:latin typeface="Arial"/>
                <a:cs typeface="Arial"/>
              </a:rPr>
              <a:t>p </a:t>
            </a:r>
            <a:r>
              <a:rPr sz="2800" dirty="0">
                <a:latin typeface="Symbol"/>
                <a:cs typeface="Symbol"/>
              </a:rPr>
              <a:t>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true</a:t>
            </a:r>
            <a:r>
              <a:rPr sz="2800" i="1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50" dirty="0">
              <a:latin typeface="Arial"/>
              <a:cs typeface="Arial"/>
            </a:endParaRPr>
          </a:p>
          <a:p>
            <a:pPr marL="393700" marR="43180" indent="-342900">
              <a:lnSpc>
                <a:spcPct val="102000"/>
              </a:lnSpc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Theorem: </a:t>
            </a:r>
            <a:r>
              <a:rPr sz="2800" spc="-5" dirty="0">
                <a:latin typeface="Arial"/>
                <a:cs typeface="Arial"/>
              </a:rPr>
              <a:t>(For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both </a:t>
            </a:r>
            <a:r>
              <a:rPr sz="2800" dirty="0">
                <a:latin typeface="Arial"/>
                <a:cs typeface="Arial"/>
              </a:rPr>
              <a:t>odd and even,  then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+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50800">
              <a:lnSpc>
                <a:spcPct val="100000"/>
              </a:lnSpc>
              <a:spcBef>
                <a:spcPts val="615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Proof:</a:t>
            </a:r>
            <a:endParaRPr sz="2800" dirty="0">
              <a:latin typeface="Arial"/>
              <a:cs typeface="Arial"/>
            </a:endParaRPr>
          </a:p>
          <a:p>
            <a:pPr marL="393700" marR="753110">
              <a:lnSpc>
                <a:spcPct val="99500"/>
              </a:lnSpc>
              <a:spcBef>
                <a:spcPts val="755"/>
              </a:spcBef>
            </a:pPr>
            <a:r>
              <a:rPr sz="2800" spc="-5" dirty="0">
                <a:latin typeface="Arial"/>
                <a:cs typeface="Arial"/>
              </a:rPr>
              <a:t>The statement “</a:t>
            </a:r>
            <a:r>
              <a:rPr sz="2800" i="1" spc="-5" dirty="0">
                <a:solidFill>
                  <a:srgbClr val="0000FF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both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odd and even</a:t>
            </a:r>
            <a:r>
              <a:rPr sz="2800" dirty="0">
                <a:latin typeface="Arial"/>
                <a:cs typeface="Arial"/>
              </a:rPr>
              <a:t>” is  necessarily </a:t>
            </a:r>
            <a:r>
              <a:rPr sz="2800" spc="-5" dirty="0">
                <a:latin typeface="Arial"/>
                <a:cs typeface="Arial"/>
              </a:rPr>
              <a:t>false, </a:t>
            </a:r>
            <a:r>
              <a:rPr sz="2800" dirty="0">
                <a:latin typeface="Arial"/>
                <a:cs typeface="Arial"/>
              </a:rPr>
              <a:t>since no number can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  </a:t>
            </a:r>
            <a:r>
              <a:rPr sz="2800" spc="-5" dirty="0">
                <a:latin typeface="Arial"/>
                <a:cs typeface="Arial"/>
              </a:rPr>
              <a:t>both </a:t>
            </a:r>
            <a:r>
              <a:rPr sz="2800" dirty="0">
                <a:latin typeface="Arial"/>
                <a:cs typeface="Arial"/>
              </a:rPr>
              <a:t>odd and even. So, </a:t>
            </a:r>
            <a:r>
              <a:rPr sz="2800" spc="-5" dirty="0">
                <a:latin typeface="Arial"/>
                <a:cs typeface="Arial"/>
              </a:rPr>
              <a:t>the theorem </a:t>
            </a:r>
            <a:r>
              <a:rPr sz="2800" dirty="0">
                <a:latin typeface="Arial"/>
                <a:cs typeface="Arial"/>
              </a:rPr>
              <a:t>is  vacuously </a:t>
            </a:r>
            <a:r>
              <a:rPr sz="2800" spc="-5" dirty="0">
                <a:latin typeface="Arial"/>
                <a:cs typeface="Arial"/>
              </a:rPr>
              <a:t>true.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305</Words>
  <Application>Microsoft Office PowerPoint</Application>
  <PresentationFormat>On-screen Show (4:3)</PresentationFormat>
  <Paragraphs>184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CSE 2213: Discrete Mathematics</vt:lpstr>
      <vt:lpstr>Lecture 06</vt:lpstr>
      <vt:lpstr>Proof Terminology</vt:lpstr>
      <vt:lpstr>More Proof Terminology</vt:lpstr>
      <vt:lpstr>Proof Methods</vt:lpstr>
      <vt:lpstr>Proof Methods</vt:lpstr>
      <vt:lpstr>Direct Proof Example</vt:lpstr>
      <vt:lpstr>Indirect Proof Example:</vt:lpstr>
      <vt:lpstr>Vacuous Proof Example</vt:lpstr>
      <vt:lpstr>Trivial Proof Example</vt:lpstr>
      <vt:lpstr>Proof by Contradiction</vt:lpstr>
      <vt:lpstr>Rational Number</vt:lpstr>
      <vt:lpstr>Proof by Contradiction</vt:lpstr>
      <vt:lpstr>Proof by Contradiction</vt:lpstr>
      <vt:lpstr>Proof by Contradiction</vt:lpstr>
      <vt:lpstr>Circular Reasoning</vt:lpstr>
      <vt:lpstr>Chapter 2</vt:lpstr>
      <vt:lpstr>2.1 Sets</vt:lpstr>
      <vt:lpstr>Basic Notations for Sets</vt:lpstr>
      <vt:lpstr>Basic Properties of Sets</vt:lpstr>
      <vt:lpstr>Definition of Set Equality</vt:lpstr>
      <vt:lpstr>Infinite Sets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2213: Discrete Mathematics</dc:title>
  <cp:lastModifiedBy>Dr. Al-Sakib Khan Pathan</cp:lastModifiedBy>
  <cp:revision>14</cp:revision>
  <dcterms:created xsi:type="dcterms:W3CDTF">2021-10-27T06:10:00Z</dcterms:created>
  <dcterms:modified xsi:type="dcterms:W3CDTF">2021-11-27T04:58:44Z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2021-10-27T00:00:00Z</vt:filetime>
  </property>
</Properties>
</file>