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– </a:t>
            </a:r>
            <a:r>
              <a:rPr spc="-5" dirty="0"/>
              <a:t>Fall</a:t>
            </a:r>
            <a:r>
              <a:rPr spc="-7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– </a:t>
            </a:r>
            <a:r>
              <a:rPr spc="-5" dirty="0"/>
              <a:t>Fall</a:t>
            </a:r>
            <a:r>
              <a:rPr spc="-7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1225" y="890587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7000" y="817626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2000" y="360362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42912" y="1151000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94917" y="1533550"/>
            <a:ext cx="2843529" cy="4116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56428" y="1533550"/>
            <a:ext cx="3692525" cy="4458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– </a:t>
            </a:r>
            <a:r>
              <a:rPr spc="-5" dirty="0"/>
              <a:t>Fall</a:t>
            </a:r>
            <a:r>
              <a:rPr spc="-70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– </a:t>
            </a:r>
            <a:r>
              <a:rPr spc="-5" dirty="0"/>
              <a:t>Fall</a:t>
            </a:r>
            <a:r>
              <a:rPr spc="-70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– </a:t>
            </a:r>
            <a:r>
              <a:rPr spc="-5" dirty="0"/>
              <a:t>Fall</a:t>
            </a:r>
            <a:r>
              <a:rPr spc="-70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655" y="480821"/>
            <a:ext cx="8968689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3814" y="2524062"/>
            <a:ext cx="7414259" cy="2024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39" y="6559508"/>
            <a:ext cx="299402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– </a:t>
            </a:r>
            <a:r>
              <a:rPr spc="-5" dirty="0"/>
              <a:t>Fall</a:t>
            </a:r>
            <a:r>
              <a:rPr spc="-7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28431" y="6568957"/>
            <a:ext cx="35750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4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7" y="474662"/>
                  </a:lnTo>
                  <a:lnTo>
                    <a:pt x="43766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8" y="2546413"/>
              <a:ext cx="328244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1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17" y="474662"/>
                  </a:lnTo>
                  <a:lnTo>
                    <a:pt x="42181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7" y="2968688"/>
              <a:ext cx="3691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71103" y="6568957"/>
            <a:ext cx="271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1-</a:t>
            </a:r>
            <a:fld id="{81D60167-4931-47E6-BA6A-407CBD079E47}" type="slidenum">
              <a:rPr sz="1200" spc="-5" dirty="0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644" y="872109"/>
            <a:ext cx="72809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/>
              <a:t>CSE 2213</a:t>
            </a:r>
            <a:r>
              <a:rPr sz="4800" spc="-5" dirty="0" smtClean="0"/>
              <a:t>:</a:t>
            </a:r>
            <a:endParaRPr sz="4800" dirty="0"/>
          </a:p>
          <a:p>
            <a:pPr marL="12700" marR="5080">
              <a:lnSpc>
                <a:spcPct val="100000"/>
              </a:lnSpc>
            </a:pPr>
            <a:r>
              <a:rPr lang="en-US" sz="4800" spc="-5" dirty="0"/>
              <a:t>Discrete Mathematics</a:t>
            </a:r>
            <a:endParaRPr sz="4800" dirty="0"/>
          </a:p>
        </p:txBody>
      </p:sp>
      <p:sp>
        <p:nvSpPr>
          <p:cNvPr id="14" name="object 13"/>
          <p:cNvSpPr txBox="1"/>
          <p:nvPr/>
        </p:nvSpPr>
        <p:spPr>
          <a:xfrm>
            <a:off x="1043736" y="5042530"/>
            <a:ext cx="7348855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Arial"/>
                <a:cs typeface="Arial"/>
              </a:rPr>
              <a:t>Modified Slides (based on the source mentioned below):</a:t>
            </a:r>
            <a:endParaRPr sz="29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Originals slides by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Baek and Dr. </a:t>
            </a:r>
            <a:r>
              <a:rPr sz="2000" spc="-5" dirty="0">
                <a:latin typeface="Arial"/>
                <a:cs typeface="Arial"/>
              </a:rPr>
              <a:t>Still, </a:t>
            </a:r>
            <a:r>
              <a:rPr sz="2000" dirty="0">
                <a:latin typeface="Arial"/>
                <a:cs typeface="Arial"/>
              </a:rPr>
              <a:t>adapted by J.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Stelovsky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Based on slides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M. P. Frank and Dr. J.L.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Gross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Provided by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McGraw-Hill</a:t>
            </a:r>
          </a:p>
        </p:txBody>
      </p:sp>
    </p:spTree>
    <p:extLst>
      <p:ext uri="{BB962C8B-B14F-4D97-AF65-F5344CB8AC3E}">
        <p14:creationId xmlns:p14="http://schemas.microsoft.com/office/powerpoint/2010/main" val="4665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565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Biconditional</a:t>
            </a:r>
            <a:r>
              <a:rPr spc="-60" dirty="0"/>
              <a:t> </a:t>
            </a:r>
            <a:r>
              <a:rPr spc="-5" dirty="0"/>
              <a:t>Operator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917" y="1167129"/>
            <a:ext cx="7430770" cy="4976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683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i="1" spc="-5" dirty="0">
                <a:latin typeface="Arial"/>
                <a:cs typeface="Arial"/>
              </a:rPr>
              <a:t>biconditional </a:t>
            </a:r>
            <a:r>
              <a:rPr sz="2800" dirty="0">
                <a:latin typeface="Arial"/>
                <a:cs typeface="Arial"/>
              </a:rPr>
              <a:t>statement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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states  that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b="1" i="1" spc="-5" dirty="0">
                <a:latin typeface="Arial"/>
                <a:cs typeface="Arial"/>
              </a:rPr>
              <a:t>if and only if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iff</a:t>
            </a:r>
            <a:r>
              <a:rPr sz="2800" spc="-5" dirty="0">
                <a:latin typeface="Arial"/>
                <a:cs typeface="Arial"/>
              </a:rPr>
              <a:t>)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“It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below freezing.”</a:t>
            </a:r>
            <a:endParaRPr sz="2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7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“It is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snowing.”</a:t>
            </a:r>
            <a:endParaRPr sz="2800" dirty="0">
              <a:latin typeface="Arial"/>
              <a:cs typeface="Arial"/>
            </a:endParaRPr>
          </a:p>
          <a:p>
            <a:pPr marL="1841500" marR="5080" indent="-1486535">
              <a:lnSpc>
                <a:spcPct val="120000"/>
              </a:lnSpc>
              <a:spcBef>
                <a:spcPts val="5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Symbol"/>
                <a:cs typeface="Symbol"/>
              </a:rPr>
              <a:t>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=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“It is below freezing if and only if it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is 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snowing.”</a:t>
            </a:r>
            <a:endParaRPr sz="2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endParaRPr sz="2800" dirty="0">
              <a:latin typeface="Arial"/>
              <a:cs typeface="Arial"/>
            </a:endParaRPr>
          </a:p>
          <a:p>
            <a:pPr marL="1841500" marR="80645" indent="-424180">
              <a:lnSpc>
                <a:spcPct val="120000"/>
              </a:lnSpc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“That it is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below freezing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is  necessary and sufficient for it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to</a:t>
            </a:r>
            <a:r>
              <a:rPr sz="2800" spc="-6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be 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snowing”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142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Biconditional Truth</a:t>
            </a:r>
            <a:r>
              <a:rPr spc="-45" dirty="0"/>
              <a:t> </a:t>
            </a:r>
            <a:r>
              <a:rPr spc="-5" dirty="0"/>
              <a:t>Table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2044" y="3832286"/>
            <a:ext cx="7515859" cy="24828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09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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Arial"/>
                <a:cs typeface="Arial"/>
              </a:rPr>
              <a:t>is equivalent to 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q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p</a:t>
            </a:r>
            <a:r>
              <a:rPr sz="2600" spc="-5" dirty="0">
                <a:latin typeface="Arial"/>
                <a:cs typeface="Arial"/>
              </a:rPr>
              <a:t>).</a:t>
            </a:r>
            <a:endParaRPr sz="2600">
              <a:latin typeface="Arial"/>
              <a:cs typeface="Arial"/>
            </a:endParaRPr>
          </a:p>
          <a:p>
            <a:pPr marL="354965" marR="276225" indent="-342900">
              <a:lnSpc>
                <a:spcPts val="2810"/>
              </a:lnSpc>
              <a:spcBef>
                <a:spcPts val="66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i="1" dirty="0">
                <a:latin typeface="Arial"/>
                <a:cs typeface="Arial"/>
              </a:rPr>
              <a:t>p </a:t>
            </a:r>
            <a:r>
              <a:rPr sz="2600" spc="5" dirty="0">
                <a:latin typeface="Symbol"/>
                <a:cs typeface="Symbol"/>
              </a:rPr>
              <a:t>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Arial"/>
                <a:cs typeface="Arial"/>
              </a:rPr>
              <a:t>means that 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Arial"/>
                <a:cs typeface="Arial"/>
              </a:rPr>
              <a:t>and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Arial"/>
                <a:cs typeface="Arial"/>
              </a:rPr>
              <a:t>have the </a:t>
            </a:r>
            <a:r>
              <a:rPr sz="2600" b="1" dirty="0">
                <a:latin typeface="Arial"/>
                <a:cs typeface="Arial"/>
              </a:rPr>
              <a:t>same </a:t>
            </a:r>
            <a:r>
              <a:rPr sz="2600" dirty="0">
                <a:latin typeface="Arial"/>
                <a:cs typeface="Arial"/>
              </a:rPr>
              <a:t>truth  value.</a:t>
            </a:r>
            <a:endParaRPr sz="26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7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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does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imply that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26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true.</a:t>
            </a:r>
            <a:endParaRPr sz="2600">
              <a:latin typeface="Arial"/>
              <a:cs typeface="Arial"/>
            </a:endParaRPr>
          </a:p>
          <a:p>
            <a:pPr marL="354965" marR="5080" indent="-342900">
              <a:lnSpc>
                <a:spcPts val="2810"/>
              </a:lnSpc>
              <a:spcBef>
                <a:spcPts val="66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3333FF"/>
                </a:solidFill>
                <a:latin typeface="Arial"/>
                <a:cs typeface="Arial"/>
              </a:rPr>
              <a:t>Note this truth </a:t>
            </a:r>
            <a:r>
              <a:rPr sz="2600" spc="-5" dirty="0">
                <a:solidFill>
                  <a:srgbClr val="3333FF"/>
                </a:solidFill>
                <a:latin typeface="Arial"/>
                <a:cs typeface="Arial"/>
              </a:rPr>
              <a:t>table </a:t>
            </a:r>
            <a:r>
              <a:rPr sz="2600" dirty="0">
                <a:solidFill>
                  <a:srgbClr val="3333FF"/>
                </a:solidFill>
                <a:latin typeface="Arial"/>
                <a:cs typeface="Arial"/>
              </a:rPr>
              <a:t>is the exact </a:t>
            </a:r>
            <a:r>
              <a:rPr sz="2600" b="1" dirty="0">
                <a:solidFill>
                  <a:srgbClr val="3333FF"/>
                </a:solidFill>
                <a:latin typeface="Arial"/>
                <a:cs typeface="Arial"/>
              </a:rPr>
              <a:t>opposite </a:t>
            </a:r>
            <a:r>
              <a:rPr sz="2600" dirty="0">
                <a:solidFill>
                  <a:srgbClr val="3333FF"/>
                </a:solidFill>
                <a:latin typeface="Arial"/>
                <a:cs typeface="Arial"/>
              </a:rPr>
              <a:t>of </a:t>
            </a:r>
            <a:r>
              <a:rPr sz="2600" spc="-5" dirty="0">
                <a:solidFill>
                  <a:srgbClr val="3333FF"/>
                </a:solidFill>
                <a:latin typeface="Symbol"/>
                <a:cs typeface="Symbol"/>
              </a:rPr>
              <a:t></a:t>
            </a:r>
            <a:r>
              <a:rPr sz="2600" spc="-5" dirty="0">
                <a:solidFill>
                  <a:srgbClr val="3333FF"/>
                </a:solidFill>
                <a:latin typeface="Arial"/>
                <a:cs typeface="Arial"/>
              </a:rPr>
              <a:t>’s!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Thus,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means ¬(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600" spc="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).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7851" y="1181756"/>
            <a:ext cx="83502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10235" algn="l"/>
              </a:tabLst>
            </a:pPr>
            <a:r>
              <a:rPr sz="3300" i="1" spc="15" dirty="0">
                <a:latin typeface="Times New Roman"/>
                <a:cs typeface="Times New Roman"/>
              </a:rPr>
              <a:t>p	q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0280" y="1212751"/>
            <a:ext cx="110363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00" i="1" spc="15" dirty="0">
                <a:latin typeface="Times New Roman"/>
                <a:cs typeface="Times New Roman"/>
              </a:rPr>
              <a:t>p </a:t>
            </a:r>
            <a:r>
              <a:rPr sz="3300" spc="35" dirty="0">
                <a:latin typeface="Symbol"/>
                <a:cs typeface="Symbol"/>
              </a:rPr>
              <a:t></a:t>
            </a:r>
            <a:r>
              <a:rPr sz="3300" spc="-85" dirty="0">
                <a:latin typeface="Times New Roman"/>
                <a:cs typeface="Times New Roman"/>
              </a:rPr>
              <a:t> </a:t>
            </a:r>
            <a:r>
              <a:rPr sz="3300" i="1" spc="15" dirty="0">
                <a:latin typeface="Times New Roman"/>
                <a:cs typeface="Times New Roman"/>
              </a:rPr>
              <a:t>q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97960" y="1223723"/>
            <a:ext cx="2466975" cy="1993900"/>
            <a:chOff x="1997960" y="1223723"/>
            <a:chExt cx="2466975" cy="1993900"/>
          </a:xfrm>
        </p:grpSpPr>
        <p:sp>
          <p:nvSpPr>
            <p:cNvPr id="14" name="object 14"/>
            <p:cNvSpPr/>
            <p:nvPr/>
          </p:nvSpPr>
          <p:spPr>
            <a:xfrm>
              <a:off x="3192359" y="1224042"/>
              <a:ext cx="5715" cy="517525"/>
            </a:xfrm>
            <a:custGeom>
              <a:avLst/>
              <a:gdLst/>
              <a:ahLst/>
              <a:cxnLst/>
              <a:rect l="l" t="t" r="r" b="b"/>
              <a:pathLst>
                <a:path w="5714" h="517525">
                  <a:moveTo>
                    <a:pt x="5648" y="0"/>
                  </a:moveTo>
                  <a:lnTo>
                    <a:pt x="0" y="0"/>
                  </a:lnTo>
                  <a:lnTo>
                    <a:pt x="0" y="517337"/>
                  </a:lnTo>
                  <a:lnTo>
                    <a:pt x="5648" y="517337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93065" y="1224676"/>
              <a:ext cx="0" cy="516255"/>
            </a:xfrm>
            <a:custGeom>
              <a:avLst/>
              <a:gdLst/>
              <a:ahLst/>
              <a:cxnLst/>
              <a:rect l="l" t="t" r="r" b="b"/>
              <a:pathLst>
                <a:path h="516255">
                  <a:moveTo>
                    <a:pt x="0" y="0"/>
                  </a:moveTo>
                  <a:lnTo>
                    <a:pt x="0" y="51599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98206" y="1741380"/>
              <a:ext cx="593725" cy="17145"/>
            </a:xfrm>
            <a:custGeom>
              <a:avLst/>
              <a:gdLst/>
              <a:ahLst/>
              <a:cxnLst/>
              <a:rect l="l" t="t" r="r" b="b"/>
              <a:pathLst>
                <a:path w="593725" h="17144">
                  <a:moveTo>
                    <a:pt x="593698" y="0"/>
                  </a:moveTo>
                  <a:lnTo>
                    <a:pt x="0" y="0"/>
                  </a:lnTo>
                  <a:lnTo>
                    <a:pt x="0" y="16906"/>
                  </a:lnTo>
                  <a:lnTo>
                    <a:pt x="593698" y="16906"/>
                  </a:lnTo>
                  <a:lnTo>
                    <a:pt x="5936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98912" y="1742084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5">
                  <a:moveTo>
                    <a:pt x="0" y="0"/>
                  </a:moveTo>
                  <a:lnTo>
                    <a:pt x="5922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1905" y="1741380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946" y="0"/>
                  </a:moveTo>
                  <a:lnTo>
                    <a:pt x="0" y="0"/>
                  </a:lnTo>
                  <a:lnTo>
                    <a:pt x="0" y="16906"/>
                  </a:lnTo>
                  <a:lnTo>
                    <a:pt x="16946" y="16906"/>
                  </a:lnTo>
                  <a:lnTo>
                    <a:pt x="16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2611" y="1742084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0" y="0"/>
                  </a:moveTo>
                  <a:lnTo>
                    <a:pt x="15534" y="0"/>
                  </a:lnTo>
                </a:path>
                <a:path w="15875" h="15875">
                  <a:moveTo>
                    <a:pt x="0" y="0"/>
                  </a:moveTo>
                  <a:lnTo>
                    <a:pt x="0" y="1549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08852" y="1741380"/>
              <a:ext cx="583565" cy="17145"/>
            </a:xfrm>
            <a:custGeom>
              <a:avLst/>
              <a:gdLst/>
              <a:ahLst/>
              <a:cxnLst/>
              <a:rect l="l" t="t" r="r" b="b"/>
              <a:pathLst>
                <a:path w="583564" h="17144">
                  <a:moveTo>
                    <a:pt x="583530" y="0"/>
                  </a:moveTo>
                  <a:lnTo>
                    <a:pt x="0" y="0"/>
                  </a:lnTo>
                  <a:lnTo>
                    <a:pt x="0" y="16906"/>
                  </a:lnTo>
                  <a:lnTo>
                    <a:pt x="583530" y="16906"/>
                  </a:lnTo>
                  <a:lnTo>
                    <a:pt x="583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09558" y="1742084"/>
              <a:ext cx="582295" cy="0"/>
            </a:xfrm>
            <a:custGeom>
              <a:avLst/>
              <a:gdLst/>
              <a:ahLst/>
              <a:cxnLst/>
              <a:rect l="l" t="t" r="r" b="b"/>
              <a:pathLst>
                <a:path w="582294">
                  <a:moveTo>
                    <a:pt x="0" y="0"/>
                  </a:moveTo>
                  <a:lnTo>
                    <a:pt x="58209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92359" y="1741380"/>
              <a:ext cx="17780" cy="17145"/>
            </a:xfrm>
            <a:custGeom>
              <a:avLst/>
              <a:gdLst/>
              <a:ahLst/>
              <a:cxnLst/>
              <a:rect l="l" t="t" r="r" b="b"/>
              <a:pathLst>
                <a:path w="17780" h="17144">
                  <a:moveTo>
                    <a:pt x="17229" y="0"/>
                  </a:moveTo>
                  <a:lnTo>
                    <a:pt x="0" y="0"/>
                  </a:lnTo>
                  <a:lnTo>
                    <a:pt x="0" y="16906"/>
                  </a:lnTo>
                  <a:lnTo>
                    <a:pt x="17229" y="16906"/>
                  </a:lnTo>
                  <a:lnTo>
                    <a:pt x="17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93065" y="1742084"/>
              <a:ext cx="16510" cy="15875"/>
            </a:xfrm>
            <a:custGeom>
              <a:avLst/>
              <a:gdLst/>
              <a:ahLst/>
              <a:cxnLst/>
              <a:rect l="l" t="t" r="r" b="b"/>
              <a:pathLst>
                <a:path w="16510" h="15875">
                  <a:moveTo>
                    <a:pt x="0" y="0"/>
                  </a:moveTo>
                  <a:lnTo>
                    <a:pt x="15887" y="0"/>
                  </a:lnTo>
                </a:path>
                <a:path w="16510" h="15875">
                  <a:moveTo>
                    <a:pt x="0" y="0"/>
                  </a:moveTo>
                  <a:lnTo>
                    <a:pt x="0" y="1549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09659" y="1741380"/>
              <a:ext cx="1255395" cy="17145"/>
            </a:xfrm>
            <a:custGeom>
              <a:avLst/>
              <a:gdLst/>
              <a:ahLst/>
              <a:cxnLst/>
              <a:rect l="l" t="t" r="r" b="b"/>
              <a:pathLst>
                <a:path w="1255395" h="17144">
                  <a:moveTo>
                    <a:pt x="1254878" y="0"/>
                  </a:moveTo>
                  <a:lnTo>
                    <a:pt x="0" y="0"/>
                  </a:lnTo>
                  <a:lnTo>
                    <a:pt x="0" y="16906"/>
                  </a:lnTo>
                  <a:lnTo>
                    <a:pt x="1254878" y="16906"/>
                  </a:lnTo>
                  <a:lnTo>
                    <a:pt x="1254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93065" y="1742084"/>
              <a:ext cx="1271270" cy="1475105"/>
            </a:xfrm>
            <a:custGeom>
              <a:avLst/>
              <a:gdLst/>
              <a:ahLst/>
              <a:cxnLst/>
              <a:rect l="l" t="t" r="r" b="b"/>
              <a:pathLst>
                <a:path w="1271270" h="1475105">
                  <a:moveTo>
                    <a:pt x="17299" y="0"/>
                  </a:moveTo>
                  <a:lnTo>
                    <a:pt x="1270765" y="0"/>
                  </a:lnTo>
                </a:path>
                <a:path w="1271270" h="1475105">
                  <a:moveTo>
                    <a:pt x="0" y="18315"/>
                  </a:moveTo>
                  <a:lnTo>
                    <a:pt x="0" y="503201"/>
                  </a:lnTo>
                </a:path>
                <a:path w="1271270" h="1475105">
                  <a:moveTo>
                    <a:pt x="0" y="504610"/>
                  </a:moveTo>
                  <a:lnTo>
                    <a:pt x="0" y="988147"/>
                  </a:lnTo>
                </a:path>
                <a:path w="1271270" h="1475105">
                  <a:moveTo>
                    <a:pt x="0" y="989556"/>
                  </a:moveTo>
                  <a:lnTo>
                    <a:pt x="0" y="14744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155256" y="1717362"/>
            <a:ext cx="1819275" cy="19907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895"/>
              </a:lnSpc>
              <a:spcBef>
                <a:spcPts val="130"/>
              </a:spcBef>
              <a:tabLst>
                <a:tab pos="610235" algn="l"/>
                <a:tab pos="1546860" algn="l"/>
              </a:tabLst>
            </a:pPr>
            <a:r>
              <a:rPr sz="3300" spc="20" dirty="0">
                <a:latin typeface="Times New Roman"/>
                <a:cs typeface="Times New Roman"/>
              </a:rPr>
              <a:t>T	T	T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ts val="3825"/>
              </a:lnSpc>
              <a:tabLst>
                <a:tab pos="621030" algn="l"/>
                <a:tab pos="1558290" algn="l"/>
              </a:tabLst>
            </a:pPr>
            <a:r>
              <a:rPr sz="3300" spc="20" dirty="0">
                <a:latin typeface="Times New Roman"/>
                <a:cs typeface="Times New Roman"/>
              </a:rPr>
              <a:t>T	F	F</a:t>
            </a:r>
            <a:endParaRPr sz="3300">
              <a:latin typeface="Times New Roman"/>
              <a:cs typeface="Times New Roman"/>
            </a:endParaRPr>
          </a:p>
          <a:p>
            <a:pPr marL="23495">
              <a:lnSpc>
                <a:spcPts val="3825"/>
              </a:lnSpc>
              <a:tabLst>
                <a:tab pos="610235" algn="l"/>
                <a:tab pos="1558290" algn="l"/>
              </a:tabLst>
            </a:pPr>
            <a:r>
              <a:rPr sz="3300" spc="20" dirty="0">
                <a:latin typeface="Times New Roman"/>
                <a:cs typeface="Times New Roman"/>
              </a:rPr>
              <a:t>F	T	F</a:t>
            </a:r>
            <a:endParaRPr sz="3300">
              <a:latin typeface="Times New Roman"/>
              <a:cs typeface="Times New Roman"/>
            </a:endParaRPr>
          </a:p>
          <a:p>
            <a:pPr marL="23495">
              <a:lnSpc>
                <a:spcPts val="3895"/>
              </a:lnSpc>
              <a:tabLst>
                <a:tab pos="621030" algn="l"/>
                <a:tab pos="1546860" algn="l"/>
              </a:tabLst>
            </a:pPr>
            <a:r>
              <a:rPr sz="3300" spc="20" dirty="0">
                <a:latin typeface="Times New Roman"/>
                <a:cs typeface="Times New Roman"/>
              </a:rPr>
              <a:t>F	F	T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192241" y="1758169"/>
            <a:ext cx="6350" cy="1945639"/>
            <a:chOff x="3192241" y="1758169"/>
            <a:chExt cx="6350" cy="1945639"/>
          </a:xfrm>
        </p:grpSpPr>
        <p:sp>
          <p:nvSpPr>
            <p:cNvPr id="28" name="object 28"/>
            <p:cNvSpPr/>
            <p:nvPr/>
          </p:nvSpPr>
          <p:spPr>
            <a:xfrm>
              <a:off x="3192359" y="1758169"/>
              <a:ext cx="5715" cy="1945639"/>
            </a:xfrm>
            <a:custGeom>
              <a:avLst/>
              <a:gdLst/>
              <a:ahLst/>
              <a:cxnLst/>
              <a:rect l="l" t="t" r="r" b="b"/>
              <a:pathLst>
                <a:path w="5714" h="1945639">
                  <a:moveTo>
                    <a:pt x="0" y="1945451"/>
                  </a:moveTo>
                  <a:lnTo>
                    <a:pt x="5648" y="1945451"/>
                  </a:lnTo>
                  <a:lnTo>
                    <a:pt x="5648" y="0"/>
                  </a:lnTo>
                  <a:lnTo>
                    <a:pt x="0" y="0"/>
                  </a:lnTo>
                  <a:lnTo>
                    <a:pt x="0" y="19454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93065" y="3217982"/>
              <a:ext cx="0" cy="485140"/>
            </a:xfrm>
            <a:custGeom>
              <a:avLst/>
              <a:gdLst/>
              <a:ahLst/>
              <a:cxnLst/>
              <a:rect l="l" t="t" r="r" b="b"/>
              <a:pathLst>
                <a:path h="485139">
                  <a:moveTo>
                    <a:pt x="0" y="0"/>
                  </a:moveTo>
                  <a:lnTo>
                    <a:pt x="0" y="48493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111877" y="1546605"/>
            <a:ext cx="2873375" cy="7607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3840" marR="5080" indent="-231775">
              <a:lnSpc>
                <a:spcPct val="100899"/>
              </a:lnSpc>
              <a:spcBef>
                <a:spcPts val="75"/>
              </a:spcBef>
              <a:buClr>
                <a:srgbClr val="3333CC"/>
              </a:buClr>
              <a:buFont typeface="Times New Roman"/>
              <a:buChar char="•"/>
              <a:tabLst>
                <a:tab pos="318770" algn="l"/>
                <a:tab pos="319405" algn="l"/>
              </a:tabLst>
            </a:pPr>
            <a:r>
              <a:rPr dirty="0"/>
              <a:t>	</a:t>
            </a: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spc="-5" dirty="0">
                <a:latin typeface="Arial"/>
                <a:cs typeface="Arial"/>
              </a:rPr>
              <a:t>is necessary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  </a:t>
            </a:r>
            <a:r>
              <a:rPr sz="2400" spc="-10" dirty="0">
                <a:latin typeface="Arial"/>
                <a:cs typeface="Arial"/>
              </a:rPr>
              <a:t>sufficient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5111877" y="2281554"/>
            <a:ext cx="23704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Font typeface="Arial"/>
              <a:buChar char="•"/>
              <a:tabLst>
                <a:tab pos="326390" algn="l"/>
                <a:tab pos="327025" algn="l"/>
              </a:tabLst>
            </a:pPr>
            <a:r>
              <a:rPr dirty="0"/>
              <a:t>	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  conversely</a:t>
            </a:r>
            <a:endParaRPr sz="24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buClr>
                <a:srgbClr val="3333CC"/>
              </a:buClr>
              <a:buFont typeface="Arial"/>
              <a:buChar char="•"/>
              <a:tabLst>
                <a:tab pos="326390" algn="l"/>
                <a:tab pos="327025" algn="l"/>
              </a:tabLst>
            </a:pPr>
            <a:r>
              <a:rPr sz="2400" i="1" dirty="0">
                <a:latin typeface="Arial"/>
                <a:cs typeface="Arial"/>
              </a:rPr>
              <a:t>p </a:t>
            </a:r>
            <a:r>
              <a:rPr sz="2400" spc="-20" dirty="0">
                <a:latin typeface="Arial"/>
                <a:cs typeface="Arial"/>
              </a:rPr>
              <a:t>iff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655" y="480821"/>
            <a:ext cx="89686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Bo</a:t>
            </a:r>
            <a:r>
              <a:rPr spc="-25" dirty="0"/>
              <a:t>o</a:t>
            </a:r>
            <a:r>
              <a:rPr spc="-5" dirty="0"/>
              <a:t>lean</a:t>
            </a:r>
            <a:r>
              <a:rPr dirty="0"/>
              <a:t> </a:t>
            </a:r>
            <a:r>
              <a:rPr spc="-5" dirty="0" smtClean="0"/>
              <a:t>Operations</a:t>
            </a:r>
            <a:r>
              <a:rPr lang="en-US" spc="-5" dirty="0" smtClean="0"/>
              <a:t> Summary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612140" y="1319530"/>
            <a:ext cx="8198484" cy="5020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Conjunction: 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, (read 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Arial"/>
                <a:cs typeface="Arial"/>
              </a:rPr>
              <a:t>and 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), “discrete math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 required course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600" dirty="0">
                <a:latin typeface="Arial"/>
                <a:cs typeface="Arial"/>
              </a:rPr>
              <a:t>I am a computer science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major”.</a:t>
            </a:r>
          </a:p>
          <a:p>
            <a:pPr marL="355600" marR="211454" indent="-343535">
              <a:lnSpc>
                <a:spcPct val="100000"/>
              </a:lnSpc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Disjunction: , 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, (read 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Arial"/>
                <a:cs typeface="Arial"/>
              </a:rPr>
              <a:t>or 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), “discrete math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 required course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or </a:t>
            </a:r>
            <a:r>
              <a:rPr sz="2600" dirty="0">
                <a:latin typeface="Arial"/>
                <a:cs typeface="Arial"/>
              </a:rPr>
              <a:t>I am a computer science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major”.</a:t>
            </a:r>
            <a:endParaRPr sz="2600" dirty="0">
              <a:latin typeface="Arial"/>
              <a:cs typeface="Arial"/>
            </a:endParaRPr>
          </a:p>
          <a:p>
            <a:pPr marL="355600" marR="741045" indent="-343535">
              <a:lnSpc>
                <a:spcPct val="100000"/>
              </a:lnSpc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Exclusive or: 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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, “discrete math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required  </a:t>
            </a:r>
            <a:r>
              <a:rPr sz="2600" dirty="0">
                <a:latin typeface="Arial"/>
                <a:cs typeface="Arial"/>
              </a:rPr>
              <a:t>course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or </a:t>
            </a:r>
            <a:r>
              <a:rPr sz="2600" dirty="0">
                <a:latin typeface="Arial"/>
                <a:cs typeface="Arial"/>
              </a:rPr>
              <a:t>I am a computer science major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but</a:t>
            </a:r>
            <a:r>
              <a:rPr sz="26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not  both</a:t>
            </a:r>
            <a:r>
              <a:rPr sz="2600" dirty="0">
                <a:latin typeface="Arial"/>
                <a:cs typeface="Arial"/>
              </a:rPr>
              <a:t>”.</a:t>
            </a:r>
          </a:p>
          <a:p>
            <a:pPr marL="355600" marR="746125" indent="-343535">
              <a:lnSpc>
                <a:spcPct val="100000"/>
              </a:lnSpc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Implication: 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spc="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q, </a:t>
            </a:r>
            <a:r>
              <a:rPr sz="2600" spc="-5" dirty="0">
                <a:latin typeface="Arial"/>
                <a:cs typeface="Arial"/>
              </a:rPr>
              <a:t>“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2600" dirty="0">
                <a:latin typeface="Arial"/>
                <a:cs typeface="Arial"/>
              </a:rPr>
              <a:t>discrete math is a required  course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then </a:t>
            </a:r>
            <a:r>
              <a:rPr sz="2600" dirty="0">
                <a:latin typeface="Arial"/>
                <a:cs typeface="Arial"/>
              </a:rPr>
              <a:t>I am a computer science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major”.</a:t>
            </a:r>
            <a:endParaRPr sz="2600" dirty="0">
              <a:latin typeface="Arial"/>
              <a:cs typeface="Arial"/>
            </a:endParaRPr>
          </a:p>
          <a:p>
            <a:pPr marL="355600" marR="171450" indent="-343535">
              <a:lnSpc>
                <a:spcPct val="100000"/>
              </a:lnSpc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Biconditional: 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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q, </a:t>
            </a:r>
            <a:r>
              <a:rPr sz="2600" dirty="0">
                <a:latin typeface="Arial"/>
                <a:cs typeface="Arial"/>
              </a:rPr>
              <a:t>“discrete math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required  course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if and only if </a:t>
            </a:r>
            <a:r>
              <a:rPr sz="2600" dirty="0">
                <a:latin typeface="Arial"/>
                <a:cs typeface="Arial"/>
              </a:rPr>
              <a:t>I am a computer science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major”.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655" y="480821"/>
            <a:ext cx="89686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Bo</a:t>
            </a:r>
            <a:r>
              <a:rPr spc="-25" dirty="0"/>
              <a:t>o</a:t>
            </a:r>
            <a:r>
              <a:rPr spc="-5" dirty="0"/>
              <a:t>lean</a:t>
            </a:r>
            <a:r>
              <a:rPr dirty="0"/>
              <a:t> </a:t>
            </a:r>
            <a:r>
              <a:rPr spc="-5" dirty="0" smtClean="0"/>
              <a:t>Operations</a:t>
            </a:r>
            <a:r>
              <a:rPr lang="en-US" spc="-5" dirty="0" smtClean="0"/>
              <a:t> Summary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28431" y="6568957"/>
            <a:ext cx="33210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2</a:t>
            </a:r>
            <a:r>
              <a:rPr sz="1200" spc="-5" dirty="0">
                <a:latin typeface="Arial"/>
                <a:cs typeface="Arial"/>
              </a:rPr>
              <a:t>-12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1276858"/>
            <a:ext cx="7872095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4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have seen </a:t>
            </a:r>
            <a:r>
              <a:rPr sz="2800" spc="-5" dirty="0">
                <a:latin typeface="Arial"/>
                <a:cs typeface="Arial"/>
              </a:rPr>
              <a:t>1 </a:t>
            </a:r>
            <a:r>
              <a:rPr sz="2800" dirty="0">
                <a:latin typeface="Arial"/>
                <a:cs typeface="Arial"/>
              </a:rPr>
              <a:t>unary operator and </a:t>
            </a:r>
            <a:r>
              <a:rPr sz="2800" spc="-5" dirty="0">
                <a:latin typeface="Arial"/>
                <a:cs typeface="Arial"/>
              </a:rPr>
              <a:t>5 </a:t>
            </a:r>
            <a:r>
              <a:rPr sz="2800" dirty="0">
                <a:latin typeface="Arial"/>
                <a:cs typeface="Arial"/>
              </a:rPr>
              <a:t>binary  operators. What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they? Their truth tables are  below.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13814" y="2524062"/>
          <a:ext cx="7412351" cy="2024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9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94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598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093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7665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9570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9347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32618">
                <a:tc>
                  <a:txBody>
                    <a:bodyPr/>
                    <a:lstStyle/>
                    <a:p>
                      <a:pPr algn="ctr">
                        <a:lnSpc>
                          <a:spcPts val="3075"/>
                        </a:lnSpc>
                      </a:pPr>
                      <a:r>
                        <a:rPr sz="27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075"/>
                        </a:lnSpc>
                      </a:pPr>
                      <a:r>
                        <a:rPr sz="27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spc="5" dirty="0">
                          <a:latin typeface="Symbol"/>
                          <a:cs typeface="Symbol"/>
                        </a:rPr>
                        <a:t></a:t>
                      </a:r>
                      <a:r>
                        <a:rPr sz="2700" i="1" spc="5" dirty="0">
                          <a:latin typeface="Times New Roman"/>
                          <a:cs typeface="Times New Roman"/>
                        </a:rPr>
                        <a:t>p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5" dirty="0">
                          <a:latin typeface="Symbol"/>
                          <a:cs typeface="Symbol"/>
                        </a:rPr>
                        <a:t></a:t>
                      </a:r>
                      <a:r>
                        <a:rPr sz="2700" i="1" spc="5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10" dirty="0">
                          <a:latin typeface="Symbol"/>
                          <a:cs typeface="Symbol"/>
                        </a:rPr>
                        <a:t></a:t>
                      </a: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10" dirty="0">
                          <a:latin typeface="Symbol"/>
                          <a:cs typeface="Symbol"/>
                        </a:rPr>
                        <a:t></a:t>
                      </a: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1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15" dirty="0">
                          <a:latin typeface="Symbol"/>
                          <a:cs typeface="Symbol"/>
                        </a:rPr>
                        <a:t></a:t>
                      </a:r>
                      <a:r>
                        <a:rPr sz="2700" i="1" spc="15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marL="1905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5320">
                <a:tc>
                  <a:txBody>
                    <a:bodyPr/>
                    <a:lstStyle/>
                    <a:p>
                      <a:pPr marL="1905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076">
                <a:tc>
                  <a:txBody>
                    <a:bodyPr/>
                    <a:lstStyle/>
                    <a:p>
                      <a:pPr marL="635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0485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1993">
                <a:tc>
                  <a:txBody>
                    <a:bodyPr/>
                    <a:lstStyle/>
                    <a:p>
                      <a:pPr marL="635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0485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343400" y="5105400"/>
            <a:ext cx="1219200" cy="4572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3150"/>
              </a:lnSpc>
            </a:pP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3400" y="5613400"/>
            <a:ext cx="1524000" cy="4572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850"/>
              </a:lnSpc>
            </a:pPr>
            <a:r>
              <a:rPr sz="2800" spc="-5" dirty="0">
                <a:latin typeface="Arial"/>
                <a:cs typeface="Arial"/>
              </a:rPr>
              <a:t>¬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¬</a:t>
            </a:r>
            <a:r>
              <a:rPr sz="2800" i="1" spc="-5" dirty="0"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540" y="4553864"/>
            <a:ext cx="4626610" cy="19037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  <a:tab pos="3670935" algn="l"/>
              </a:tabLst>
            </a:pPr>
            <a:r>
              <a:rPr sz="2800" spc="-5" dirty="0">
                <a:latin typeface="Arial"/>
                <a:cs typeface="Arial"/>
              </a:rPr>
              <a:t>For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implication	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Its </a:t>
            </a:r>
            <a:r>
              <a:rPr sz="2800" b="1" i="1" spc="-5" dirty="0">
                <a:latin typeface="Arial"/>
                <a:cs typeface="Arial"/>
              </a:rPr>
              <a:t>converse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is: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Its </a:t>
            </a:r>
            <a:r>
              <a:rPr sz="2800" b="1" i="1" dirty="0">
                <a:latin typeface="Arial"/>
                <a:cs typeface="Arial"/>
              </a:rPr>
              <a:t>inverse</a:t>
            </a:r>
            <a:r>
              <a:rPr sz="2800" b="1" i="1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is: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Its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contrapositive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3400" y="6121400"/>
            <a:ext cx="1524000" cy="4572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545"/>
              </a:lnSpc>
            </a:pPr>
            <a:r>
              <a:rPr sz="2800" spc="-5" dirty="0">
                <a:latin typeface="Arial"/>
                <a:cs typeface="Arial"/>
              </a:rPr>
              <a:t>¬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¬</a:t>
            </a:r>
            <a:r>
              <a:rPr sz="2800" i="1" spc="-5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941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Compound</a:t>
            </a:r>
            <a:r>
              <a:rPr spc="-55" dirty="0"/>
              <a:t> </a:t>
            </a:r>
            <a:r>
              <a:rPr spc="-5" dirty="0"/>
              <a:t>Propositions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8340" y="1243330"/>
            <a:ext cx="8369934" cy="5099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0" marR="155575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31800" algn="l"/>
                <a:tab pos="432434" algn="l"/>
              </a:tabLst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b="1" i="1" dirty="0">
                <a:latin typeface="Arial"/>
                <a:cs typeface="Arial"/>
              </a:rPr>
              <a:t>propositional variable </a:t>
            </a:r>
            <a:r>
              <a:rPr sz="2600" dirty="0">
                <a:latin typeface="Arial"/>
                <a:cs typeface="Arial"/>
              </a:rPr>
              <a:t>is a variable </a:t>
            </a:r>
            <a:r>
              <a:rPr sz="2600" spc="5" dirty="0">
                <a:latin typeface="Arial"/>
                <a:cs typeface="Arial"/>
              </a:rPr>
              <a:t>such </a:t>
            </a:r>
            <a:r>
              <a:rPr sz="2600" dirty="0">
                <a:latin typeface="Arial"/>
                <a:cs typeface="Arial"/>
              </a:rPr>
              <a:t>as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2600" i="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(possibly subscripted, e.g.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550" i="1" baseline="-21241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) over the Boolean  domain.</a:t>
            </a:r>
          </a:p>
          <a:p>
            <a:pPr marL="431800" marR="172720" indent="-343535">
              <a:lnSpc>
                <a:spcPct val="100000"/>
              </a:lnSpc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31800" algn="l"/>
                <a:tab pos="432434" algn="l"/>
              </a:tabLst>
            </a:pPr>
            <a:r>
              <a:rPr sz="2600" dirty="0">
                <a:latin typeface="Arial"/>
                <a:cs typeface="Arial"/>
              </a:rPr>
              <a:t>An </a:t>
            </a:r>
            <a:r>
              <a:rPr sz="2600" b="1" i="1" dirty="0">
                <a:latin typeface="Arial"/>
                <a:cs typeface="Arial"/>
              </a:rPr>
              <a:t>atomic proposition </a:t>
            </a:r>
            <a:r>
              <a:rPr sz="2600" dirty="0">
                <a:latin typeface="Arial"/>
                <a:cs typeface="Arial"/>
              </a:rPr>
              <a:t>is either Boolean </a:t>
            </a:r>
            <a:r>
              <a:rPr sz="2600" spc="5" dirty="0">
                <a:latin typeface="Arial"/>
                <a:cs typeface="Arial"/>
              </a:rPr>
              <a:t>constant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or  a propositional variable: e.g.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T, F,</a:t>
            </a:r>
            <a:r>
              <a:rPr sz="2600" spc="-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600" dirty="0">
              <a:latin typeface="Arial"/>
              <a:cs typeface="Arial"/>
            </a:endParaRPr>
          </a:p>
          <a:p>
            <a:pPr marL="431800" marR="106680" indent="-343535">
              <a:lnSpc>
                <a:spcPct val="100000"/>
              </a:lnSpc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31800" algn="l"/>
                <a:tab pos="432434" algn="l"/>
              </a:tabLst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b="1" i="1" spc="5" dirty="0">
                <a:latin typeface="Arial"/>
                <a:cs typeface="Arial"/>
              </a:rPr>
              <a:t>compound </a:t>
            </a:r>
            <a:r>
              <a:rPr sz="2600" b="1" i="1" dirty="0">
                <a:latin typeface="Arial"/>
                <a:cs typeface="Arial"/>
              </a:rPr>
              <a:t>proposition </a:t>
            </a:r>
            <a:r>
              <a:rPr sz="2600" dirty="0">
                <a:latin typeface="Arial"/>
                <a:cs typeface="Arial"/>
              </a:rPr>
              <a:t>is derived from atomic  propositions by application of propositional</a:t>
            </a:r>
            <a:r>
              <a:rPr sz="2600" spc="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operators:</a:t>
            </a:r>
          </a:p>
          <a:p>
            <a:pPr marL="4318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e.g.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¬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 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¬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spc="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600" spc="1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endParaRPr sz="2600" dirty="0">
              <a:latin typeface="Arial"/>
              <a:cs typeface="Arial"/>
            </a:endParaRPr>
          </a:p>
          <a:p>
            <a:pPr marL="431800" indent="-343535">
              <a:lnSpc>
                <a:spcPct val="100000"/>
              </a:lnSpc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31800" algn="l"/>
                <a:tab pos="432434" algn="l"/>
              </a:tabLst>
            </a:pPr>
            <a:r>
              <a:rPr sz="2600" spc="5" dirty="0">
                <a:latin typeface="Arial"/>
                <a:cs typeface="Arial"/>
              </a:rPr>
              <a:t>Precedence </a:t>
            </a:r>
            <a:r>
              <a:rPr sz="2600" dirty="0">
                <a:latin typeface="Arial"/>
                <a:cs typeface="Arial"/>
              </a:rPr>
              <a:t>of logical operators: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¬,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600" spc="-1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endParaRPr sz="2600" dirty="0">
              <a:latin typeface="Symbol"/>
              <a:cs typeface="Symbol"/>
            </a:endParaRPr>
          </a:p>
          <a:p>
            <a:pPr marL="431800" indent="-343535">
              <a:lnSpc>
                <a:spcPct val="100000"/>
              </a:lnSpc>
              <a:spcBef>
                <a:spcPts val="124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31800" algn="l"/>
                <a:tab pos="432434" algn="l"/>
              </a:tabLst>
            </a:pPr>
            <a:r>
              <a:rPr sz="2600" spc="5" dirty="0">
                <a:latin typeface="Arial"/>
                <a:cs typeface="Arial"/>
              </a:rPr>
              <a:t>Precedence </a:t>
            </a:r>
            <a:r>
              <a:rPr sz="2600" dirty="0">
                <a:latin typeface="Arial"/>
                <a:cs typeface="Arial"/>
              </a:rPr>
              <a:t>also can be indicated by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parentheses.</a:t>
            </a:r>
            <a:endParaRPr sz="2600" dirty="0">
              <a:latin typeface="Arial"/>
              <a:cs typeface="Arial"/>
            </a:endParaRPr>
          </a:p>
          <a:p>
            <a:pPr marL="832485" lvl="1" indent="-287020"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32485" algn="l"/>
                <a:tab pos="833119" algn="l"/>
                <a:tab pos="2603500" algn="l"/>
                <a:tab pos="3779520" algn="l"/>
                <a:tab pos="5217795" algn="l"/>
                <a:tab pos="5954395" algn="l"/>
              </a:tabLst>
            </a:pPr>
            <a:r>
              <a:rPr sz="2600" dirty="0">
                <a:latin typeface="Arial"/>
                <a:cs typeface="Arial"/>
              </a:rPr>
              <a:t>e.g.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¬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600" spc="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	</a:t>
            </a:r>
            <a:r>
              <a:rPr sz="2600" spc="5" dirty="0">
                <a:solidFill>
                  <a:srgbClr val="3333CC"/>
                </a:solidFill>
                <a:latin typeface="Arial"/>
                <a:cs typeface="Arial"/>
              </a:rPr>
              <a:t>means	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(¬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6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600" spc="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,	</a:t>
            </a:r>
            <a:r>
              <a:rPr sz="2600" spc="5" dirty="0">
                <a:latin typeface="Arial"/>
                <a:cs typeface="Arial"/>
              </a:rPr>
              <a:t>not	</a:t>
            </a:r>
            <a:r>
              <a:rPr sz="2600" dirty="0">
                <a:latin typeface="Arial"/>
                <a:cs typeface="Arial"/>
              </a:rPr>
              <a:t>¬(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676400" y="3200399"/>
            <a:ext cx="1752600" cy="2362200"/>
          </a:xfrm>
          <a:custGeom>
            <a:avLst/>
            <a:gdLst/>
            <a:ahLst/>
            <a:cxnLst/>
            <a:rect l="l" t="t" r="r" b="b"/>
            <a:pathLst>
              <a:path w="1752600" h="2362200">
                <a:moveTo>
                  <a:pt x="533400" y="0"/>
                </a:moveTo>
                <a:lnTo>
                  <a:pt x="0" y="0"/>
                </a:lnTo>
                <a:lnTo>
                  <a:pt x="0" y="2362200"/>
                </a:lnTo>
                <a:lnTo>
                  <a:pt x="533400" y="2362200"/>
                </a:lnTo>
                <a:lnTo>
                  <a:pt x="533400" y="0"/>
                </a:lnTo>
                <a:close/>
              </a:path>
              <a:path w="1752600" h="2362200">
                <a:moveTo>
                  <a:pt x="990600" y="0"/>
                </a:moveTo>
                <a:lnTo>
                  <a:pt x="609600" y="0"/>
                </a:lnTo>
                <a:lnTo>
                  <a:pt x="609600" y="2362200"/>
                </a:lnTo>
                <a:lnTo>
                  <a:pt x="990600" y="2362200"/>
                </a:lnTo>
                <a:lnTo>
                  <a:pt x="990600" y="0"/>
                </a:lnTo>
                <a:close/>
              </a:path>
              <a:path w="1752600" h="2362200">
                <a:moveTo>
                  <a:pt x="1752600" y="0"/>
                </a:moveTo>
                <a:lnTo>
                  <a:pt x="1143000" y="0"/>
                </a:lnTo>
                <a:lnTo>
                  <a:pt x="1143000" y="2362200"/>
                </a:lnTo>
                <a:lnTo>
                  <a:pt x="1752600" y="2362200"/>
                </a:lnTo>
                <a:lnTo>
                  <a:pt x="17526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2928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</a:t>
            </a:r>
            <a:r>
              <a:rPr spc="-90" dirty="0"/>
              <a:t> </a:t>
            </a:r>
            <a:r>
              <a:rPr spc="-5" dirty="0"/>
              <a:t>Exercise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94917" y="1365630"/>
            <a:ext cx="7391400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Any compound proposition can be </a:t>
            </a:r>
            <a:r>
              <a:rPr sz="2800" dirty="0">
                <a:latin typeface="Arial"/>
                <a:cs typeface="Arial"/>
              </a:rPr>
              <a:t>evaluated  </a:t>
            </a:r>
            <a:r>
              <a:rPr sz="2800" spc="-5" dirty="0">
                <a:latin typeface="Arial"/>
                <a:cs typeface="Arial"/>
              </a:rPr>
              <a:t>by a </a:t>
            </a:r>
            <a:r>
              <a:rPr sz="2800" dirty="0">
                <a:latin typeface="Arial"/>
                <a:cs typeface="Arial"/>
              </a:rPr>
              <a:t>truth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¬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1207" y="3573602"/>
            <a:ext cx="288925" cy="20523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12065" algn="just">
              <a:lnSpc>
                <a:spcPct val="97100"/>
              </a:lnSpc>
              <a:spcBef>
                <a:spcPts val="215"/>
              </a:spcBef>
            </a:pPr>
            <a:r>
              <a:rPr sz="3400" spc="-5" dirty="0">
                <a:latin typeface="Times New Roman"/>
                <a:cs typeface="Times New Roman"/>
              </a:rPr>
              <a:t>F  T  F  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4461" y="3573602"/>
            <a:ext cx="289560" cy="20523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7100"/>
              </a:lnSpc>
              <a:spcBef>
                <a:spcPts val="215"/>
              </a:spcBef>
            </a:pPr>
            <a:r>
              <a:rPr sz="3400" spc="-5" dirty="0">
                <a:latin typeface="Times New Roman"/>
                <a:cs typeface="Times New Roman"/>
              </a:rPr>
              <a:t>T  T  F  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14642" y="3586353"/>
            <a:ext cx="288925" cy="20529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7100"/>
              </a:lnSpc>
              <a:spcBef>
                <a:spcPts val="215"/>
              </a:spcBef>
            </a:pPr>
            <a:r>
              <a:rPr sz="3400" spc="-5" dirty="0">
                <a:latin typeface="Times New Roman"/>
                <a:cs typeface="Times New Roman"/>
              </a:rPr>
              <a:t>T  F  T  F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87523" y="3124199"/>
            <a:ext cx="4756785" cy="480059"/>
          </a:xfrm>
          <a:custGeom>
            <a:avLst/>
            <a:gdLst/>
            <a:ahLst/>
            <a:cxnLst/>
            <a:rect l="l" t="t" r="r" b="b"/>
            <a:pathLst>
              <a:path w="4756784" h="480060">
                <a:moveTo>
                  <a:pt x="685800" y="0"/>
                </a:moveTo>
                <a:lnTo>
                  <a:pt x="0" y="0"/>
                </a:lnTo>
                <a:lnTo>
                  <a:pt x="0" y="480060"/>
                </a:lnTo>
                <a:lnTo>
                  <a:pt x="685800" y="480060"/>
                </a:lnTo>
                <a:lnTo>
                  <a:pt x="685800" y="0"/>
                </a:lnTo>
                <a:close/>
              </a:path>
              <a:path w="4756784" h="480060">
                <a:moveTo>
                  <a:pt x="2089277" y="0"/>
                </a:moveTo>
                <a:lnTo>
                  <a:pt x="870077" y="0"/>
                </a:lnTo>
                <a:lnTo>
                  <a:pt x="870077" y="480060"/>
                </a:lnTo>
                <a:lnTo>
                  <a:pt x="2089277" y="480060"/>
                </a:lnTo>
                <a:lnTo>
                  <a:pt x="2089277" y="0"/>
                </a:lnTo>
                <a:close/>
              </a:path>
              <a:path w="4756784" h="480060">
                <a:moveTo>
                  <a:pt x="4756277" y="0"/>
                </a:moveTo>
                <a:lnTo>
                  <a:pt x="2546477" y="0"/>
                </a:lnTo>
                <a:lnTo>
                  <a:pt x="2546477" y="480060"/>
                </a:lnTo>
                <a:lnTo>
                  <a:pt x="4756277" y="480060"/>
                </a:lnTo>
                <a:lnTo>
                  <a:pt x="475627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56049" y="3018830"/>
            <a:ext cx="1544955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5300" algn="l"/>
                <a:tab pos="998855" algn="l"/>
              </a:tabLst>
            </a:pPr>
            <a:r>
              <a:rPr sz="3450" i="1" dirty="0">
                <a:latin typeface="Times New Roman"/>
                <a:cs typeface="Times New Roman"/>
              </a:rPr>
              <a:t>p	q	</a:t>
            </a:r>
            <a:r>
              <a:rPr sz="5175" baseline="-4025" dirty="0">
                <a:latin typeface="Symbol"/>
                <a:cs typeface="Symbol"/>
              </a:rPr>
              <a:t></a:t>
            </a:r>
            <a:r>
              <a:rPr sz="5175" i="1" baseline="-4025" dirty="0">
                <a:latin typeface="Times New Roman"/>
                <a:cs typeface="Times New Roman"/>
              </a:rPr>
              <a:t>q</a:t>
            </a:r>
            <a:endParaRPr sz="5175" baseline="-402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92842" y="3051014"/>
            <a:ext cx="364744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60830" algn="l"/>
              </a:tabLst>
            </a:pPr>
            <a:r>
              <a:rPr sz="3450" i="1" dirty="0">
                <a:latin typeface="Times New Roman"/>
                <a:cs typeface="Times New Roman"/>
              </a:rPr>
              <a:t>p</a:t>
            </a:r>
            <a:r>
              <a:rPr sz="3450" dirty="0">
                <a:latin typeface="Symbol"/>
                <a:cs typeface="Symbol"/>
              </a:rPr>
              <a:t></a:t>
            </a:r>
            <a:r>
              <a:rPr sz="3450" i="1" dirty="0">
                <a:latin typeface="Times New Roman"/>
                <a:cs typeface="Times New Roman"/>
              </a:rPr>
              <a:t>q	</a:t>
            </a:r>
            <a:r>
              <a:rPr sz="3450" dirty="0">
                <a:latin typeface="Times New Roman"/>
                <a:cs typeface="Times New Roman"/>
              </a:rPr>
              <a:t>(</a:t>
            </a:r>
            <a:r>
              <a:rPr sz="3450" i="1" dirty="0">
                <a:latin typeface="Times New Roman"/>
                <a:cs typeface="Times New Roman"/>
              </a:rPr>
              <a:t>p</a:t>
            </a:r>
            <a:r>
              <a:rPr sz="3450" dirty="0">
                <a:latin typeface="Symbol"/>
                <a:cs typeface="Symbol"/>
              </a:rPr>
              <a:t></a:t>
            </a:r>
            <a:r>
              <a:rPr sz="3450" i="1" dirty="0">
                <a:latin typeface="Times New Roman"/>
                <a:cs typeface="Times New Roman"/>
              </a:rPr>
              <a:t>q</a:t>
            </a:r>
            <a:r>
              <a:rPr sz="3450" dirty="0">
                <a:latin typeface="Times New Roman"/>
                <a:cs typeface="Times New Roman"/>
              </a:rPr>
              <a:t>)</a:t>
            </a:r>
            <a:r>
              <a:rPr sz="3450" spc="-7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Symbol"/>
                <a:cs typeface="Symbol"/>
              </a:rPr>
              <a:t></a:t>
            </a:r>
            <a:r>
              <a:rPr sz="3450" i="1" dirty="0">
                <a:latin typeface="Times New Roman"/>
                <a:cs typeface="Times New Roman"/>
              </a:rPr>
              <a:t>q</a:t>
            </a:r>
            <a:endParaRPr sz="34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05932" y="3062079"/>
            <a:ext cx="6350" cy="537845"/>
            <a:chOff x="2705932" y="3062079"/>
            <a:chExt cx="6350" cy="537845"/>
          </a:xfrm>
        </p:grpSpPr>
        <p:sp>
          <p:nvSpPr>
            <p:cNvPr id="19" name="object 19"/>
            <p:cNvSpPr/>
            <p:nvPr/>
          </p:nvSpPr>
          <p:spPr>
            <a:xfrm>
              <a:off x="2706152" y="3062252"/>
              <a:ext cx="6350" cy="537210"/>
            </a:xfrm>
            <a:custGeom>
              <a:avLst/>
              <a:gdLst/>
              <a:ahLst/>
              <a:cxnLst/>
              <a:rect l="l" t="t" r="r" b="b"/>
              <a:pathLst>
                <a:path w="6350" h="537210">
                  <a:moveTo>
                    <a:pt x="5853" y="0"/>
                  </a:moveTo>
                  <a:lnTo>
                    <a:pt x="0" y="0"/>
                  </a:lnTo>
                  <a:lnTo>
                    <a:pt x="0" y="537177"/>
                  </a:lnTo>
                  <a:lnTo>
                    <a:pt x="5853" y="537177"/>
                  </a:lnTo>
                  <a:lnTo>
                    <a:pt x="58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06884" y="3063032"/>
              <a:ext cx="0" cy="535940"/>
            </a:xfrm>
            <a:custGeom>
              <a:avLst/>
              <a:gdLst/>
              <a:ahLst/>
              <a:cxnLst/>
              <a:rect l="l" t="t" r="r" b="b"/>
              <a:pathLst>
                <a:path h="535939">
                  <a:moveTo>
                    <a:pt x="0" y="0"/>
                  </a:moveTo>
                  <a:lnTo>
                    <a:pt x="0" y="53566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31170" y="3574734"/>
            <a:ext cx="77851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7205" algn="l"/>
              </a:tabLst>
            </a:pPr>
            <a:r>
              <a:rPr sz="3450" spc="5" dirty="0">
                <a:latin typeface="Times New Roman"/>
                <a:cs typeface="Times New Roman"/>
              </a:rPr>
              <a:t>T	T</a:t>
            </a:r>
            <a:endParaRPr sz="34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42890" y="3599308"/>
            <a:ext cx="5938520" cy="2037714"/>
            <a:chOff x="1742890" y="3599308"/>
            <a:chExt cx="5938520" cy="2037714"/>
          </a:xfrm>
        </p:grpSpPr>
        <p:sp>
          <p:nvSpPr>
            <p:cNvPr id="23" name="object 23"/>
            <p:cNvSpPr/>
            <p:nvPr/>
          </p:nvSpPr>
          <p:spPr>
            <a:xfrm>
              <a:off x="1742890" y="3599430"/>
              <a:ext cx="468630" cy="17780"/>
            </a:xfrm>
            <a:custGeom>
              <a:avLst/>
              <a:gdLst/>
              <a:ahLst/>
              <a:cxnLst/>
              <a:rect l="l" t="t" r="r" b="b"/>
              <a:pathLst>
                <a:path w="468630" h="17779">
                  <a:moveTo>
                    <a:pt x="468313" y="0"/>
                  </a:moveTo>
                  <a:lnTo>
                    <a:pt x="0" y="0"/>
                  </a:lnTo>
                  <a:lnTo>
                    <a:pt x="0" y="17554"/>
                  </a:lnTo>
                  <a:lnTo>
                    <a:pt x="468313" y="17554"/>
                  </a:lnTo>
                  <a:lnTo>
                    <a:pt x="468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43622" y="360016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68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11204" y="3599430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79">
                  <a:moveTo>
                    <a:pt x="17561" y="0"/>
                  </a:moveTo>
                  <a:lnTo>
                    <a:pt x="0" y="0"/>
                  </a:lnTo>
                  <a:lnTo>
                    <a:pt x="0" y="17554"/>
                  </a:lnTo>
                  <a:lnTo>
                    <a:pt x="17561" y="17554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11935" y="360016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0"/>
                  </a:moveTo>
                  <a:lnTo>
                    <a:pt x="16098" y="0"/>
                  </a:lnTo>
                </a:path>
                <a:path w="16510" h="16510">
                  <a:moveTo>
                    <a:pt x="0" y="0"/>
                  </a:moveTo>
                  <a:lnTo>
                    <a:pt x="0" y="160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28765" y="3599430"/>
              <a:ext cx="477520" cy="17780"/>
            </a:xfrm>
            <a:custGeom>
              <a:avLst/>
              <a:gdLst/>
              <a:ahLst/>
              <a:cxnLst/>
              <a:rect l="l" t="t" r="r" b="b"/>
              <a:pathLst>
                <a:path w="477519" h="17779">
                  <a:moveTo>
                    <a:pt x="477387" y="0"/>
                  </a:moveTo>
                  <a:lnTo>
                    <a:pt x="0" y="0"/>
                  </a:lnTo>
                  <a:lnTo>
                    <a:pt x="0" y="17554"/>
                  </a:lnTo>
                  <a:lnTo>
                    <a:pt x="477387" y="17554"/>
                  </a:lnTo>
                  <a:lnTo>
                    <a:pt x="4773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29497" y="3600161"/>
              <a:ext cx="476250" cy="0"/>
            </a:xfrm>
            <a:custGeom>
              <a:avLst/>
              <a:gdLst/>
              <a:ahLst/>
              <a:cxnLst/>
              <a:rect l="l" t="t" r="r" b="b"/>
              <a:pathLst>
                <a:path w="476250">
                  <a:moveTo>
                    <a:pt x="0" y="0"/>
                  </a:moveTo>
                  <a:lnTo>
                    <a:pt x="4759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06152" y="3599430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79">
                  <a:moveTo>
                    <a:pt x="17561" y="0"/>
                  </a:moveTo>
                  <a:lnTo>
                    <a:pt x="0" y="0"/>
                  </a:lnTo>
                  <a:lnTo>
                    <a:pt x="0" y="17554"/>
                  </a:lnTo>
                  <a:lnTo>
                    <a:pt x="17561" y="17554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06884" y="360016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0"/>
                  </a:moveTo>
                  <a:lnTo>
                    <a:pt x="16098" y="0"/>
                  </a:lnTo>
                </a:path>
                <a:path w="16510" h="16510">
                  <a:moveTo>
                    <a:pt x="0" y="0"/>
                  </a:moveTo>
                  <a:lnTo>
                    <a:pt x="0" y="160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23714" y="3599430"/>
              <a:ext cx="808355" cy="17780"/>
            </a:xfrm>
            <a:custGeom>
              <a:avLst/>
              <a:gdLst/>
              <a:ahLst/>
              <a:cxnLst/>
              <a:rect l="l" t="t" r="r" b="b"/>
              <a:pathLst>
                <a:path w="808354" h="17779">
                  <a:moveTo>
                    <a:pt x="808133" y="0"/>
                  </a:moveTo>
                  <a:lnTo>
                    <a:pt x="0" y="0"/>
                  </a:lnTo>
                  <a:lnTo>
                    <a:pt x="0" y="17554"/>
                  </a:lnTo>
                  <a:lnTo>
                    <a:pt x="808133" y="17554"/>
                  </a:lnTo>
                  <a:lnTo>
                    <a:pt x="8081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24446" y="3600161"/>
              <a:ext cx="807085" cy="0"/>
            </a:xfrm>
            <a:custGeom>
              <a:avLst/>
              <a:gdLst/>
              <a:ahLst/>
              <a:cxnLst/>
              <a:rect l="l" t="t" r="r" b="b"/>
              <a:pathLst>
                <a:path w="807085">
                  <a:moveTo>
                    <a:pt x="0" y="0"/>
                  </a:moveTo>
                  <a:lnTo>
                    <a:pt x="80669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31872" y="3599430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79">
                  <a:moveTo>
                    <a:pt x="17561" y="0"/>
                  </a:moveTo>
                  <a:lnTo>
                    <a:pt x="0" y="0"/>
                  </a:lnTo>
                  <a:lnTo>
                    <a:pt x="0" y="17554"/>
                  </a:lnTo>
                  <a:lnTo>
                    <a:pt x="17561" y="17554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32604" y="360016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0"/>
                  </a:moveTo>
                  <a:lnTo>
                    <a:pt x="16098" y="0"/>
                  </a:lnTo>
                </a:path>
                <a:path w="16510" h="16510">
                  <a:moveTo>
                    <a:pt x="0" y="0"/>
                  </a:moveTo>
                  <a:lnTo>
                    <a:pt x="0" y="160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49434" y="3599430"/>
              <a:ext cx="1539875" cy="17780"/>
            </a:xfrm>
            <a:custGeom>
              <a:avLst/>
              <a:gdLst/>
              <a:ahLst/>
              <a:cxnLst/>
              <a:rect l="l" t="t" r="r" b="b"/>
              <a:pathLst>
                <a:path w="1539875" h="17779">
                  <a:moveTo>
                    <a:pt x="1539824" y="0"/>
                  </a:moveTo>
                  <a:lnTo>
                    <a:pt x="0" y="0"/>
                  </a:lnTo>
                  <a:lnTo>
                    <a:pt x="0" y="17554"/>
                  </a:lnTo>
                  <a:lnTo>
                    <a:pt x="1539824" y="17554"/>
                  </a:lnTo>
                  <a:lnTo>
                    <a:pt x="1539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50166" y="3600161"/>
              <a:ext cx="1538605" cy="0"/>
            </a:xfrm>
            <a:custGeom>
              <a:avLst/>
              <a:gdLst/>
              <a:ahLst/>
              <a:cxnLst/>
              <a:rect l="l" t="t" r="r" b="b"/>
              <a:pathLst>
                <a:path w="1538604">
                  <a:moveTo>
                    <a:pt x="0" y="0"/>
                  </a:moveTo>
                  <a:lnTo>
                    <a:pt x="15383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89258" y="3599430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79">
                  <a:moveTo>
                    <a:pt x="17561" y="0"/>
                  </a:moveTo>
                  <a:lnTo>
                    <a:pt x="0" y="0"/>
                  </a:lnTo>
                  <a:lnTo>
                    <a:pt x="0" y="17554"/>
                  </a:lnTo>
                  <a:lnTo>
                    <a:pt x="17561" y="17554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89990" y="3600161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0"/>
                  </a:moveTo>
                  <a:lnTo>
                    <a:pt x="16098" y="0"/>
                  </a:lnTo>
                </a:path>
                <a:path w="16510" h="16510">
                  <a:moveTo>
                    <a:pt x="0" y="0"/>
                  </a:moveTo>
                  <a:lnTo>
                    <a:pt x="0" y="160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06820" y="3599430"/>
              <a:ext cx="2572385" cy="17780"/>
            </a:xfrm>
            <a:custGeom>
              <a:avLst/>
              <a:gdLst/>
              <a:ahLst/>
              <a:cxnLst/>
              <a:rect l="l" t="t" r="r" b="b"/>
              <a:pathLst>
                <a:path w="2572384" h="17779">
                  <a:moveTo>
                    <a:pt x="0" y="17554"/>
                  </a:moveTo>
                  <a:lnTo>
                    <a:pt x="2571943" y="17554"/>
                  </a:lnTo>
                  <a:lnTo>
                    <a:pt x="2571943" y="0"/>
                  </a:lnTo>
                  <a:lnTo>
                    <a:pt x="0" y="0"/>
                  </a:lnTo>
                  <a:lnTo>
                    <a:pt x="0" y="175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06884" y="3600161"/>
              <a:ext cx="4974590" cy="1530985"/>
            </a:xfrm>
            <a:custGeom>
              <a:avLst/>
              <a:gdLst/>
              <a:ahLst/>
              <a:cxnLst/>
              <a:rect l="l" t="t" r="r" b="b"/>
              <a:pathLst>
                <a:path w="4974590" h="1530985">
                  <a:moveTo>
                    <a:pt x="2400667" y="0"/>
                  </a:moveTo>
                  <a:lnTo>
                    <a:pt x="4974074" y="0"/>
                  </a:lnTo>
                </a:path>
                <a:path w="4974590" h="1530985">
                  <a:moveTo>
                    <a:pt x="0" y="19017"/>
                  </a:moveTo>
                  <a:lnTo>
                    <a:pt x="0" y="522622"/>
                  </a:lnTo>
                </a:path>
                <a:path w="4974590" h="1530985">
                  <a:moveTo>
                    <a:pt x="0" y="524084"/>
                  </a:moveTo>
                  <a:lnTo>
                    <a:pt x="0" y="1025811"/>
                  </a:lnTo>
                </a:path>
                <a:path w="4974590" h="1530985">
                  <a:moveTo>
                    <a:pt x="0" y="1027274"/>
                  </a:moveTo>
                  <a:lnTo>
                    <a:pt x="0" y="15308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06152" y="3616863"/>
              <a:ext cx="6350" cy="2019935"/>
            </a:xfrm>
            <a:custGeom>
              <a:avLst/>
              <a:gdLst/>
              <a:ahLst/>
              <a:cxnLst/>
              <a:rect l="l" t="t" r="r" b="b"/>
              <a:pathLst>
                <a:path w="6350" h="2019935">
                  <a:moveTo>
                    <a:pt x="0" y="2019830"/>
                  </a:moveTo>
                  <a:lnTo>
                    <a:pt x="5854" y="2019830"/>
                  </a:lnTo>
                  <a:lnTo>
                    <a:pt x="5854" y="0"/>
                  </a:lnTo>
                  <a:lnTo>
                    <a:pt x="0" y="0"/>
                  </a:lnTo>
                  <a:lnTo>
                    <a:pt x="0" y="2019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06884" y="5132430"/>
              <a:ext cx="0" cy="503555"/>
            </a:xfrm>
            <a:custGeom>
              <a:avLst/>
              <a:gdLst/>
              <a:ahLst/>
              <a:cxnLst/>
              <a:rect l="l" t="t" r="r" b="b"/>
              <a:pathLst>
                <a:path h="503554">
                  <a:moveTo>
                    <a:pt x="0" y="0"/>
                  </a:moveTo>
                  <a:lnTo>
                    <a:pt x="0" y="5035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831170" y="4079801"/>
            <a:ext cx="766445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8634" algn="l"/>
              </a:tabLst>
            </a:pPr>
            <a:r>
              <a:rPr sz="3450" spc="5" dirty="0">
                <a:latin typeface="Times New Roman"/>
                <a:cs typeface="Times New Roman"/>
              </a:rPr>
              <a:t>T	</a:t>
            </a:r>
            <a:r>
              <a:rPr sz="3450" dirty="0">
                <a:latin typeface="Times New Roman"/>
                <a:cs typeface="Times New Roman"/>
              </a:rPr>
              <a:t>F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44" name="object 44"/>
          <p:cNvSpPr txBox="1"/>
          <p:nvPr/>
        </p:nvSpPr>
        <p:spPr>
          <a:xfrm>
            <a:off x="1842878" y="4583283"/>
            <a:ext cx="76708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5140" algn="l"/>
              </a:tabLst>
            </a:pPr>
            <a:r>
              <a:rPr sz="3450" dirty="0">
                <a:latin typeface="Times New Roman"/>
                <a:cs typeface="Times New Roman"/>
              </a:rPr>
              <a:t>F	</a:t>
            </a:r>
            <a:r>
              <a:rPr sz="3450" spc="5" dirty="0">
                <a:latin typeface="Times New Roman"/>
                <a:cs typeface="Times New Roman"/>
              </a:rPr>
              <a:t>T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42878" y="5088277"/>
            <a:ext cx="75438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7205" algn="l"/>
              </a:tabLst>
            </a:pPr>
            <a:r>
              <a:rPr sz="3450" dirty="0">
                <a:latin typeface="Times New Roman"/>
                <a:cs typeface="Times New Roman"/>
              </a:rPr>
              <a:t>F	F</a:t>
            </a:r>
            <a:endParaRPr sz="34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655" y="480821"/>
            <a:ext cx="89686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Translating </a:t>
            </a:r>
            <a:r>
              <a:rPr spc="-5" dirty="0" smtClean="0"/>
              <a:t>English</a:t>
            </a:r>
            <a:r>
              <a:rPr lang="en-US" spc="-5" dirty="0" smtClean="0"/>
              <a:t> Sentences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194917" y="1365630"/>
            <a:ext cx="7230745" cy="2031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dirty="0">
                <a:latin typeface="Arial"/>
                <a:cs typeface="Arial"/>
              </a:rPr>
              <a:t>“It </a:t>
            </a:r>
            <a:r>
              <a:rPr sz="2800" spc="-5" dirty="0">
                <a:latin typeface="Arial"/>
                <a:cs typeface="Arial"/>
              </a:rPr>
              <a:t>rained last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night”,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= “The </a:t>
            </a:r>
            <a:r>
              <a:rPr sz="2800" dirty="0">
                <a:latin typeface="Arial"/>
                <a:cs typeface="Arial"/>
              </a:rPr>
              <a:t>sprinklers came </a:t>
            </a:r>
            <a:r>
              <a:rPr sz="2800" spc="-5" dirty="0">
                <a:latin typeface="Arial"/>
                <a:cs typeface="Arial"/>
              </a:rPr>
              <a:t>on last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night,”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tabLst>
                <a:tab pos="1242695" algn="l"/>
              </a:tabLst>
            </a:pPr>
            <a:r>
              <a:rPr sz="2800" i="1" spc="-5" dirty="0">
                <a:latin typeface="Arial"/>
                <a:cs typeface="Arial"/>
              </a:rPr>
              <a:t>r	</a:t>
            </a:r>
            <a:r>
              <a:rPr sz="2800" spc="-5" dirty="0">
                <a:latin typeface="Arial"/>
                <a:cs typeface="Arial"/>
              </a:rPr>
              <a:t>= “The lawn </a:t>
            </a:r>
            <a:r>
              <a:rPr sz="2800" spc="-10" dirty="0">
                <a:latin typeface="Arial"/>
                <a:cs typeface="Arial"/>
              </a:rPr>
              <a:t>was wet </a:t>
            </a:r>
            <a:r>
              <a:rPr sz="2800" spc="-5" dirty="0">
                <a:latin typeface="Arial"/>
                <a:cs typeface="Arial"/>
              </a:rPr>
              <a:t>this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morning.”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355"/>
              </a:spcBef>
            </a:pPr>
            <a:r>
              <a:rPr sz="2800" spc="-5" dirty="0">
                <a:latin typeface="Arial"/>
                <a:cs typeface="Arial"/>
              </a:rPr>
              <a:t>Translate </a:t>
            </a:r>
            <a:r>
              <a:rPr sz="2800" dirty="0">
                <a:latin typeface="Arial"/>
                <a:cs typeface="Arial"/>
              </a:rPr>
              <a:t>each </a:t>
            </a:r>
            <a:r>
              <a:rPr sz="2800" spc="-5" dirty="0">
                <a:latin typeface="Arial"/>
                <a:cs typeface="Arial"/>
              </a:rPr>
              <a:t>of the following into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English: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7842" y="3584724"/>
            <a:ext cx="1917064" cy="10502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696720" algn="l"/>
              </a:tabLst>
            </a:pPr>
            <a:r>
              <a:rPr sz="2800" spc="-5" dirty="0">
                <a:latin typeface="Arial"/>
                <a:cs typeface="Arial"/>
              </a:rPr>
              <a:t>¬</a:t>
            </a:r>
            <a:r>
              <a:rPr sz="2800" i="1" spc="-5" dirty="0">
                <a:latin typeface="Arial"/>
                <a:cs typeface="Arial"/>
              </a:rPr>
              <a:t>p	</a:t>
            </a:r>
            <a:r>
              <a:rPr sz="2800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i="1" spc="-5" dirty="0">
                <a:latin typeface="Arial"/>
                <a:cs typeface="Arial"/>
              </a:rPr>
              <a:t>r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¬</a:t>
            </a:r>
            <a:r>
              <a:rPr sz="2800" i="1" spc="-5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0216" y="4182567"/>
            <a:ext cx="5159375" cy="8724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12750" marR="5080" indent="-400685">
              <a:lnSpc>
                <a:spcPts val="3310"/>
              </a:lnSpc>
              <a:spcBef>
                <a:spcPts val="250"/>
              </a:spcBef>
              <a:tabLst>
                <a:tab pos="412750" algn="l"/>
              </a:tabLst>
            </a:pPr>
            <a:r>
              <a:rPr sz="2800" spc="-5" dirty="0">
                <a:latin typeface="Arial"/>
                <a:cs typeface="Arial"/>
              </a:rPr>
              <a:t>=	</a:t>
            </a:r>
            <a:r>
              <a:rPr sz="2800" spc="114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800" spc="114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lawn was wet this</a:t>
            </a:r>
            <a:r>
              <a:rPr sz="2800" spc="-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morning,  and it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didn’t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rain last</a:t>
            </a:r>
            <a:r>
              <a:rPr sz="2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night.”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7842" y="5207000"/>
            <a:ext cx="1875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¬</a:t>
            </a:r>
            <a:r>
              <a:rPr sz="2800" i="1" spc="-5" dirty="0">
                <a:latin typeface="Arial"/>
                <a:cs typeface="Arial"/>
              </a:rPr>
              <a:t>r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i="1" spc="7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0775" y="3650741"/>
            <a:ext cx="3639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5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800" spc="155" dirty="0">
                <a:solidFill>
                  <a:srgbClr val="FF0000"/>
                </a:solidFill>
                <a:latin typeface="Times New Roman"/>
                <a:cs typeface="Times New Roman"/>
              </a:rPr>
              <a:t>It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didn’t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rain last</a:t>
            </a:r>
            <a:r>
              <a:rPr sz="2800" spc="-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night.”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0775" y="5221020"/>
            <a:ext cx="4876800" cy="1301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2800" spc="114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800" spc="114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lawn 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wasn’t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wet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this  morning, or it rained last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night,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or  the sprinklers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came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on last</a:t>
            </a:r>
            <a:r>
              <a:rPr sz="2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night.”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069644" y="1253386"/>
            <a:ext cx="7438390" cy="51904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Find the converse of the following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statement.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35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“Raining tomorrow is a sufficient condition for </a:t>
            </a:r>
            <a:r>
              <a:rPr sz="2200" spc="-10" dirty="0">
                <a:latin typeface="Arial"/>
                <a:cs typeface="Arial"/>
              </a:rPr>
              <a:t>my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not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going to town.”</a:t>
            </a:r>
            <a:endParaRPr sz="2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58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Step </a:t>
            </a:r>
            <a:r>
              <a:rPr sz="2200" b="1" dirty="0">
                <a:latin typeface="Arial"/>
                <a:cs typeface="Arial"/>
              </a:rPr>
              <a:t>1</a:t>
            </a:r>
            <a:r>
              <a:rPr sz="2200" dirty="0">
                <a:latin typeface="Arial"/>
                <a:cs typeface="Arial"/>
              </a:rPr>
              <a:t>: </a:t>
            </a:r>
            <a:r>
              <a:rPr sz="2200" spc="-5" dirty="0">
                <a:latin typeface="Arial"/>
                <a:cs typeface="Arial"/>
              </a:rPr>
              <a:t>Assign propositional variables to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component</a:t>
            </a:r>
            <a:endParaRPr sz="2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propositions.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25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i="1" spc="-5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: It will rain tomorrow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i="1" spc="-5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: I will not go to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town</a:t>
            </a:r>
            <a:endParaRPr sz="2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3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Step </a:t>
            </a:r>
            <a:r>
              <a:rPr sz="2200" b="1" dirty="0">
                <a:latin typeface="Arial"/>
                <a:cs typeface="Arial"/>
              </a:rPr>
              <a:t>2</a:t>
            </a:r>
            <a:r>
              <a:rPr sz="2200" dirty="0">
                <a:latin typeface="Arial"/>
                <a:cs typeface="Arial"/>
              </a:rPr>
              <a:t>: </a:t>
            </a:r>
            <a:r>
              <a:rPr sz="2200" spc="-5" dirty="0">
                <a:latin typeface="Arial"/>
                <a:cs typeface="Arial"/>
              </a:rPr>
              <a:t>Symbolize the assertion: </a:t>
            </a:r>
            <a:r>
              <a:rPr sz="2200" i="1" spc="-5" dirty="0">
                <a:latin typeface="Arial"/>
                <a:cs typeface="Arial"/>
              </a:rPr>
              <a:t>p </a:t>
            </a:r>
            <a:r>
              <a:rPr sz="2200" spc="-5" dirty="0">
                <a:latin typeface="Arial"/>
                <a:cs typeface="Arial"/>
              </a:rPr>
              <a:t>→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q</a:t>
            </a:r>
            <a:endParaRPr sz="2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3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Step </a:t>
            </a:r>
            <a:r>
              <a:rPr sz="2200" b="1" dirty="0">
                <a:latin typeface="Arial"/>
                <a:cs typeface="Arial"/>
              </a:rPr>
              <a:t>3</a:t>
            </a:r>
            <a:r>
              <a:rPr sz="2200" dirty="0">
                <a:latin typeface="Arial"/>
                <a:cs typeface="Arial"/>
              </a:rPr>
              <a:t>: </a:t>
            </a:r>
            <a:r>
              <a:rPr sz="2200" spc="-5" dirty="0">
                <a:latin typeface="Arial"/>
                <a:cs typeface="Arial"/>
              </a:rPr>
              <a:t>Symbolize the converse: </a:t>
            </a:r>
            <a:r>
              <a:rPr sz="2200" i="1" spc="-5" dirty="0">
                <a:latin typeface="Arial"/>
                <a:cs typeface="Arial"/>
              </a:rPr>
              <a:t>q </a:t>
            </a:r>
            <a:r>
              <a:rPr sz="2200" spc="-5" dirty="0">
                <a:latin typeface="Arial"/>
                <a:cs typeface="Arial"/>
              </a:rPr>
              <a:t>→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25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Step </a:t>
            </a:r>
            <a:r>
              <a:rPr sz="2200" b="1" dirty="0">
                <a:latin typeface="Arial"/>
                <a:cs typeface="Arial"/>
              </a:rPr>
              <a:t>4</a:t>
            </a:r>
            <a:r>
              <a:rPr sz="2200" dirty="0">
                <a:latin typeface="Arial"/>
                <a:cs typeface="Arial"/>
              </a:rPr>
              <a:t>: </a:t>
            </a:r>
            <a:r>
              <a:rPr sz="2200" spc="-5" dirty="0">
                <a:latin typeface="Arial"/>
                <a:cs typeface="Arial"/>
              </a:rPr>
              <a:t>Convert the symbols back into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words.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“If I don’t go to town then </a:t>
            </a:r>
            <a:r>
              <a:rPr sz="2200" dirty="0">
                <a:latin typeface="Arial"/>
                <a:cs typeface="Arial"/>
              </a:rPr>
              <a:t>it </a:t>
            </a:r>
            <a:r>
              <a:rPr sz="2200" spc="-5" dirty="0">
                <a:latin typeface="Arial"/>
                <a:cs typeface="Arial"/>
              </a:rPr>
              <a:t>will rain tomorrow”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“Raining tomorrow is a </a:t>
            </a:r>
            <a:r>
              <a:rPr sz="2200" i="1" dirty="0">
                <a:latin typeface="Arial"/>
                <a:cs typeface="Arial"/>
              </a:rPr>
              <a:t>necessary </a:t>
            </a:r>
            <a:r>
              <a:rPr sz="2200" i="1" spc="-5" dirty="0">
                <a:latin typeface="Arial"/>
                <a:cs typeface="Arial"/>
              </a:rPr>
              <a:t>condition </a:t>
            </a:r>
            <a:r>
              <a:rPr sz="2200" spc="-5" dirty="0">
                <a:latin typeface="Arial"/>
                <a:cs typeface="Arial"/>
              </a:rPr>
              <a:t>for </a:t>
            </a:r>
            <a:r>
              <a:rPr sz="2200" spc="-10" dirty="0">
                <a:latin typeface="Arial"/>
                <a:cs typeface="Arial"/>
              </a:rPr>
              <a:t>my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going to town.”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4198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Another</a:t>
            </a:r>
            <a:r>
              <a:rPr spc="-40" dirty="0"/>
              <a:t> </a:t>
            </a:r>
            <a:r>
              <a:rPr spc="-5" dirty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057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Logic </a:t>
            </a:r>
            <a:r>
              <a:rPr spc="-5" dirty="0"/>
              <a:t>and Bit</a:t>
            </a:r>
            <a:r>
              <a:rPr spc="-3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917" y="1287116"/>
            <a:ext cx="7583805" cy="49403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b="1" i="1" dirty="0">
                <a:latin typeface="Arial"/>
                <a:cs typeface="Arial"/>
              </a:rPr>
              <a:t>bit </a:t>
            </a:r>
            <a:r>
              <a:rPr sz="2600" dirty="0">
                <a:latin typeface="Arial"/>
                <a:cs typeface="Arial"/>
              </a:rPr>
              <a:t>is a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inary (base 2) dig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2600" dirty="0">
                <a:latin typeface="Arial"/>
                <a:cs typeface="Arial"/>
              </a:rPr>
              <a:t>: 0 or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1.</a:t>
            </a:r>
            <a:endParaRPr sz="2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Bits may be used to represent truth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values.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By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convention:</a:t>
            </a:r>
            <a:endParaRPr sz="2600">
              <a:latin typeface="Arial"/>
              <a:cs typeface="Arial"/>
            </a:endParaRPr>
          </a:p>
          <a:p>
            <a:pPr marL="1030605">
              <a:lnSpc>
                <a:spcPct val="100000"/>
              </a:lnSpc>
            </a:pP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0 </a:t>
            </a:r>
            <a:r>
              <a:rPr sz="2600" dirty="0">
                <a:latin typeface="Arial"/>
                <a:cs typeface="Arial"/>
              </a:rPr>
              <a:t>represents “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False</a:t>
            </a:r>
            <a:r>
              <a:rPr sz="2600" dirty="0">
                <a:latin typeface="Arial"/>
                <a:cs typeface="Arial"/>
              </a:rPr>
              <a:t>”;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1 </a:t>
            </a:r>
            <a:r>
              <a:rPr sz="2600" dirty="0">
                <a:latin typeface="Arial"/>
                <a:cs typeface="Arial"/>
              </a:rPr>
              <a:t>represents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“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True</a:t>
            </a:r>
            <a:r>
              <a:rPr sz="2600" dirty="0">
                <a:latin typeface="Arial"/>
                <a:cs typeface="Arial"/>
              </a:rPr>
              <a:t>”.</a:t>
            </a:r>
            <a:endParaRPr sz="2600">
              <a:latin typeface="Arial"/>
              <a:cs typeface="Arial"/>
            </a:endParaRPr>
          </a:p>
          <a:p>
            <a:pPr marL="355600" marR="164465" indent="-343535">
              <a:lnSpc>
                <a:spcPct val="100000"/>
              </a:lnSpc>
              <a:spcBef>
                <a:spcPts val="63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b="1" i="1" dirty="0">
                <a:latin typeface="Arial"/>
                <a:cs typeface="Arial"/>
              </a:rPr>
              <a:t>bit </a:t>
            </a:r>
            <a:r>
              <a:rPr sz="2600" b="1" i="1" spc="-5" dirty="0">
                <a:latin typeface="Arial"/>
                <a:cs typeface="Arial"/>
              </a:rPr>
              <a:t>string </a:t>
            </a:r>
            <a:r>
              <a:rPr sz="2600" b="1" i="1" dirty="0">
                <a:latin typeface="Arial"/>
                <a:cs typeface="Arial"/>
              </a:rPr>
              <a:t>of length n </a:t>
            </a:r>
            <a:r>
              <a:rPr sz="2600" dirty="0">
                <a:latin typeface="Arial"/>
                <a:cs typeface="Arial"/>
              </a:rPr>
              <a:t>is an ordered sequence  of </a:t>
            </a:r>
            <a:r>
              <a:rPr sz="2600" i="1" dirty="0">
                <a:latin typeface="Arial"/>
                <a:cs typeface="Arial"/>
              </a:rPr>
              <a:t>n </a:t>
            </a:r>
            <a:r>
              <a:rPr sz="2600" dirty="0">
                <a:latin typeface="Symbol"/>
                <a:cs typeface="Symbol"/>
              </a:rPr>
              <a:t>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0</a:t>
            </a:r>
            <a:r>
              <a:rPr sz="2600" spc="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bits.</a:t>
            </a:r>
            <a:endParaRPr sz="26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2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600" dirty="0">
                <a:latin typeface="Arial"/>
                <a:cs typeface="Arial"/>
              </a:rPr>
              <a:t>By convention, bit strings are (sometimes)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written  </a:t>
            </a:r>
            <a:r>
              <a:rPr sz="2600" dirty="0">
                <a:latin typeface="Arial"/>
                <a:cs typeface="Arial"/>
              </a:rPr>
              <a:t>left to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right:</a:t>
            </a:r>
            <a:endParaRPr sz="2600">
              <a:latin typeface="Arial"/>
              <a:cs typeface="Arial"/>
            </a:endParaRPr>
          </a:p>
          <a:p>
            <a:pPr marL="756285" marR="15240" lvl="1" indent="-287020"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e.g</a:t>
            </a:r>
            <a:r>
              <a:rPr sz="2600" i="1" dirty="0">
                <a:latin typeface="Arial"/>
                <a:cs typeface="Arial"/>
              </a:rPr>
              <a:t>.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“first” bit of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bit </a:t>
            </a:r>
            <a:r>
              <a:rPr sz="2600" dirty="0">
                <a:latin typeface="Arial"/>
                <a:cs typeface="Arial"/>
              </a:rPr>
              <a:t>string “1001101010”  is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1.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What is the length of the above bit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string?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4622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Bitwise</a:t>
            </a:r>
            <a:r>
              <a:rPr spc="-5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917" y="1365630"/>
            <a:ext cx="7134225" cy="2752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Boolean </a:t>
            </a:r>
            <a:r>
              <a:rPr sz="2800" dirty="0">
                <a:latin typeface="Arial"/>
                <a:cs typeface="Arial"/>
              </a:rPr>
              <a:t>operations </a:t>
            </a:r>
            <a:r>
              <a:rPr sz="2800" spc="-5" dirty="0">
                <a:latin typeface="Arial"/>
                <a:cs typeface="Arial"/>
              </a:rPr>
              <a:t>can be </a:t>
            </a:r>
            <a:r>
              <a:rPr sz="2800" dirty="0">
                <a:latin typeface="Arial"/>
                <a:cs typeface="Arial"/>
              </a:rPr>
              <a:t>extended to  operate </a:t>
            </a:r>
            <a:r>
              <a:rPr sz="2800" spc="-5" dirty="0">
                <a:latin typeface="Arial"/>
                <a:cs typeface="Arial"/>
              </a:rPr>
              <a:t>on </a:t>
            </a:r>
            <a:r>
              <a:rPr sz="2800" dirty="0">
                <a:latin typeface="Arial"/>
                <a:cs typeface="Arial"/>
              </a:rPr>
              <a:t>bit strings </a:t>
            </a:r>
            <a:r>
              <a:rPr sz="2800" spc="-5" dirty="0">
                <a:latin typeface="Arial"/>
                <a:cs typeface="Arial"/>
              </a:rPr>
              <a:t>as well as </a:t>
            </a:r>
            <a:r>
              <a:rPr sz="2800" dirty="0">
                <a:latin typeface="Arial"/>
                <a:cs typeface="Arial"/>
              </a:rPr>
              <a:t>single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bits.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285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01 1011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0110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11 0001</a:t>
            </a:r>
            <a:r>
              <a:rPr sz="2800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1101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01595" y="4213692"/>
          <a:ext cx="4584064" cy="1431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69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574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61094">
                <a:tc>
                  <a:txBody>
                    <a:bodyPr/>
                    <a:lstStyle/>
                    <a:p>
                      <a:pPr marR="64135" algn="ctr">
                        <a:lnSpc>
                          <a:spcPts val="3095"/>
                        </a:lnSpc>
                      </a:pPr>
                      <a:r>
                        <a:rPr sz="2800" spc="-10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5" dirty="0">
                          <a:latin typeface="Arial"/>
                          <a:cs typeface="Arial"/>
                        </a:rPr>
                        <a:t>1011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ts val="3095"/>
                        </a:lnSpc>
                      </a:pPr>
                      <a:r>
                        <a:rPr sz="2800" spc="-200" dirty="0">
                          <a:latin typeface="Arial"/>
                          <a:cs typeface="Arial"/>
                        </a:rPr>
                        <a:t>111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3175"/>
                        </a:lnSpc>
                      </a:pP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Bit-wise</a:t>
                      </a:r>
                      <a:r>
                        <a:rPr sz="2800" spc="-1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40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01</a:t>
                      </a:r>
                      <a:r>
                        <a:rPr sz="2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0001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100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Bit-wise</a:t>
                      </a:r>
                      <a:r>
                        <a:rPr sz="2800" spc="-4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6670">
                <a:tc>
                  <a:txBody>
                    <a:bodyPr/>
                    <a:lstStyle/>
                    <a:p>
                      <a:pPr marR="13970" algn="ctr">
                        <a:lnSpc>
                          <a:spcPts val="3329"/>
                        </a:lnSpc>
                        <a:spcBef>
                          <a:spcPts val="16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1010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ts val="3329"/>
                        </a:lnSpc>
                        <a:spcBef>
                          <a:spcPts val="16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8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800" spc="-2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3295"/>
                        </a:lnSpc>
                        <a:spcBef>
                          <a:spcPts val="200"/>
                        </a:spcBef>
                      </a:pP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Bit-wise</a:t>
                      </a:r>
                      <a:r>
                        <a:rPr sz="2800" spc="-5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XOR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4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7" y="474662"/>
                  </a:lnTo>
                  <a:lnTo>
                    <a:pt x="43766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8" y="2546413"/>
              <a:ext cx="328244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1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17" y="474662"/>
                  </a:lnTo>
                  <a:lnTo>
                    <a:pt x="42181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7" y="2968688"/>
              <a:ext cx="3691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644" y="2165730"/>
            <a:ext cx="365475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99"/>
                </a:solidFill>
              </a:rPr>
              <a:t>Lecture</a:t>
            </a:r>
            <a:r>
              <a:rPr sz="4800" spc="-55" dirty="0">
                <a:solidFill>
                  <a:srgbClr val="000099"/>
                </a:solidFill>
              </a:rPr>
              <a:t> </a:t>
            </a:r>
            <a:r>
              <a:rPr lang="en-US" sz="4800" spc="-55" dirty="0" smtClean="0">
                <a:solidFill>
                  <a:srgbClr val="000099"/>
                </a:solidFill>
              </a:rPr>
              <a:t>0</a:t>
            </a:r>
            <a:r>
              <a:rPr sz="4800" spc="-5" dirty="0" smtClean="0">
                <a:solidFill>
                  <a:srgbClr val="000099"/>
                </a:solidFill>
              </a:rPr>
              <a:t>2</a:t>
            </a:r>
            <a:endParaRPr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122070" y="3426325"/>
            <a:ext cx="5394325" cy="11283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3200" b="1" dirty="0">
                <a:latin typeface="Arial"/>
                <a:cs typeface="Arial"/>
              </a:rPr>
              <a:t>Chapter 1. The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Foundations</a:t>
            </a:r>
            <a:endParaRPr sz="3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1.1 Propositional</a:t>
            </a:r>
            <a:r>
              <a:rPr sz="2800" dirty="0">
                <a:latin typeface="Arial"/>
                <a:cs typeface="Arial"/>
              </a:rPr>
              <a:t> Logic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2447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End </a:t>
            </a:r>
            <a:r>
              <a:rPr spc="-10" dirty="0"/>
              <a:t>of</a:t>
            </a:r>
            <a:r>
              <a:rPr spc="-95" dirty="0"/>
              <a:t> </a:t>
            </a:r>
            <a:r>
              <a:rPr spc="-5" dirty="0"/>
              <a:t>1.1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9644" y="1400298"/>
            <a:ext cx="7834630" cy="49644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Arial"/>
                <a:cs typeface="Arial"/>
              </a:rPr>
              <a:t>You have learned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about: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Propositions: what they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Propositional logic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operators’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symbolic </a:t>
            </a:r>
            <a:r>
              <a:rPr sz="2400" dirty="0">
                <a:latin typeface="Arial"/>
                <a:cs typeface="Arial"/>
              </a:rPr>
              <a:t>notations, </a:t>
            </a:r>
            <a:r>
              <a:rPr sz="2400" spc="-5" dirty="0">
                <a:latin typeface="Arial"/>
                <a:cs typeface="Arial"/>
              </a:rPr>
              <a:t>truth tables, English </a:t>
            </a:r>
            <a:r>
              <a:rPr sz="2400" dirty="0">
                <a:latin typeface="Arial"/>
                <a:cs typeface="Arial"/>
              </a:rPr>
              <a:t>equivalents,  </a:t>
            </a:r>
            <a:r>
              <a:rPr sz="2400" spc="-5" dirty="0">
                <a:latin typeface="Arial"/>
                <a:cs typeface="Arial"/>
              </a:rPr>
              <a:t>logical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meaning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Atomic vs. </a:t>
            </a:r>
            <a:r>
              <a:rPr sz="2400" spc="-5" dirty="0">
                <a:latin typeface="Arial"/>
                <a:cs typeface="Arial"/>
              </a:rPr>
              <a:t>compound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propositions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Bits, bit strings, and bit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02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Next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Propositional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equivalences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Equivalence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laws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Proving propositional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equivalences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9479"/>
            <a:ext cx="1943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</a:t>
            </a:r>
            <a:r>
              <a:rPr spc="-20" dirty="0"/>
              <a:t>v</a:t>
            </a:r>
            <a:r>
              <a:rPr spc="-5" dirty="0"/>
              <a:t>iew: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42517" y="197429"/>
            <a:ext cx="7901940" cy="5976620"/>
          </a:xfrm>
          <a:prstGeom prst="rect">
            <a:avLst/>
          </a:prstGeom>
        </p:spPr>
        <p:txBody>
          <a:bodyPr vert="horz" wrap="square" lIns="0" tIns="35242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2775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The Implication</a:t>
            </a:r>
            <a:r>
              <a:rPr sz="40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Operator</a:t>
            </a:r>
            <a:endParaRPr sz="4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8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conditional statement (a.k.a.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implication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states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implies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q.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I.e.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, 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true,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then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true; but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not true, 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then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could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be either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true or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false.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latin typeface="Arial"/>
                <a:cs typeface="Arial"/>
              </a:rPr>
              <a:t>E.g.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let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= “You </a:t>
            </a:r>
            <a:r>
              <a:rPr sz="2800" dirty="0">
                <a:latin typeface="Arial"/>
                <a:cs typeface="Arial"/>
              </a:rPr>
              <a:t>study</a:t>
            </a:r>
            <a:r>
              <a:rPr sz="2800" spc="-10" dirty="0">
                <a:latin typeface="Arial"/>
                <a:cs typeface="Arial"/>
              </a:rPr>
              <a:t> hard.”</a:t>
            </a:r>
            <a:endParaRPr sz="2800">
              <a:latin typeface="Arial"/>
              <a:cs typeface="Arial"/>
            </a:endParaRPr>
          </a:p>
          <a:p>
            <a:pPr marL="1634489">
              <a:lnSpc>
                <a:spcPct val="100000"/>
              </a:lnSpc>
              <a:spcBef>
                <a:spcPts val="5"/>
              </a:spcBef>
            </a:pP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= “You will get a good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grade.”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= </a:t>
            </a:r>
            <a:r>
              <a:rPr sz="2800" spc="-5" dirty="0">
                <a:latin typeface="Arial"/>
                <a:cs typeface="Arial"/>
              </a:rPr>
              <a:t>“If you </a:t>
            </a:r>
            <a:r>
              <a:rPr sz="2800" dirty="0">
                <a:latin typeface="Arial"/>
                <a:cs typeface="Arial"/>
              </a:rPr>
              <a:t>study </a:t>
            </a:r>
            <a:r>
              <a:rPr sz="2800" spc="-5" dirty="0">
                <a:latin typeface="Arial"/>
                <a:cs typeface="Arial"/>
              </a:rPr>
              <a:t>hard, </a:t>
            </a:r>
            <a:r>
              <a:rPr sz="2800" dirty="0">
                <a:latin typeface="Arial"/>
                <a:cs typeface="Arial"/>
              </a:rPr>
              <a:t>then </a:t>
            </a:r>
            <a:r>
              <a:rPr sz="2800" spc="-5" dirty="0">
                <a:latin typeface="Arial"/>
                <a:cs typeface="Arial"/>
              </a:rPr>
              <a:t>you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will</a:t>
            </a:r>
            <a:endParaRPr sz="2800">
              <a:latin typeface="Arial"/>
              <a:cs typeface="Arial"/>
            </a:endParaRPr>
          </a:p>
          <a:p>
            <a:pPr marL="102489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get a good grade.” </a:t>
            </a:r>
            <a:r>
              <a:rPr sz="2400" spc="-5" dirty="0">
                <a:latin typeface="Arial"/>
                <a:cs typeface="Arial"/>
              </a:rPr>
              <a:t>(else,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could go either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way)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60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i="1" spc="-5" dirty="0">
                <a:latin typeface="Arial"/>
                <a:cs typeface="Arial"/>
              </a:rPr>
              <a:t>hypothesis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i="1" spc="-5" dirty="0">
                <a:latin typeface="Arial"/>
                <a:cs typeface="Arial"/>
              </a:rPr>
              <a:t>antecedent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premise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i="1" spc="-5" dirty="0">
                <a:latin typeface="Arial"/>
                <a:cs typeface="Arial"/>
              </a:rPr>
              <a:t>conclusion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consequence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0"/>
            <a:ext cx="5608320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320"/>
              </a:lnSpc>
              <a:spcBef>
                <a:spcPts val="95"/>
              </a:spcBef>
            </a:pPr>
            <a:r>
              <a:rPr spc="-5" dirty="0"/>
              <a:t>Review:</a:t>
            </a:r>
          </a:p>
          <a:p>
            <a:pPr marL="12700">
              <a:lnSpc>
                <a:spcPts val="4320"/>
              </a:lnSpc>
            </a:pPr>
            <a:r>
              <a:rPr spc="-5" dirty="0"/>
              <a:t>Implication Truth</a:t>
            </a:r>
            <a:r>
              <a:rPr spc="-25" dirty="0"/>
              <a:t> </a:t>
            </a:r>
            <a:r>
              <a:rPr spc="-10" dirty="0"/>
              <a:t>Table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9740" y="4511192"/>
            <a:ext cx="8357870" cy="15271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b="1" spc="-5" dirty="0">
                <a:latin typeface="Arial"/>
                <a:cs typeface="Arial"/>
              </a:rPr>
              <a:t>false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only</a:t>
            </a:r>
            <a:r>
              <a:rPr sz="2800" spc="-5" dirty="0">
                <a:latin typeface="Arial"/>
                <a:cs typeface="Arial"/>
              </a:rPr>
              <a:t> when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true but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b="1" spc="-10" dirty="0">
                <a:latin typeface="Arial"/>
                <a:cs typeface="Arial"/>
              </a:rPr>
              <a:t>not</a:t>
            </a:r>
            <a:r>
              <a:rPr sz="2800" b="1" spc="2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true.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does </a:t>
            </a:r>
            <a:r>
              <a:rPr sz="2800" b="1" spc="-10" dirty="0">
                <a:solidFill>
                  <a:srgbClr val="006600"/>
                </a:solidFill>
                <a:latin typeface="Arial"/>
                <a:cs typeface="Arial"/>
              </a:rPr>
              <a:t>not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require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that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or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b="1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are ever</a:t>
            </a:r>
            <a:r>
              <a:rPr sz="2800" b="1" u="heavy" spc="17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true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!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i="1" dirty="0">
                <a:latin typeface="Arial"/>
                <a:cs typeface="Arial"/>
              </a:rPr>
              <a:t>E.g. </a:t>
            </a:r>
            <a:r>
              <a:rPr sz="2600" spc="-5" dirty="0">
                <a:latin typeface="Arial"/>
                <a:cs typeface="Arial"/>
              </a:rPr>
              <a:t>“(1=0) </a:t>
            </a:r>
            <a:r>
              <a:rPr sz="2600" spc="5" dirty="0">
                <a:latin typeface="Symbol"/>
                <a:cs typeface="Symbol"/>
              </a:rPr>
              <a:t>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lang="en-US" sz="2600" spc="-5" dirty="0" smtClean="0">
                <a:latin typeface="Arial"/>
                <a:cs typeface="Arial"/>
              </a:rPr>
              <a:t>cows </a:t>
            </a:r>
            <a:r>
              <a:rPr sz="2600" dirty="0" smtClean="0">
                <a:latin typeface="Arial"/>
                <a:cs typeface="Arial"/>
              </a:rPr>
              <a:t>can </a:t>
            </a:r>
            <a:r>
              <a:rPr sz="2600" dirty="0">
                <a:latin typeface="Arial"/>
                <a:cs typeface="Arial"/>
              </a:rPr>
              <a:t>fly” </a:t>
            </a:r>
            <a:r>
              <a:rPr sz="2600" spc="-5" dirty="0">
                <a:latin typeface="Arial"/>
                <a:cs typeface="Arial"/>
              </a:rPr>
              <a:t>is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TRUE!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81058" y="1556032"/>
            <a:ext cx="884555" cy="565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46430" algn="l"/>
              </a:tabLst>
            </a:pPr>
            <a:r>
              <a:rPr sz="3500" i="1" spc="20" dirty="0">
                <a:latin typeface="Times New Roman"/>
                <a:cs typeface="Times New Roman"/>
              </a:rPr>
              <a:t>p	q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6689" y="1588974"/>
            <a:ext cx="918844" cy="565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0" i="1" spc="15" dirty="0">
                <a:latin typeface="Times New Roman"/>
                <a:cs typeface="Times New Roman"/>
              </a:rPr>
              <a:t>p</a:t>
            </a:r>
            <a:r>
              <a:rPr sz="3500" spc="40" dirty="0">
                <a:latin typeface="Symbol"/>
                <a:cs typeface="Symbol"/>
              </a:rPr>
              <a:t></a:t>
            </a:r>
            <a:r>
              <a:rPr sz="3500" i="1" spc="20" dirty="0">
                <a:latin typeface="Times New Roman"/>
                <a:cs typeface="Times New Roman"/>
              </a:rPr>
              <a:t>q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89552" y="1599898"/>
            <a:ext cx="2519045" cy="2118995"/>
            <a:chOff x="2989552" y="1599898"/>
            <a:chExt cx="2519045" cy="2118995"/>
          </a:xfrm>
        </p:grpSpPr>
        <p:sp>
          <p:nvSpPr>
            <p:cNvPr id="14" name="object 14"/>
            <p:cNvSpPr/>
            <p:nvPr/>
          </p:nvSpPr>
          <p:spPr>
            <a:xfrm>
              <a:off x="4256281" y="1600176"/>
              <a:ext cx="6350" cy="549910"/>
            </a:xfrm>
            <a:custGeom>
              <a:avLst/>
              <a:gdLst/>
              <a:ahLst/>
              <a:cxnLst/>
              <a:rect l="l" t="t" r="r" b="b"/>
              <a:pathLst>
                <a:path w="6350" h="549910">
                  <a:moveTo>
                    <a:pt x="5991" y="0"/>
                  </a:moveTo>
                  <a:lnTo>
                    <a:pt x="0" y="0"/>
                  </a:lnTo>
                  <a:lnTo>
                    <a:pt x="0" y="549835"/>
                  </a:lnTo>
                  <a:lnTo>
                    <a:pt x="5991" y="549835"/>
                  </a:lnTo>
                  <a:lnTo>
                    <a:pt x="59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57030" y="1600850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4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89756" y="2150012"/>
              <a:ext cx="629920" cy="18415"/>
            </a:xfrm>
            <a:custGeom>
              <a:avLst/>
              <a:gdLst/>
              <a:ahLst/>
              <a:cxnLst/>
              <a:rect l="l" t="t" r="r" b="b"/>
              <a:pathLst>
                <a:path w="629920" h="18414">
                  <a:moveTo>
                    <a:pt x="629680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629680" y="17968"/>
                  </a:lnTo>
                  <a:lnTo>
                    <a:pt x="6296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90505" y="2150760"/>
              <a:ext cx="628650" cy="0"/>
            </a:xfrm>
            <a:custGeom>
              <a:avLst/>
              <a:gdLst/>
              <a:ahLst/>
              <a:cxnLst/>
              <a:rect l="l" t="t" r="r" b="b"/>
              <a:pathLst>
                <a:path w="628650">
                  <a:moveTo>
                    <a:pt x="0" y="0"/>
                  </a:moveTo>
                  <a:lnTo>
                    <a:pt x="62818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19436" y="215001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7973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17973" y="17968"/>
                  </a:lnTo>
                  <a:lnTo>
                    <a:pt x="179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20185" y="2150760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0"/>
                  </a:moveTo>
                  <a:lnTo>
                    <a:pt x="16475" y="0"/>
                  </a:lnTo>
                </a:path>
                <a:path w="16510" h="16510">
                  <a:moveTo>
                    <a:pt x="0" y="0"/>
                  </a:moveTo>
                  <a:lnTo>
                    <a:pt x="0" y="164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37410" y="2150012"/>
              <a:ext cx="619125" cy="18415"/>
            </a:xfrm>
            <a:custGeom>
              <a:avLst/>
              <a:gdLst/>
              <a:ahLst/>
              <a:cxnLst/>
              <a:rect l="l" t="t" r="r" b="b"/>
              <a:pathLst>
                <a:path w="619125" h="18414">
                  <a:moveTo>
                    <a:pt x="618896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618896" y="17968"/>
                  </a:lnTo>
                  <a:lnTo>
                    <a:pt x="618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38159" y="2150760"/>
              <a:ext cx="617855" cy="0"/>
            </a:xfrm>
            <a:custGeom>
              <a:avLst/>
              <a:gdLst/>
              <a:ahLst/>
              <a:cxnLst/>
              <a:rect l="l" t="t" r="r" b="b"/>
              <a:pathLst>
                <a:path w="617854">
                  <a:moveTo>
                    <a:pt x="0" y="0"/>
                  </a:moveTo>
                  <a:lnTo>
                    <a:pt x="6173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56281" y="215001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7973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17973" y="17968"/>
                  </a:lnTo>
                  <a:lnTo>
                    <a:pt x="179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57030" y="2150760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0"/>
                  </a:moveTo>
                  <a:lnTo>
                    <a:pt x="16475" y="0"/>
                  </a:lnTo>
                </a:path>
                <a:path w="16510" h="16510">
                  <a:moveTo>
                    <a:pt x="0" y="0"/>
                  </a:moveTo>
                  <a:lnTo>
                    <a:pt x="0" y="164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74255" y="2150012"/>
              <a:ext cx="1234440" cy="18415"/>
            </a:xfrm>
            <a:custGeom>
              <a:avLst/>
              <a:gdLst/>
              <a:ahLst/>
              <a:cxnLst/>
              <a:rect l="l" t="t" r="r" b="b"/>
              <a:pathLst>
                <a:path w="1234439" h="18414">
                  <a:moveTo>
                    <a:pt x="1233897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1233897" y="17968"/>
                  </a:lnTo>
                  <a:lnTo>
                    <a:pt x="12338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57030" y="2150760"/>
              <a:ext cx="1250950" cy="1567180"/>
            </a:xfrm>
            <a:custGeom>
              <a:avLst/>
              <a:gdLst/>
              <a:ahLst/>
              <a:cxnLst/>
              <a:rect l="l" t="t" r="r" b="b"/>
              <a:pathLst>
                <a:path w="1250950" h="1567179">
                  <a:moveTo>
                    <a:pt x="17973" y="0"/>
                  </a:moveTo>
                  <a:lnTo>
                    <a:pt x="1250423" y="0"/>
                  </a:lnTo>
                </a:path>
                <a:path w="1250950" h="1567179">
                  <a:moveTo>
                    <a:pt x="0" y="19465"/>
                  </a:moveTo>
                  <a:lnTo>
                    <a:pt x="0" y="534811"/>
                  </a:lnTo>
                </a:path>
                <a:path w="1250950" h="1567179">
                  <a:moveTo>
                    <a:pt x="0" y="536309"/>
                  </a:moveTo>
                  <a:lnTo>
                    <a:pt x="0" y="1050219"/>
                  </a:lnTo>
                </a:path>
                <a:path w="1250950" h="1567179">
                  <a:moveTo>
                    <a:pt x="0" y="1051717"/>
                  </a:moveTo>
                  <a:lnTo>
                    <a:pt x="0" y="15671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157093" y="2125283"/>
            <a:ext cx="1878964" cy="2114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4135"/>
              </a:lnSpc>
              <a:spcBef>
                <a:spcPts val="140"/>
              </a:spcBef>
              <a:tabLst>
                <a:tab pos="646430" algn="l"/>
                <a:tab pos="1590675" algn="l"/>
              </a:tabLst>
            </a:pPr>
            <a:r>
              <a:rPr sz="3500" spc="20" dirty="0">
                <a:latin typeface="Times New Roman"/>
                <a:cs typeface="Times New Roman"/>
              </a:rPr>
              <a:t>T	T	T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4065"/>
              </a:lnSpc>
              <a:tabLst>
                <a:tab pos="658495" algn="l"/>
                <a:tab pos="1590675" algn="l"/>
              </a:tabLst>
            </a:pPr>
            <a:r>
              <a:rPr sz="3500" spc="20" dirty="0">
                <a:latin typeface="Times New Roman"/>
                <a:cs typeface="Times New Roman"/>
              </a:rPr>
              <a:t>T	F	</a:t>
            </a:r>
            <a:r>
              <a:rPr sz="3500" b="1" spc="20" dirty="0">
                <a:latin typeface="Times New Roman"/>
                <a:cs typeface="Times New Roman"/>
              </a:rPr>
              <a:t>F</a:t>
            </a:r>
            <a:endParaRPr sz="3500">
              <a:latin typeface="Times New Roman"/>
              <a:cs typeface="Times New Roman"/>
            </a:endParaRPr>
          </a:p>
          <a:p>
            <a:pPr marL="24130">
              <a:lnSpc>
                <a:spcPts val="4065"/>
              </a:lnSpc>
              <a:tabLst>
                <a:tab pos="646430" algn="l"/>
                <a:tab pos="1590675" algn="l"/>
              </a:tabLst>
            </a:pPr>
            <a:r>
              <a:rPr sz="3500" spc="20" dirty="0">
                <a:latin typeface="Times New Roman"/>
                <a:cs typeface="Times New Roman"/>
              </a:rPr>
              <a:t>F	T	T</a:t>
            </a:r>
            <a:endParaRPr sz="3500">
              <a:latin typeface="Times New Roman"/>
              <a:cs typeface="Times New Roman"/>
            </a:endParaRPr>
          </a:p>
          <a:p>
            <a:pPr marL="24130">
              <a:lnSpc>
                <a:spcPts val="4135"/>
              </a:lnSpc>
              <a:tabLst>
                <a:tab pos="658495" algn="l"/>
                <a:tab pos="1590675" algn="l"/>
              </a:tabLst>
            </a:pPr>
            <a:r>
              <a:rPr sz="3500" spc="20" dirty="0">
                <a:latin typeface="Times New Roman"/>
                <a:cs typeface="Times New Roman"/>
              </a:rPr>
              <a:t>F	F	T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256156" y="2167856"/>
            <a:ext cx="1158875" cy="2068195"/>
            <a:chOff x="4256156" y="2167856"/>
            <a:chExt cx="1158875" cy="2068195"/>
          </a:xfrm>
        </p:grpSpPr>
        <p:sp>
          <p:nvSpPr>
            <p:cNvPr id="28" name="object 28"/>
            <p:cNvSpPr/>
            <p:nvPr/>
          </p:nvSpPr>
          <p:spPr>
            <a:xfrm>
              <a:off x="4256280" y="2167856"/>
              <a:ext cx="6350" cy="2068195"/>
            </a:xfrm>
            <a:custGeom>
              <a:avLst/>
              <a:gdLst/>
              <a:ahLst/>
              <a:cxnLst/>
              <a:rect l="l" t="t" r="r" b="b"/>
              <a:pathLst>
                <a:path w="6350" h="2068195">
                  <a:moveTo>
                    <a:pt x="0" y="2067660"/>
                  </a:moveTo>
                  <a:lnTo>
                    <a:pt x="5991" y="2067660"/>
                  </a:lnTo>
                  <a:lnTo>
                    <a:pt x="5991" y="0"/>
                  </a:lnTo>
                  <a:lnTo>
                    <a:pt x="0" y="0"/>
                  </a:lnTo>
                  <a:lnTo>
                    <a:pt x="0" y="20676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7030" y="3719371"/>
              <a:ext cx="0" cy="515620"/>
            </a:xfrm>
            <a:custGeom>
              <a:avLst/>
              <a:gdLst/>
              <a:ahLst/>
              <a:cxnLst/>
              <a:rect l="l" t="t" r="r" b="b"/>
              <a:pathLst>
                <a:path h="515620">
                  <a:moveTo>
                    <a:pt x="0" y="0"/>
                  </a:moveTo>
                  <a:lnTo>
                    <a:pt x="0" y="5153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81600" y="2743200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0"/>
                  </a:moveTo>
                  <a:lnTo>
                    <a:pt x="44487" y="2988"/>
                  </a:lnTo>
                  <a:lnTo>
                    <a:pt x="80819" y="11144"/>
                  </a:lnTo>
                  <a:lnTo>
                    <a:pt x="105316" y="23252"/>
                  </a:lnTo>
                  <a:lnTo>
                    <a:pt x="114300" y="38100"/>
                  </a:lnTo>
                  <a:lnTo>
                    <a:pt x="114300" y="190500"/>
                  </a:lnTo>
                  <a:lnTo>
                    <a:pt x="123283" y="205347"/>
                  </a:lnTo>
                  <a:lnTo>
                    <a:pt x="147780" y="217455"/>
                  </a:lnTo>
                  <a:lnTo>
                    <a:pt x="184112" y="225611"/>
                  </a:lnTo>
                  <a:lnTo>
                    <a:pt x="228600" y="228600"/>
                  </a:lnTo>
                  <a:lnTo>
                    <a:pt x="184112" y="231588"/>
                  </a:lnTo>
                  <a:lnTo>
                    <a:pt x="147780" y="239744"/>
                  </a:lnTo>
                  <a:lnTo>
                    <a:pt x="123283" y="251852"/>
                  </a:lnTo>
                  <a:lnTo>
                    <a:pt x="114300" y="266700"/>
                  </a:lnTo>
                  <a:lnTo>
                    <a:pt x="114300" y="419100"/>
                  </a:lnTo>
                  <a:lnTo>
                    <a:pt x="105316" y="433947"/>
                  </a:lnTo>
                  <a:lnTo>
                    <a:pt x="80819" y="446055"/>
                  </a:lnTo>
                  <a:lnTo>
                    <a:pt x="44487" y="454211"/>
                  </a:lnTo>
                  <a:lnTo>
                    <a:pt x="0" y="457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486400" y="2520950"/>
            <a:ext cx="1539875" cy="83185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 marR="95885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only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False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118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Examples of</a:t>
            </a:r>
            <a:r>
              <a:rPr spc="-35" dirty="0"/>
              <a:t> </a:t>
            </a:r>
            <a:r>
              <a:rPr spc="-5" dirty="0"/>
              <a:t>Implications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540" y="1779854"/>
            <a:ext cx="7651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155" dirty="0">
                <a:latin typeface="Arial"/>
                <a:cs typeface="Arial"/>
              </a:rPr>
              <a:t>“If </a:t>
            </a:r>
            <a:r>
              <a:rPr sz="2800" dirty="0">
                <a:latin typeface="Arial"/>
                <a:cs typeface="Arial"/>
              </a:rPr>
              <a:t>this lecture ever ends, then the sun </a:t>
            </a:r>
            <a:r>
              <a:rPr sz="2800" spc="-5" dirty="0">
                <a:latin typeface="Arial"/>
                <a:cs typeface="Arial"/>
              </a:rPr>
              <a:t>will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rise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7744" y="2203830"/>
            <a:ext cx="41421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tomorrow.”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True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r>
              <a:rPr sz="2800" spc="-3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False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540" y="2886836"/>
            <a:ext cx="762381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“If </a:t>
            </a:r>
            <a:r>
              <a:rPr sz="2800" spc="-5" dirty="0">
                <a:latin typeface="Arial"/>
                <a:cs typeface="Arial"/>
              </a:rPr>
              <a:t>1+1=6, then </a:t>
            </a:r>
            <a:r>
              <a:rPr lang="en-US" sz="2800" spc="-5" dirty="0" smtClean="0">
                <a:latin typeface="Arial"/>
                <a:cs typeface="Arial"/>
              </a:rPr>
              <a:t>Dhaka is a city</a:t>
            </a:r>
            <a:r>
              <a:rPr sz="2800" spc="-5" dirty="0" smtClean="0">
                <a:latin typeface="Arial"/>
                <a:cs typeface="Arial"/>
              </a:rPr>
              <a:t>.”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7744" y="3313557"/>
            <a:ext cx="2340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True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r>
              <a:rPr sz="2800" spc="-9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False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7744" y="5532831"/>
            <a:ext cx="3925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penguin.”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True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r>
              <a:rPr sz="2800" spc="-8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False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48200" y="4481576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228473"/>
                </a:moveTo>
                <a:lnTo>
                  <a:pt x="16333" y="167716"/>
                </a:lnTo>
                <a:lnTo>
                  <a:pt x="62427" y="113133"/>
                </a:lnTo>
                <a:lnTo>
                  <a:pt x="95272" y="88836"/>
                </a:lnTo>
                <a:lnTo>
                  <a:pt x="133921" y="66897"/>
                </a:lnTo>
                <a:lnTo>
                  <a:pt x="177830" y="47588"/>
                </a:lnTo>
                <a:lnTo>
                  <a:pt x="226455" y="31180"/>
                </a:lnTo>
                <a:lnTo>
                  <a:pt x="279249" y="17946"/>
                </a:lnTo>
                <a:lnTo>
                  <a:pt x="335668" y="8157"/>
                </a:lnTo>
                <a:lnTo>
                  <a:pt x="395166" y="2084"/>
                </a:lnTo>
                <a:lnTo>
                  <a:pt x="457200" y="0"/>
                </a:lnTo>
                <a:lnTo>
                  <a:pt x="519233" y="2084"/>
                </a:lnTo>
                <a:lnTo>
                  <a:pt x="578731" y="8157"/>
                </a:lnTo>
                <a:lnTo>
                  <a:pt x="635150" y="17946"/>
                </a:lnTo>
                <a:lnTo>
                  <a:pt x="687944" y="31180"/>
                </a:lnTo>
                <a:lnTo>
                  <a:pt x="736569" y="47588"/>
                </a:lnTo>
                <a:lnTo>
                  <a:pt x="780478" y="66897"/>
                </a:lnTo>
                <a:lnTo>
                  <a:pt x="819127" y="88836"/>
                </a:lnTo>
                <a:lnTo>
                  <a:pt x="851972" y="113133"/>
                </a:lnTo>
                <a:lnTo>
                  <a:pt x="898066" y="167716"/>
                </a:lnTo>
                <a:lnTo>
                  <a:pt x="914400" y="228473"/>
                </a:lnTo>
                <a:lnTo>
                  <a:pt x="910225" y="259616"/>
                </a:lnTo>
                <a:lnTo>
                  <a:pt x="898066" y="289365"/>
                </a:lnTo>
                <a:lnTo>
                  <a:pt x="851972" y="343972"/>
                </a:lnTo>
                <a:lnTo>
                  <a:pt x="819127" y="368284"/>
                </a:lnTo>
                <a:lnTo>
                  <a:pt x="780478" y="390239"/>
                </a:lnTo>
                <a:lnTo>
                  <a:pt x="736569" y="409563"/>
                </a:lnTo>
                <a:lnTo>
                  <a:pt x="687944" y="425986"/>
                </a:lnTo>
                <a:lnTo>
                  <a:pt x="635150" y="439233"/>
                </a:lnTo>
                <a:lnTo>
                  <a:pt x="578731" y="449033"/>
                </a:lnTo>
                <a:lnTo>
                  <a:pt x="519233" y="455112"/>
                </a:lnTo>
                <a:lnTo>
                  <a:pt x="457200" y="457200"/>
                </a:lnTo>
                <a:lnTo>
                  <a:pt x="395166" y="455112"/>
                </a:lnTo>
                <a:lnTo>
                  <a:pt x="335668" y="449033"/>
                </a:lnTo>
                <a:lnTo>
                  <a:pt x="279249" y="439233"/>
                </a:lnTo>
                <a:lnTo>
                  <a:pt x="226455" y="425986"/>
                </a:lnTo>
                <a:lnTo>
                  <a:pt x="177830" y="409563"/>
                </a:lnTo>
                <a:lnTo>
                  <a:pt x="133921" y="390239"/>
                </a:lnTo>
                <a:lnTo>
                  <a:pt x="95272" y="368284"/>
                </a:lnTo>
                <a:lnTo>
                  <a:pt x="62427" y="343972"/>
                </a:lnTo>
                <a:lnTo>
                  <a:pt x="16333" y="289365"/>
                </a:lnTo>
                <a:lnTo>
                  <a:pt x="0" y="2286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6800" y="3338576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228600"/>
                </a:moveTo>
                <a:lnTo>
                  <a:pt x="16333" y="167789"/>
                </a:lnTo>
                <a:lnTo>
                  <a:pt x="62427" y="113171"/>
                </a:lnTo>
                <a:lnTo>
                  <a:pt x="95272" y="88861"/>
                </a:lnTo>
                <a:lnTo>
                  <a:pt x="133921" y="66913"/>
                </a:lnTo>
                <a:lnTo>
                  <a:pt x="177830" y="47597"/>
                </a:lnTo>
                <a:lnTo>
                  <a:pt x="226455" y="31185"/>
                </a:lnTo>
                <a:lnTo>
                  <a:pt x="279249" y="17948"/>
                </a:lnTo>
                <a:lnTo>
                  <a:pt x="335668" y="8157"/>
                </a:lnTo>
                <a:lnTo>
                  <a:pt x="395166" y="2084"/>
                </a:lnTo>
                <a:lnTo>
                  <a:pt x="457200" y="0"/>
                </a:lnTo>
                <a:lnTo>
                  <a:pt x="519233" y="2084"/>
                </a:lnTo>
                <a:lnTo>
                  <a:pt x="578731" y="8157"/>
                </a:lnTo>
                <a:lnTo>
                  <a:pt x="635150" y="17948"/>
                </a:lnTo>
                <a:lnTo>
                  <a:pt x="687944" y="31185"/>
                </a:lnTo>
                <a:lnTo>
                  <a:pt x="736569" y="47597"/>
                </a:lnTo>
                <a:lnTo>
                  <a:pt x="780478" y="66913"/>
                </a:lnTo>
                <a:lnTo>
                  <a:pt x="819127" y="88861"/>
                </a:lnTo>
                <a:lnTo>
                  <a:pt x="851972" y="113171"/>
                </a:lnTo>
                <a:lnTo>
                  <a:pt x="898066" y="167789"/>
                </a:lnTo>
                <a:lnTo>
                  <a:pt x="914400" y="228600"/>
                </a:lnTo>
                <a:lnTo>
                  <a:pt x="910225" y="259616"/>
                </a:lnTo>
                <a:lnTo>
                  <a:pt x="898066" y="289365"/>
                </a:lnTo>
                <a:lnTo>
                  <a:pt x="851972" y="343972"/>
                </a:lnTo>
                <a:lnTo>
                  <a:pt x="819127" y="368284"/>
                </a:lnTo>
                <a:lnTo>
                  <a:pt x="780478" y="390239"/>
                </a:lnTo>
                <a:lnTo>
                  <a:pt x="736569" y="409563"/>
                </a:lnTo>
                <a:lnTo>
                  <a:pt x="687944" y="425986"/>
                </a:lnTo>
                <a:lnTo>
                  <a:pt x="635150" y="439233"/>
                </a:lnTo>
                <a:lnTo>
                  <a:pt x="578731" y="449033"/>
                </a:lnTo>
                <a:lnTo>
                  <a:pt x="519233" y="455112"/>
                </a:lnTo>
                <a:lnTo>
                  <a:pt x="457200" y="457200"/>
                </a:lnTo>
                <a:lnTo>
                  <a:pt x="395166" y="455112"/>
                </a:lnTo>
                <a:lnTo>
                  <a:pt x="335668" y="449033"/>
                </a:lnTo>
                <a:lnTo>
                  <a:pt x="279249" y="439233"/>
                </a:lnTo>
                <a:lnTo>
                  <a:pt x="226455" y="425986"/>
                </a:lnTo>
                <a:lnTo>
                  <a:pt x="177830" y="409563"/>
                </a:lnTo>
                <a:lnTo>
                  <a:pt x="133921" y="390239"/>
                </a:lnTo>
                <a:lnTo>
                  <a:pt x="95272" y="368284"/>
                </a:lnTo>
                <a:lnTo>
                  <a:pt x="62427" y="343972"/>
                </a:lnTo>
                <a:lnTo>
                  <a:pt x="16333" y="289365"/>
                </a:lnTo>
                <a:lnTo>
                  <a:pt x="0" y="2286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9400" y="220980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228600"/>
                </a:moveTo>
                <a:lnTo>
                  <a:pt x="16333" y="167834"/>
                </a:lnTo>
                <a:lnTo>
                  <a:pt x="62427" y="113227"/>
                </a:lnTo>
                <a:lnTo>
                  <a:pt x="95272" y="88915"/>
                </a:lnTo>
                <a:lnTo>
                  <a:pt x="133921" y="66960"/>
                </a:lnTo>
                <a:lnTo>
                  <a:pt x="177830" y="47636"/>
                </a:lnTo>
                <a:lnTo>
                  <a:pt x="226455" y="31213"/>
                </a:lnTo>
                <a:lnTo>
                  <a:pt x="279249" y="17966"/>
                </a:lnTo>
                <a:lnTo>
                  <a:pt x="335668" y="8166"/>
                </a:lnTo>
                <a:lnTo>
                  <a:pt x="395166" y="2087"/>
                </a:lnTo>
                <a:lnTo>
                  <a:pt x="457200" y="0"/>
                </a:lnTo>
                <a:lnTo>
                  <a:pt x="519233" y="2087"/>
                </a:lnTo>
                <a:lnTo>
                  <a:pt x="578731" y="8166"/>
                </a:lnTo>
                <a:lnTo>
                  <a:pt x="635150" y="17966"/>
                </a:lnTo>
                <a:lnTo>
                  <a:pt x="687944" y="31213"/>
                </a:lnTo>
                <a:lnTo>
                  <a:pt x="736569" y="47636"/>
                </a:lnTo>
                <a:lnTo>
                  <a:pt x="780478" y="66960"/>
                </a:lnTo>
                <a:lnTo>
                  <a:pt x="819127" y="88915"/>
                </a:lnTo>
                <a:lnTo>
                  <a:pt x="851972" y="113227"/>
                </a:lnTo>
                <a:lnTo>
                  <a:pt x="898066" y="167834"/>
                </a:lnTo>
                <a:lnTo>
                  <a:pt x="914400" y="228600"/>
                </a:lnTo>
                <a:lnTo>
                  <a:pt x="910225" y="259616"/>
                </a:lnTo>
                <a:lnTo>
                  <a:pt x="898066" y="289365"/>
                </a:lnTo>
                <a:lnTo>
                  <a:pt x="851972" y="343972"/>
                </a:lnTo>
                <a:lnTo>
                  <a:pt x="819127" y="368284"/>
                </a:lnTo>
                <a:lnTo>
                  <a:pt x="780478" y="390239"/>
                </a:lnTo>
                <a:lnTo>
                  <a:pt x="736569" y="409563"/>
                </a:lnTo>
                <a:lnTo>
                  <a:pt x="687944" y="425986"/>
                </a:lnTo>
                <a:lnTo>
                  <a:pt x="635150" y="439233"/>
                </a:lnTo>
                <a:lnTo>
                  <a:pt x="578731" y="449033"/>
                </a:lnTo>
                <a:lnTo>
                  <a:pt x="519233" y="455112"/>
                </a:lnTo>
                <a:lnTo>
                  <a:pt x="457200" y="457200"/>
                </a:lnTo>
                <a:lnTo>
                  <a:pt x="395166" y="455112"/>
                </a:lnTo>
                <a:lnTo>
                  <a:pt x="335668" y="449033"/>
                </a:lnTo>
                <a:lnTo>
                  <a:pt x="279249" y="439233"/>
                </a:lnTo>
                <a:lnTo>
                  <a:pt x="226455" y="425986"/>
                </a:lnTo>
                <a:lnTo>
                  <a:pt x="177830" y="409563"/>
                </a:lnTo>
                <a:lnTo>
                  <a:pt x="133921" y="390239"/>
                </a:lnTo>
                <a:lnTo>
                  <a:pt x="95272" y="368284"/>
                </a:lnTo>
                <a:lnTo>
                  <a:pt x="62427" y="343972"/>
                </a:lnTo>
                <a:lnTo>
                  <a:pt x="16333" y="289365"/>
                </a:lnTo>
                <a:lnTo>
                  <a:pt x="0" y="2286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6200" y="556260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228600"/>
                </a:moveTo>
                <a:lnTo>
                  <a:pt x="16287" y="172313"/>
                </a:lnTo>
                <a:lnTo>
                  <a:pt x="62486" y="121134"/>
                </a:lnTo>
                <a:lnTo>
                  <a:pt x="95553" y="97996"/>
                </a:lnTo>
                <a:lnTo>
                  <a:pt x="134600" y="76778"/>
                </a:lnTo>
                <a:lnTo>
                  <a:pt x="179127" y="57693"/>
                </a:lnTo>
                <a:lnTo>
                  <a:pt x="228634" y="40957"/>
                </a:lnTo>
                <a:lnTo>
                  <a:pt x="282623" y="26784"/>
                </a:lnTo>
                <a:lnTo>
                  <a:pt x="340593" y="15387"/>
                </a:lnTo>
                <a:lnTo>
                  <a:pt x="402046" y="6981"/>
                </a:lnTo>
                <a:lnTo>
                  <a:pt x="466481" y="1781"/>
                </a:lnTo>
                <a:lnTo>
                  <a:pt x="533400" y="0"/>
                </a:lnTo>
                <a:lnTo>
                  <a:pt x="600318" y="1781"/>
                </a:lnTo>
                <a:lnTo>
                  <a:pt x="664753" y="6981"/>
                </a:lnTo>
                <a:lnTo>
                  <a:pt x="726206" y="15387"/>
                </a:lnTo>
                <a:lnTo>
                  <a:pt x="784176" y="26784"/>
                </a:lnTo>
                <a:lnTo>
                  <a:pt x="838165" y="40957"/>
                </a:lnTo>
                <a:lnTo>
                  <a:pt x="887672" y="57693"/>
                </a:lnTo>
                <a:lnTo>
                  <a:pt x="932199" y="76778"/>
                </a:lnTo>
                <a:lnTo>
                  <a:pt x="971246" y="97996"/>
                </a:lnTo>
                <a:lnTo>
                  <a:pt x="1004313" y="121134"/>
                </a:lnTo>
                <a:lnTo>
                  <a:pt x="1050512" y="172313"/>
                </a:lnTo>
                <a:lnTo>
                  <a:pt x="1066800" y="228600"/>
                </a:lnTo>
                <a:lnTo>
                  <a:pt x="1062644" y="257274"/>
                </a:lnTo>
                <a:lnTo>
                  <a:pt x="1050512" y="284886"/>
                </a:lnTo>
                <a:lnTo>
                  <a:pt x="1004313" y="336065"/>
                </a:lnTo>
                <a:lnTo>
                  <a:pt x="971246" y="359203"/>
                </a:lnTo>
                <a:lnTo>
                  <a:pt x="932199" y="380421"/>
                </a:lnTo>
                <a:lnTo>
                  <a:pt x="887672" y="399506"/>
                </a:lnTo>
                <a:lnTo>
                  <a:pt x="838165" y="416242"/>
                </a:lnTo>
                <a:lnTo>
                  <a:pt x="784176" y="430415"/>
                </a:lnTo>
                <a:lnTo>
                  <a:pt x="726206" y="441812"/>
                </a:lnTo>
                <a:lnTo>
                  <a:pt x="664753" y="450218"/>
                </a:lnTo>
                <a:lnTo>
                  <a:pt x="600318" y="455418"/>
                </a:lnTo>
                <a:lnTo>
                  <a:pt x="533400" y="457200"/>
                </a:lnTo>
                <a:lnTo>
                  <a:pt x="466481" y="455418"/>
                </a:lnTo>
                <a:lnTo>
                  <a:pt x="402046" y="450218"/>
                </a:lnTo>
                <a:lnTo>
                  <a:pt x="340593" y="441812"/>
                </a:lnTo>
                <a:lnTo>
                  <a:pt x="282623" y="430415"/>
                </a:lnTo>
                <a:lnTo>
                  <a:pt x="228634" y="416242"/>
                </a:lnTo>
                <a:lnTo>
                  <a:pt x="179127" y="399506"/>
                </a:lnTo>
                <a:lnTo>
                  <a:pt x="134600" y="380421"/>
                </a:lnTo>
                <a:lnTo>
                  <a:pt x="95553" y="359203"/>
                </a:lnTo>
                <a:lnTo>
                  <a:pt x="62486" y="336065"/>
                </a:lnTo>
                <a:lnTo>
                  <a:pt x="16287" y="284886"/>
                </a:lnTo>
                <a:lnTo>
                  <a:pt x="0" y="2286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88304" y="2145233"/>
            <a:ext cx="1210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(T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-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0" name="object 20"/>
          <p:cNvSpPr txBox="1"/>
          <p:nvPr/>
        </p:nvSpPr>
        <p:spPr>
          <a:xfrm>
            <a:off x="5251830" y="5509971"/>
            <a:ext cx="1198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(T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4540" y="3996309"/>
            <a:ext cx="7950200" cy="156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  <a:tab pos="6495415" algn="l"/>
              </a:tabLst>
            </a:pPr>
            <a:r>
              <a:rPr sz="2800" dirty="0">
                <a:latin typeface="Arial"/>
                <a:cs typeface="Arial"/>
              </a:rPr>
              <a:t>“If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moon </a:t>
            </a:r>
            <a:r>
              <a:rPr sz="2800" spc="-5" dirty="0">
                <a:latin typeface="Arial"/>
                <a:cs typeface="Arial"/>
              </a:rPr>
              <a:t>is made of </a:t>
            </a:r>
            <a:r>
              <a:rPr sz="2800" dirty="0">
                <a:latin typeface="Arial"/>
                <a:cs typeface="Arial"/>
              </a:rPr>
              <a:t>green </a:t>
            </a:r>
            <a:r>
              <a:rPr sz="2800" spc="-5" dirty="0">
                <a:latin typeface="Arial"/>
                <a:cs typeface="Arial"/>
              </a:rPr>
              <a:t>cheese, then I </a:t>
            </a:r>
            <a:r>
              <a:rPr sz="2800" spc="-10" dirty="0">
                <a:latin typeface="Arial"/>
                <a:cs typeface="Arial"/>
              </a:rPr>
              <a:t>am  </a:t>
            </a:r>
            <a:r>
              <a:rPr sz="2800" dirty="0">
                <a:latin typeface="Arial"/>
                <a:cs typeface="Arial"/>
              </a:rPr>
              <a:t>richer </a:t>
            </a:r>
            <a:r>
              <a:rPr sz="2800" spc="-5" dirty="0">
                <a:latin typeface="Arial"/>
                <a:cs typeface="Arial"/>
              </a:rPr>
              <a:t>than Bill </a:t>
            </a:r>
            <a:r>
              <a:rPr sz="2800" dirty="0">
                <a:latin typeface="Arial"/>
                <a:cs typeface="Arial"/>
              </a:rPr>
              <a:t>Gates.”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True</a:t>
            </a:r>
            <a:r>
              <a:rPr sz="2800" i="1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r>
              <a:rPr sz="2800" spc="1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False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?	</a:t>
            </a:r>
            <a:r>
              <a:rPr sz="4200" spc="-7" baseline="-2976" dirty="0">
                <a:solidFill>
                  <a:srgbClr val="FF0000"/>
                </a:solidFill>
                <a:latin typeface="Times New Roman"/>
                <a:cs typeface="Times New Roman"/>
              </a:rPr>
              <a:t>(F </a:t>
            </a:r>
            <a:r>
              <a:rPr sz="4200" spc="-7" baseline="-2976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4200" spc="-52" baseline="-297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200" baseline="-2976" dirty="0">
                <a:solidFill>
                  <a:srgbClr val="FF0000"/>
                </a:solidFill>
                <a:latin typeface="Times New Roman"/>
                <a:cs typeface="Times New Roman"/>
              </a:rPr>
              <a:t>F)</a:t>
            </a:r>
            <a:endParaRPr sz="4200" baseline="-2976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0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“If Tuesday </a:t>
            </a:r>
            <a:r>
              <a:rPr sz="2800" spc="-5" dirty="0">
                <a:latin typeface="Arial"/>
                <a:cs typeface="Arial"/>
              </a:rPr>
              <a:t>is a day </a:t>
            </a:r>
            <a:r>
              <a:rPr sz="2800" dirty="0">
                <a:latin typeface="Arial"/>
                <a:cs typeface="Arial"/>
              </a:rPr>
              <a:t>of the </a:t>
            </a:r>
            <a:r>
              <a:rPr sz="2800" spc="-5" dirty="0">
                <a:latin typeface="Arial"/>
                <a:cs typeface="Arial"/>
              </a:rPr>
              <a:t>week, then I </a:t>
            </a:r>
            <a:r>
              <a:rPr sz="2800" spc="-10" dirty="0">
                <a:latin typeface="Arial"/>
                <a:cs typeface="Arial"/>
              </a:rPr>
              <a:t>am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0775" y="3299840"/>
            <a:ext cx="1198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(F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229" dirty="0"/>
              <a:t>“</a:t>
            </a:r>
            <a:r>
              <a:rPr i="1" spc="229" dirty="0">
                <a:latin typeface="Arial"/>
                <a:cs typeface="Arial"/>
              </a:rPr>
              <a:t>p </a:t>
            </a:r>
            <a:r>
              <a:rPr spc="-5" dirty="0"/>
              <a:t>implies</a:t>
            </a:r>
            <a:r>
              <a:rPr spc="-240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3535">
              <a:lnSpc>
                <a:spcPct val="100000"/>
              </a:lnSpc>
              <a:spcBef>
                <a:spcPts val="6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“if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, then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“if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,</a:t>
            </a:r>
            <a:r>
              <a:rPr spc="-20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“when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,</a:t>
            </a:r>
            <a:r>
              <a:rPr spc="-20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“whenever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,</a:t>
            </a:r>
            <a:r>
              <a:rPr spc="-30" dirty="0"/>
              <a:t> </a:t>
            </a:r>
            <a:r>
              <a:rPr i="1" spc="-5" dirty="0">
                <a:latin typeface="Arial"/>
                <a:cs typeface="Arial"/>
              </a:rPr>
              <a:t>q</a:t>
            </a:r>
            <a:r>
              <a:rPr spc="-5" dirty="0"/>
              <a:t>”</a:t>
            </a: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</a:t>
            </a:r>
            <a:r>
              <a:rPr i="1" spc="-5" dirty="0">
                <a:latin typeface="Arial"/>
                <a:cs typeface="Arial"/>
              </a:rPr>
              <a:t>q </a:t>
            </a:r>
            <a:r>
              <a:rPr spc="-5" dirty="0"/>
              <a:t>if</a:t>
            </a:r>
            <a:r>
              <a:rPr spc="-20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</a:t>
            </a:r>
            <a:r>
              <a:rPr i="1" spc="-5" dirty="0">
                <a:latin typeface="Arial"/>
                <a:cs typeface="Arial"/>
              </a:rPr>
              <a:t>q </a:t>
            </a:r>
            <a:r>
              <a:rPr spc="-5" dirty="0"/>
              <a:t>when</a:t>
            </a:r>
            <a:r>
              <a:rPr spc="5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</a:t>
            </a:r>
            <a:r>
              <a:rPr i="1" spc="-5" dirty="0">
                <a:latin typeface="Arial"/>
                <a:cs typeface="Arial"/>
              </a:rPr>
              <a:t>q </a:t>
            </a:r>
            <a:r>
              <a:rPr spc="-5" dirty="0"/>
              <a:t>whenever</a:t>
            </a:r>
            <a:r>
              <a:rPr spc="-10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229" dirty="0"/>
              <a:t>“</a:t>
            </a:r>
            <a:r>
              <a:rPr i="1" spc="229" dirty="0">
                <a:latin typeface="Arial"/>
                <a:cs typeface="Arial"/>
              </a:rPr>
              <a:t>p </a:t>
            </a:r>
            <a:r>
              <a:rPr spc="-5" dirty="0"/>
              <a:t>only if</a:t>
            </a:r>
            <a:r>
              <a:rPr spc="-250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“</a:t>
            </a:r>
            <a:r>
              <a:rPr i="1" spc="-5" dirty="0">
                <a:latin typeface="Arial"/>
                <a:cs typeface="Arial"/>
              </a:rPr>
              <a:t>p </a:t>
            </a:r>
            <a:r>
              <a:rPr spc="-5" dirty="0"/>
              <a:t>is </a:t>
            </a:r>
            <a:r>
              <a:rPr dirty="0"/>
              <a:t>sufficient </a:t>
            </a:r>
            <a:r>
              <a:rPr spc="-5" dirty="0"/>
              <a:t>for</a:t>
            </a:r>
            <a:r>
              <a:rPr spc="-65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“</a:t>
            </a:r>
            <a:r>
              <a:rPr i="1" spc="-5" dirty="0">
                <a:latin typeface="Arial"/>
                <a:cs typeface="Arial"/>
              </a:rPr>
              <a:t>q </a:t>
            </a:r>
            <a:r>
              <a:rPr spc="-5" dirty="0"/>
              <a:t>is </a:t>
            </a:r>
            <a:r>
              <a:rPr dirty="0"/>
              <a:t>necessary </a:t>
            </a:r>
            <a:r>
              <a:rPr spc="-5" dirty="0"/>
              <a:t>for</a:t>
            </a:r>
            <a:r>
              <a:rPr spc="-55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“</a:t>
            </a:r>
            <a:r>
              <a:rPr i="1" spc="-5" dirty="0">
                <a:latin typeface="Arial"/>
                <a:cs typeface="Arial"/>
              </a:rPr>
              <a:t>q </a:t>
            </a:r>
            <a:r>
              <a:rPr spc="-5" dirty="0"/>
              <a:t>follows </a:t>
            </a:r>
            <a:r>
              <a:rPr dirty="0"/>
              <a:t>from</a:t>
            </a:r>
            <a:r>
              <a:rPr spc="-5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“</a:t>
            </a:r>
            <a:r>
              <a:rPr i="1" spc="-5" dirty="0">
                <a:latin typeface="Arial"/>
                <a:cs typeface="Arial"/>
              </a:rPr>
              <a:t>q </a:t>
            </a:r>
            <a:r>
              <a:rPr spc="-5" dirty="0"/>
              <a:t>is implied by</a:t>
            </a:r>
            <a:r>
              <a:rPr spc="20" dirty="0"/>
              <a:t> </a:t>
            </a:r>
            <a:r>
              <a:rPr i="1" spc="-5" dirty="0">
                <a:latin typeface="Arial"/>
                <a:cs typeface="Arial"/>
              </a:rPr>
              <a:t>p</a:t>
            </a:r>
            <a:r>
              <a:rPr spc="-5" dirty="0"/>
              <a:t>”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/>
          </a:p>
          <a:p>
            <a:pPr marL="355600" marR="535305">
              <a:lnSpc>
                <a:spcPct val="100000"/>
              </a:lnSpc>
              <a:spcBef>
                <a:spcPts val="5"/>
              </a:spcBef>
            </a:pPr>
            <a:r>
              <a:rPr spc="-5" dirty="0">
                <a:solidFill>
                  <a:srgbClr val="3333FF"/>
                </a:solidFill>
              </a:rPr>
              <a:t>We will see some  equivalent </a:t>
            </a:r>
            <a:r>
              <a:rPr dirty="0">
                <a:solidFill>
                  <a:srgbClr val="3333FF"/>
                </a:solidFill>
              </a:rPr>
              <a:t>logic  expressions</a:t>
            </a:r>
            <a:r>
              <a:rPr spc="-60" dirty="0">
                <a:solidFill>
                  <a:srgbClr val="3333FF"/>
                </a:solidFill>
              </a:rPr>
              <a:t> </a:t>
            </a:r>
            <a:r>
              <a:rPr dirty="0">
                <a:solidFill>
                  <a:srgbClr val="3333FF"/>
                </a:solidFill>
              </a:rPr>
              <a:t>later.</a:t>
            </a: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87655" y="480821"/>
            <a:ext cx="8968689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English</a:t>
            </a:r>
            <a:r>
              <a:rPr sz="3800" spc="-40" dirty="0"/>
              <a:t> </a:t>
            </a:r>
            <a:r>
              <a:rPr sz="3800" dirty="0"/>
              <a:t>Phras</a:t>
            </a:r>
            <a:r>
              <a:rPr sz="3800" spc="-20" dirty="0"/>
              <a:t>e</a:t>
            </a:r>
            <a:r>
              <a:rPr sz="3800" dirty="0"/>
              <a:t>s Meaning</a:t>
            </a:r>
            <a:r>
              <a:rPr sz="3800" spc="-15" dirty="0"/>
              <a:t> </a:t>
            </a:r>
            <a:r>
              <a:rPr sz="3800" i="1" dirty="0" smtClean="0">
                <a:latin typeface="Arial"/>
                <a:cs typeface="Arial"/>
              </a:rPr>
              <a:t>p</a:t>
            </a:r>
            <a:r>
              <a:rPr lang="en-US" sz="3800" spc="285" dirty="0">
                <a:latin typeface="Symbol"/>
                <a:cs typeface="Symbol"/>
              </a:rPr>
              <a:t> </a:t>
            </a:r>
            <a:r>
              <a:rPr lang="en-US" sz="3800" i="1" dirty="0" smtClean="0">
                <a:latin typeface="Arial"/>
                <a:cs typeface="Arial"/>
              </a:rPr>
              <a:t> q</a:t>
            </a:r>
            <a:endParaRPr sz="1200" baseline="152777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038600" y="3657600"/>
            <a:ext cx="3200400" cy="1295400"/>
          </a:xfrm>
          <a:custGeom>
            <a:avLst/>
            <a:gdLst/>
            <a:ahLst/>
            <a:cxnLst/>
            <a:rect l="l" t="t" r="r" b="b"/>
            <a:pathLst>
              <a:path w="3200400" h="1295400">
                <a:moveTo>
                  <a:pt x="457200" y="0"/>
                </a:moveTo>
                <a:lnTo>
                  <a:pt x="0" y="0"/>
                </a:lnTo>
                <a:lnTo>
                  <a:pt x="0" y="1295400"/>
                </a:lnTo>
                <a:lnTo>
                  <a:pt x="457200" y="1295400"/>
                </a:lnTo>
                <a:lnTo>
                  <a:pt x="457200" y="0"/>
                </a:lnTo>
                <a:close/>
              </a:path>
              <a:path w="3200400" h="1295400">
                <a:moveTo>
                  <a:pt x="1741551" y="0"/>
                </a:moveTo>
                <a:lnTo>
                  <a:pt x="1284351" y="0"/>
                </a:lnTo>
                <a:lnTo>
                  <a:pt x="1284351" y="1295400"/>
                </a:lnTo>
                <a:lnTo>
                  <a:pt x="1741551" y="1295400"/>
                </a:lnTo>
                <a:lnTo>
                  <a:pt x="1741551" y="0"/>
                </a:lnTo>
                <a:close/>
              </a:path>
              <a:path w="3200400" h="1295400">
                <a:moveTo>
                  <a:pt x="3200400" y="0"/>
                </a:moveTo>
                <a:lnTo>
                  <a:pt x="2743200" y="0"/>
                </a:lnTo>
                <a:lnTo>
                  <a:pt x="2743200" y="1295400"/>
                </a:lnTo>
                <a:lnTo>
                  <a:pt x="3200400" y="1295400"/>
                </a:lnTo>
                <a:lnTo>
                  <a:pt x="32004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7655" y="480821"/>
            <a:ext cx="896868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Convers</a:t>
            </a:r>
            <a:r>
              <a:rPr sz="3600" dirty="0"/>
              <a:t>e,</a:t>
            </a:r>
            <a:r>
              <a:rPr sz="3600" spc="-35" dirty="0"/>
              <a:t> </a:t>
            </a:r>
            <a:r>
              <a:rPr sz="3600" spc="-5" dirty="0"/>
              <a:t>Inverse</a:t>
            </a:r>
            <a:r>
              <a:rPr sz="3600" spc="-5" dirty="0" smtClean="0"/>
              <a:t>,</a:t>
            </a:r>
            <a:r>
              <a:rPr lang="en-US" sz="3600" spc="-5" dirty="0" smtClean="0"/>
              <a:t> Contrapositive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844" y="5206746"/>
            <a:ext cx="72878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4960620" algn="l"/>
              </a:tabLst>
            </a:pPr>
            <a:r>
              <a:rPr sz="2800" spc="-5" dirty="0">
                <a:latin typeface="Arial"/>
                <a:cs typeface="Arial"/>
              </a:rPr>
              <a:t>One of these </a:t>
            </a:r>
            <a:r>
              <a:rPr sz="2800" dirty="0">
                <a:latin typeface="Arial"/>
                <a:cs typeface="Arial"/>
              </a:rPr>
              <a:t>three has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i="1" spc="-5" dirty="0">
                <a:latin typeface="Arial"/>
                <a:cs typeface="Arial"/>
              </a:rPr>
              <a:t>same meaning  </a:t>
            </a:r>
            <a:r>
              <a:rPr sz="2800" spc="-5" dirty="0">
                <a:latin typeface="Arial"/>
                <a:cs typeface="Arial"/>
              </a:rPr>
              <a:t>(same </a:t>
            </a:r>
            <a:r>
              <a:rPr sz="2800" dirty="0">
                <a:latin typeface="Arial"/>
                <a:cs typeface="Arial"/>
              </a:rPr>
              <a:t>truth table) as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i="1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.	</a:t>
            </a:r>
            <a:r>
              <a:rPr sz="2800" spc="-10" dirty="0">
                <a:latin typeface="Arial"/>
                <a:cs typeface="Arial"/>
              </a:rPr>
              <a:t>Can </a:t>
            </a:r>
            <a:r>
              <a:rPr sz="2800" dirty="0">
                <a:latin typeface="Arial"/>
                <a:cs typeface="Arial"/>
              </a:rPr>
              <a:t>you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figure  </a:t>
            </a:r>
            <a:r>
              <a:rPr sz="2800" spc="-5" dirty="0">
                <a:latin typeface="Arial"/>
                <a:cs typeface="Arial"/>
              </a:rPr>
              <a:t>out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which?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917" y="1243329"/>
            <a:ext cx="72713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Some </a:t>
            </a:r>
            <a:r>
              <a:rPr sz="2800" dirty="0">
                <a:latin typeface="Arial"/>
                <a:cs typeface="Arial"/>
              </a:rPr>
              <a:t>terminology, </a:t>
            </a:r>
            <a:r>
              <a:rPr sz="2800" spc="-5" dirty="0">
                <a:latin typeface="Arial"/>
                <a:cs typeface="Arial"/>
              </a:rPr>
              <a:t>for an implication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917" y="1669540"/>
            <a:ext cx="3369945" cy="143446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39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Its </a:t>
            </a:r>
            <a:r>
              <a:rPr sz="2800" b="1" i="1" spc="-5" dirty="0">
                <a:solidFill>
                  <a:srgbClr val="3333FF"/>
                </a:solidFill>
                <a:latin typeface="Arial"/>
                <a:cs typeface="Arial"/>
              </a:rPr>
              <a:t>converse</a:t>
            </a:r>
            <a:r>
              <a:rPr sz="2800" b="1" i="1" spc="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is: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Its </a:t>
            </a:r>
            <a:r>
              <a:rPr sz="2800" b="1" i="1" spc="-5" dirty="0">
                <a:solidFill>
                  <a:srgbClr val="3333FF"/>
                </a:solidFill>
                <a:latin typeface="Arial"/>
                <a:cs typeface="Arial"/>
              </a:rPr>
              <a:t>inverse</a:t>
            </a:r>
            <a:r>
              <a:rPr sz="2800" b="1" i="1" spc="-5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is: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Its</a:t>
            </a:r>
            <a:r>
              <a:rPr sz="2800" spc="-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3333FF"/>
                </a:solidFill>
                <a:latin typeface="Arial"/>
                <a:cs typeface="Arial"/>
              </a:rPr>
              <a:t>contrapositive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22515" y="6166103"/>
            <a:ext cx="3694429" cy="421005"/>
            <a:chOff x="4122515" y="6166103"/>
            <a:chExt cx="3694429" cy="421005"/>
          </a:xfrm>
        </p:grpSpPr>
        <p:sp>
          <p:nvSpPr>
            <p:cNvPr id="14" name="object 14"/>
            <p:cNvSpPr/>
            <p:nvPr/>
          </p:nvSpPr>
          <p:spPr>
            <a:xfrm>
              <a:off x="4146804" y="6387083"/>
              <a:ext cx="3669792" cy="1996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28611" y="6172199"/>
              <a:ext cx="3654298" cy="381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85968" y="6364541"/>
              <a:ext cx="102108" cy="729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12866" y="6307645"/>
              <a:ext cx="90170" cy="11412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01035" y="6303822"/>
              <a:ext cx="104197" cy="12378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66158" y="6303822"/>
              <a:ext cx="139954" cy="12378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03237" y="6258458"/>
              <a:ext cx="516890" cy="213995"/>
            </a:xfrm>
            <a:custGeom>
              <a:avLst/>
              <a:gdLst/>
              <a:ahLst/>
              <a:cxnLst/>
              <a:rect l="l" t="t" r="r" b="b"/>
              <a:pathLst>
                <a:path w="516890" h="213995">
                  <a:moveTo>
                    <a:pt x="430530" y="43624"/>
                  </a:moveTo>
                  <a:lnTo>
                    <a:pt x="421671" y="44591"/>
                  </a:lnTo>
                  <a:lnTo>
                    <a:pt x="415671" y="47493"/>
                  </a:lnTo>
                  <a:lnTo>
                    <a:pt x="412527" y="52330"/>
                  </a:lnTo>
                  <a:lnTo>
                    <a:pt x="412242" y="59105"/>
                  </a:lnTo>
                  <a:lnTo>
                    <a:pt x="413718" y="64518"/>
                  </a:lnTo>
                  <a:lnTo>
                    <a:pt x="417004" y="71115"/>
                  </a:lnTo>
                  <a:lnTo>
                    <a:pt x="422100" y="78895"/>
                  </a:lnTo>
                  <a:lnTo>
                    <a:pt x="429006" y="87858"/>
                  </a:lnTo>
                  <a:lnTo>
                    <a:pt x="450838" y="87858"/>
                  </a:lnTo>
                  <a:lnTo>
                    <a:pt x="472694" y="87858"/>
                  </a:lnTo>
                  <a:lnTo>
                    <a:pt x="494549" y="87858"/>
                  </a:lnTo>
                  <a:lnTo>
                    <a:pt x="516382" y="87858"/>
                  </a:lnTo>
                  <a:lnTo>
                    <a:pt x="503715" y="76840"/>
                  </a:lnTo>
                  <a:lnTo>
                    <a:pt x="469265" y="53873"/>
                  </a:lnTo>
                  <a:lnTo>
                    <a:pt x="439654" y="44266"/>
                  </a:lnTo>
                  <a:lnTo>
                    <a:pt x="430530" y="43624"/>
                  </a:lnTo>
                  <a:close/>
                </a:path>
                <a:path w="516890" h="213995">
                  <a:moveTo>
                    <a:pt x="0" y="0"/>
                  </a:moveTo>
                  <a:lnTo>
                    <a:pt x="21834" y="0"/>
                  </a:lnTo>
                  <a:lnTo>
                    <a:pt x="43703" y="0"/>
                  </a:lnTo>
                  <a:lnTo>
                    <a:pt x="65597" y="0"/>
                  </a:lnTo>
                  <a:lnTo>
                    <a:pt x="87503" y="0"/>
                  </a:lnTo>
                  <a:lnTo>
                    <a:pt x="124650" y="33937"/>
                  </a:lnTo>
                  <a:lnTo>
                    <a:pt x="162178" y="67800"/>
                  </a:lnTo>
                  <a:lnTo>
                    <a:pt x="200088" y="101589"/>
                  </a:lnTo>
                  <a:lnTo>
                    <a:pt x="238379" y="135305"/>
                  </a:lnTo>
                  <a:lnTo>
                    <a:pt x="223000" y="101387"/>
                  </a:lnTo>
                  <a:lnTo>
                    <a:pt x="207168" y="67529"/>
                  </a:lnTo>
                  <a:lnTo>
                    <a:pt x="190908" y="33732"/>
                  </a:lnTo>
                  <a:lnTo>
                    <a:pt x="174244" y="0"/>
                  </a:lnTo>
                  <a:lnTo>
                    <a:pt x="195482" y="0"/>
                  </a:lnTo>
                  <a:lnTo>
                    <a:pt x="216709" y="0"/>
                  </a:lnTo>
                  <a:lnTo>
                    <a:pt x="237912" y="0"/>
                  </a:lnTo>
                  <a:lnTo>
                    <a:pt x="259080" y="0"/>
                  </a:lnTo>
                  <a:lnTo>
                    <a:pt x="277441" y="42468"/>
                  </a:lnTo>
                  <a:lnTo>
                    <a:pt x="294869" y="85068"/>
                  </a:lnTo>
                  <a:lnTo>
                    <a:pt x="311347" y="127785"/>
                  </a:lnTo>
                  <a:lnTo>
                    <a:pt x="326855" y="170605"/>
                  </a:lnTo>
                  <a:lnTo>
                    <a:pt x="341376" y="213512"/>
                  </a:lnTo>
                  <a:lnTo>
                    <a:pt x="320303" y="213512"/>
                  </a:lnTo>
                  <a:lnTo>
                    <a:pt x="299196" y="213512"/>
                  </a:lnTo>
                  <a:lnTo>
                    <a:pt x="278064" y="213512"/>
                  </a:lnTo>
                  <a:lnTo>
                    <a:pt x="256921" y="213512"/>
                  </a:lnTo>
                  <a:lnTo>
                    <a:pt x="219022" y="183249"/>
                  </a:lnTo>
                  <a:lnTo>
                    <a:pt x="181526" y="152907"/>
                  </a:lnTo>
                  <a:lnTo>
                    <a:pt x="144430" y="122486"/>
                  </a:lnTo>
                  <a:lnTo>
                    <a:pt x="107731" y="91986"/>
                  </a:lnTo>
                  <a:lnTo>
                    <a:pt x="71428" y="61405"/>
                  </a:lnTo>
                  <a:lnTo>
                    <a:pt x="35518" y="30743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83984" y="6252362"/>
              <a:ext cx="245999" cy="2257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55181" y="6252362"/>
              <a:ext cx="202565" cy="2257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70953" y="6253632"/>
              <a:ext cx="3312160" cy="299720"/>
            </a:xfrm>
            <a:custGeom>
              <a:avLst/>
              <a:gdLst/>
              <a:ahLst/>
              <a:cxnLst/>
              <a:rect l="l" t="t" r="r" b="b"/>
              <a:pathLst>
                <a:path w="3312159" h="299720">
                  <a:moveTo>
                    <a:pt x="3012775" y="0"/>
                  </a:moveTo>
                  <a:lnTo>
                    <a:pt x="3058273" y="3476"/>
                  </a:lnTo>
                  <a:lnTo>
                    <a:pt x="3100913" y="13868"/>
                  </a:lnTo>
                  <a:lnTo>
                    <a:pt x="3142458" y="30886"/>
                  </a:lnTo>
                  <a:lnTo>
                    <a:pt x="3184098" y="54076"/>
                  </a:lnTo>
                  <a:lnTo>
                    <a:pt x="3226548" y="84402"/>
                  </a:lnTo>
                  <a:lnTo>
                    <a:pt x="3269950" y="122643"/>
                  </a:lnTo>
                  <a:lnTo>
                    <a:pt x="3276427" y="128803"/>
                  </a:lnTo>
                  <a:lnTo>
                    <a:pt x="3279602" y="131889"/>
                  </a:lnTo>
                  <a:lnTo>
                    <a:pt x="3234148" y="131889"/>
                  </a:lnTo>
                  <a:lnTo>
                    <a:pt x="3188670" y="131889"/>
                  </a:lnTo>
                  <a:lnTo>
                    <a:pt x="3143192" y="131889"/>
                  </a:lnTo>
                  <a:lnTo>
                    <a:pt x="3097738" y="131889"/>
                  </a:lnTo>
                  <a:lnTo>
                    <a:pt x="3107997" y="141117"/>
                  </a:lnTo>
                  <a:lnTo>
                    <a:pt x="3150060" y="167319"/>
                  </a:lnTo>
                  <a:lnTo>
                    <a:pt x="3185368" y="175120"/>
                  </a:lnTo>
                  <a:lnTo>
                    <a:pt x="3194512" y="175120"/>
                  </a:lnTo>
                  <a:lnTo>
                    <a:pt x="3201243" y="173113"/>
                  </a:lnTo>
                  <a:lnTo>
                    <a:pt x="3205561" y="169087"/>
                  </a:lnTo>
                  <a:lnTo>
                    <a:pt x="3208101" y="166535"/>
                  </a:lnTo>
                  <a:lnTo>
                    <a:pt x="3209117" y="162039"/>
                  </a:lnTo>
                  <a:lnTo>
                    <a:pt x="3208482" y="155613"/>
                  </a:lnTo>
                  <a:lnTo>
                    <a:pt x="3232985" y="157472"/>
                  </a:lnTo>
                  <a:lnTo>
                    <a:pt x="3257536" y="159334"/>
                  </a:lnTo>
                  <a:lnTo>
                    <a:pt x="3282134" y="161195"/>
                  </a:lnTo>
                  <a:lnTo>
                    <a:pt x="3306780" y="163055"/>
                  </a:lnTo>
                  <a:lnTo>
                    <a:pt x="3311165" y="177983"/>
                  </a:lnTo>
                  <a:lnTo>
                    <a:pt x="3292159" y="215325"/>
                  </a:lnTo>
                  <a:lnTo>
                    <a:pt x="3229437" y="223164"/>
                  </a:lnTo>
                  <a:lnTo>
                    <a:pt x="3205313" y="222420"/>
                  </a:lnTo>
                  <a:lnTo>
                    <a:pt x="3160875" y="216445"/>
                  </a:lnTo>
                  <a:lnTo>
                    <a:pt x="3120846" y="204358"/>
                  </a:lnTo>
                  <a:lnTo>
                    <a:pt x="3080512" y="185367"/>
                  </a:lnTo>
                  <a:lnTo>
                    <a:pt x="3039979" y="159637"/>
                  </a:lnTo>
                  <a:lnTo>
                    <a:pt x="3004010" y="129011"/>
                  </a:lnTo>
                  <a:lnTo>
                    <a:pt x="2969002" y="88157"/>
                  </a:lnTo>
                  <a:lnTo>
                    <a:pt x="2950146" y="47657"/>
                  </a:lnTo>
                  <a:lnTo>
                    <a:pt x="2949910" y="30962"/>
                  </a:lnTo>
                  <a:lnTo>
                    <a:pt x="2955857" y="17434"/>
                  </a:lnTo>
                  <a:lnTo>
                    <a:pt x="2968245" y="7756"/>
                  </a:lnTo>
                  <a:lnTo>
                    <a:pt x="2987182" y="1941"/>
                  </a:lnTo>
                  <a:lnTo>
                    <a:pt x="3012775" y="0"/>
                  </a:lnTo>
                  <a:close/>
                </a:path>
                <a:path w="3312159" h="299720">
                  <a:moveTo>
                    <a:pt x="2028525" y="0"/>
                  </a:moveTo>
                  <a:lnTo>
                    <a:pt x="2076924" y="3278"/>
                  </a:lnTo>
                  <a:lnTo>
                    <a:pt x="2117973" y="18195"/>
                  </a:lnTo>
                  <a:lnTo>
                    <a:pt x="2153150" y="47195"/>
                  </a:lnTo>
                  <a:lnTo>
                    <a:pt x="2161748" y="57099"/>
                  </a:lnTo>
                  <a:lnTo>
                    <a:pt x="2141912" y="59006"/>
                  </a:lnTo>
                  <a:lnTo>
                    <a:pt x="2122029" y="60915"/>
                  </a:lnTo>
                  <a:lnTo>
                    <a:pt x="2102098" y="62824"/>
                  </a:lnTo>
                  <a:lnTo>
                    <a:pt x="2082119" y="64731"/>
                  </a:lnTo>
                  <a:lnTo>
                    <a:pt x="2077547" y="57899"/>
                  </a:lnTo>
                  <a:lnTo>
                    <a:pt x="2072213" y="52870"/>
                  </a:lnTo>
                  <a:lnTo>
                    <a:pt x="2039193" y="43218"/>
                  </a:lnTo>
                  <a:lnTo>
                    <a:pt x="2029414" y="43218"/>
                  </a:lnTo>
                  <a:lnTo>
                    <a:pt x="2022937" y="44869"/>
                  </a:lnTo>
                  <a:lnTo>
                    <a:pt x="2019508" y="48145"/>
                  </a:lnTo>
                  <a:lnTo>
                    <a:pt x="2016206" y="51422"/>
                  </a:lnTo>
                  <a:lnTo>
                    <a:pt x="2015190" y="55397"/>
                  </a:lnTo>
                  <a:lnTo>
                    <a:pt x="2016841" y="60083"/>
                  </a:lnTo>
                  <a:lnTo>
                    <a:pt x="2018492" y="65303"/>
                  </a:lnTo>
                  <a:lnTo>
                    <a:pt x="2055504" y="77501"/>
                  </a:lnTo>
                  <a:lnTo>
                    <a:pt x="2090769" y="81699"/>
                  </a:lnTo>
                  <a:lnTo>
                    <a:pt x="2109662" y="84689"/>
                  </a:lnTo>
                  <a:lnTo>
                    <a:pt x="2151604" y="96575"/>
                  </a:lnTo>
                  <a:lnTo>
                    <a:pt x="2190634" y="123336"/>
                  </a:lnTo>
                  <a:lnTo>
                    <a:pt x="2210994" y="158226"/>
                  </a:lnTo>
                  <a:lnTo>
                    <a:pt x="2212405" y="167281"/>
                  </a:lnTo>
                  <a:lnTo>
                    <a:pt x="2212173" y="176207"/>
                  </a:lnTo>
                  <a:lnTo>
                    <a:pt x="2180798" y="212826"/>
                  </a:lnTo>
                  <a:lnTo>
                    <a:pt x="2131149" y="222522"/>
                  </a:lnTo>
                  <a:lnTo>
                    <a:pt x="2108535" y="223164"/>
                  </a:lnTo>
                  <a:lnTo>
                    <a:pt x="2076487" y="222128"/>
                  </a:lnTo>
                  <a:lnTo>
                    <a:pt x="2025346" y="213798"/>
                  </a:lnTo>
                  <a:lnTo>
                    <a:pt x="1990627" y="197278"/>
                  </a:lnTo>
                  <a:lnTo>
                    <a:pt x="1956516" y="159029"/>
                  </a:lnTo>
                  <a:lnTo>
                    <a:pt x="1978783" y="157122"/>
                  </a:lnTo>
                  <a:lnTo>
                    <a:pt x="2001013" y="155211"/>
                  </a:lnTo>
                  <a:lnTo>
                    <a:pt x="2023221" y="153298"/>
                  </a:lnTo>
                  <a:lnTo>
                    <a:pt x="2045416" y="151384"/>
                  </a:lnTo>
                  <a:lnTo>
                    <a:pt x="2050754" y="158113"/>
                  </a:lnTo>
                  <a:lnTo>
                    <a:pt x="2089455" y="177944"/>
                  </a:lnTo>
                  <a:lnTo>
                    <a:pt x="2097740" y="178333"/>
                  </a:lnTo>
                  <a:lnTo>
                    <a:pt x="2106404" y="177894"/>
                  </a:lnTo>
                  <a:lnTo>
                    <a:pt x="2129236" y="163474"/>
                  </a:lnTo>
                  <a:lnTo>
                    <a:pt x="2127331" y="158254"/>
                  </a:lnTo>
                  <a:lnTo>
                    <a:pt x="2085014" y="138581"/>
                  </a:lnTo>
                  <a:lnTo>
                    <a:pt x="2046722" y="132530"/>
                  </a:lnTo>
                  <a:lnTo>
                    <a:pt x="2027382" y="129025"/>
                  </a:lnTo>
                  <a:lnTo>
                    <a:pt x="1989923" y="118714"/>
                  </a:lnTo>
                  <a:lnTo>
                    <a:pt x="1955216" y="93242"/>
                  </a:lnTo>
                  <a:lnTo>
                    <a:pt x="1938738" y="56498"/>
                  </a:lnTo>
                  <a:lnTo>
                    <a:pt x="1938529" y="47053"/>
                  </a:lnTo>
                  <a:lnTo>
                    <a:pt x="1940107" y="38332"/>
                  </a:lnTo>
                  <a:lnTo>
                    <a:pt x="1971629" y="7531"/>
                  </a:lnTo>
                  <a:lnTo>
                    <a:pt x="2011044" y="471"/>
                  </a:lnTo>
                  <a:lnTo>
                    <a:pt x="2028525" y="0"/>
                  </a:lnTo>
                  <a:close/>
                </a:path>
                <a:path w="3312159" h="299720">
                  <a:moveTo>
                    <a:pt x="1761190" y="0"/>
                  </a:moveTo>
                  <a:lnTo>
                    <a:pt x="1821023" y="9358"/>
                  </a:lnTo>
                  <a:lnTo>
                    <a:pt x="1869521" y="37185"/>
                  </a:lnTo>
                  <a:lnTo>
                    <a:pt x="1898778" y="70659"/>
                  </a:lnTo>
                  <a:lnTo>
                    <a:pt x="1916130" y="110972"/>
                  </a:lnTo>
                  <a:lnTo>
                    <a:pt x="1919906" y="134511"/>
                  </a:lnTo>
                  <a:lnTo>
                    <a:pt x="1918432" y="155840"/>
                  </a:lnTo>
                  <a:lnTo>
                    <a:pt x="1899493" y="191706"/>
                  </a:lnTo>
                  <a:lnTo>
                    <a:pt x="1859758" y="215355"/>
                  </a:lnTo>
                  <a:lnTo>
                    <a:pt x="1801449" y="223164"/>
                  </a:lnTo>
                  <a:lnTo>
                    <a:pt x="1772644" y="221546"/>
                  </a:lnTo>
                  <a:lnTo>
                    <a:pt x="1722368" y="208510"/>
                  </a:lnTo>
                  <a:lnTo>
                    <a:pt x="1679475" y="179657"/>
                  </a:lnTo>
                  <a:lnTo>
                    <a:pt x="1652825" y="137186"/>
                  </a:lnTo>
                  <a:lnTo>
                    <a:pt x="1647346" y="88850"/>
                  </a:lnTo>
                  <a:lnTo>
                    <a:pt x="1651716" y="67681"/>
                  </a:lnTo>
                  <a:lnTo>
                    <a:pt x="1673814" y="31661"/>
                  </a:lnTo>
                  <a:lnTo>
                    <a:pt x="1710691" y="7967"/>
                  </a:lnTo>
                  <a:lnTo>
                    <a:pt x="1761190" y="0"/>
                  </a:lnTo>
                  <a:close/>
                </a:path>
                <a:path w="3312159" h="299720">
                  <a:moveTo>
                    <a:pt x="1514556" y="0"/>
                  </a:moveTo>
                  <a:lnTo>
                    <a:pt x="1553894" y="8229"/>
                  </a:lnTo>
                  <a:lnTo>
                    <a:pt x="1584660" y="32766"/>
                  </a:lnTo>
                  <a:lnTo>
                    <a:pt x="1605996" y="69449"/>
                  </a:lnTo>
                  <a:lnTo>
                    <a:pt x="1615902" y="113792"/>
                  </a:lnTo>
                  <a:lnTo>
                    <a:pt x="1616156" y="138869"/>
                  </a:lnTo>
                  <a:lnTo>
                    <a:pt x="1612505" y="160801"/>
                  </a:lnTo>
                  <a:lnTo>
                    <a:pt x="1593296" y="195122"/>
                  </a:lnTo>
                  <a:lnTo>
                    <a:pt x="1561070" y="216192"/>
                  </a:lnTo>
                  <a:lnTo>
                    <a:pt x="1519890" y="223164"/>
                  </a:lnTo>
                  <a:lnTo>
                    <a:pt x="1509081" y="222763"/>
                  </a:lnTo>
                  <a:lnTo>
                    <a:pt x="1470771" y="213137"/>
                  </a:lnTo>
                  <a:lnTo>
                    <a:pt x="1447500" y="197637"/>
                  </a:lnTo>
                  <a:lnTo>
                    <a:pt x="1447119" y="223118"/>
                  </a:lnTo>
                  <a:lnTo>
                    <a:pt x="1446738" y="248602"/>
                  </a:lnTo>
                  <a:lnTo>
                    <a:pt x="1446357" y="274086"/>
                  </a:lnTo>
                  <a:lnTo>
                    <a:pt x="1445976" y="299567"/>
                  </a:lnTo>
                  <a:lnTo>
                    <a:pt x="1420903" y="299567"/>
                  </a:lnTo>
                  <a:lnTo>
                    <a:pt x="1395795" y="299567"/>
                  </a:lnTo>
                  <a:lnTo>
                    <a:pt x="1370663" y="299567"/>
                  </a:lnTo>
                  <a:lnTo>
                    <a:pt x="1345519" y="299567"/>
                  </a:lnTo>
                  <a:lnTo>
                    <a:pt x="1348811" y="250444"/>
                  </a:lnTo>
                  <a:lnTo>
                    <a:pt x="1352090" y="201320"/>
                  </a:lnTo>
                  <a:lnTo>
                    <a:pt x="1355361" y="152196"/>
                  </a:lnTo>
                  <a:lnTo>
                    <a:pt x="1358633" y="103073"/>
                  </a:lnTo>
                  <a:lnTo>
                    <a:pt x="1361911" y="53949"/>
                  </a:lnTo>
                  <a:lnTo>
                    <a:pt x="1365204" y="4826"/>
                  </a:lnTo>
                  <a:lnTo>
                    <a:pt x="1384901" y="4826"/>
                  </a:lnTo>
                  <a:lnTo>
                    <a:pt x="1404574" y="4826"/>
                  </a:lnTo>
                  <a:lnTo>
                    <a:pt x="1424247" y="4826"/>
                  </a:lnTo>
                  <a:lnTo>
                    <a:pt x="1443944" y="4826"/>
                  </a:lnTo>
                  <a:lnTo>
                    <a:pt x="1443829" y="12714"/>
                  </a:lnTo>
                  <a:lnTo>
                    <a:pt x="1443690" y="20605"/>
                  </a:lnTo>
                  <a:lnTo>
                    <a:pt x="1443551" y="28496"/>
                  </a:lnTo>
                  <a:lnTo>
                    <a:pt x="1443436" y="36385"/>
                  </a:lnTo>
                  <a:lnTo>
                    <a:pt x="1473916" y="9448"/>
                  </a:lnTo>
                  <a:lnTo>
                    <a:pt x="1503652" y="592"/>
                  </a:lnTo>
                  <a:lnTo>
                    <a:pt x="1514556" y="0"/>
                  </a:lnTo>
                  <a:close/>
                </a:path>
                <a:path w="3312159" h="299720">
                  <a:moveTo>
                    <a:pt x="1189055" y="0"/>
                  </a:moveTo>
                  <a:lnTo>
                    <a:pt x="1236882" y="2314"/>
                  </a:lnTo>
                  <a:lnTo>
                    <a:pt x="1277735" y="15346"/>
                  </a:lnTo>
                  <a:lnTo>
                    <a:pt x="1299672" y="46939"/>
                  </a:lnTo>
                  <a:lnTo>
                    <a:pt x="1303208" y="70976"/>
                  </a:lnTo>
                  <a:lnTo>
                    <a:pt x="1302847" y="78613"/>
                  </a:lnTo>
                  <a:lnTo>
                    <a:pt x="1300466" y="102180"/>
                  </a:lnTo>
                  <a:lnTo>
                    <a:pt x="1298084" y="125750"/>
                  </a:lnTo>
                  <a:lnTo>
                    <a:pt x="1295703" y="149323"/>
                  </a:lnTo>
                  <a:lnTo>
                    <a:pt x="1293322" y="172897"/>
                  </a:lnTo>
                  <a:lnTo>
                    <a:pt x="1292306" y="182956"/>
                  </a:lnTo>
                  <a:lnTo>
                    <a:pt x="1292306" y="190830"/>
                  </a:lnTo>
                  <a:lnTo>
                    <a:pt x="1293195" y="196532"/>
                  </a:lnTo>
                  <a:lnTo>
                    <a:pt x="1294084" y="202222"/>
                  </a:lnTo>
                  <a:lnTo>
                    <a:pt x="1296497" y="209499"/>
                  </a:lnTo>
                  <a:lnTo>
                    <a:pt x="1300688" y="218338"/>
                  </a:lnTo>
                  <a:lnTo>
                    <a:pt x="1278324" y="218338"/>
                  </a:lnTo>
                  <a:lnTo>
                    <a:pt x="1255984" y="218338"/>
                  </a:lnTo>
                  <a:lnTo>
                    <a:pt x="1233644" y="218338"/>
                  </a:lnTo>
                  <a:lnTo>
                    <a:pt x="1211280" y="218338"/>
                  </a:lnTo>
                  <a:lnTo>
                    <a:pt x="1208486" y="212852"/>
                  </a:lnTo>
                  <a:lnTo>
                    <a:pt x="1204930" y="192201"/>
                  </a:lnTo>
                  <a:lnTo>
                    <a:pt x="1194546" y="199403"/>
                  </a:lnTo>
                  <a:lnTo>
                    <a:pt x="1150633" y="218197"/>
                  </a:lnTo>
                  <a:lnTo>
                    <a:pt x="1104092" y="223164"/>
                  </a:lnTo>
                  <a:lnTo>
                    <a:pt x="1083401" y="222066"/>
                  </a:lnTo>
                  <a:lnTo>
                    <a:pt x="1040592" y="205473"/>
                  </a:lnTo>
                  <a:lnTo>
                    <a:pt x="1026965" y="174305"/>
                  </a:lnTo>
                  <a:lnTo>
                    <a:pt x="1028654" y="161848"/>
                  </a:lnTo>
                  <a:lnTo>
                    <a:pt x="1054435" y="121831"/>
                  </a:lnTo>
                  <a:lnTo>
                    <a:pt x="1097137" y="102844"/>
                  </a:lnTo>
                  <a:lnTo>
                    <a:pt x="1141031" y="94242"/>
                  </a:lnTo>
                  <a:lnTo>
                    <a:pt x="1160051" y="90654"/>
                  </a:lnTo>
                  <a:lnTo>
                    <a:pt x="1200390" y="81251"/>
                  </a:lnTo>
                  <a:lnTo>
                    <a:pt x="1218773" y="65735"/>
                  </a:lnTo>
                  <a:lnTo>
                    <a:pt x="1217630" y="58712"/>
                  </a:lnTo>
                  <a:lnTo>
                    <a:pt x="1213820" y="54686"/>
                  </a:lnTo>
                  <a:lnTo>
                    <a:pt x="1210137" y="50660"/>
                  </a:lnTo>
                  <a:lnTo>
                    <a:pt x="1202644" y="48653"/>
                  </a:lnTo>
                  <a:lnTo>
                    <a:pt x="1191722" y="48653"/>
                  </a:lnTo>
                  <a:lnTo>
                    <a:pt x="1154074" y="58154"/>
                  </a:lnTo>
                  <a:lnTo>
                    <a:pt x="1141430" y="73977"/>
                  </a:lnTo>
                  <a:lnTo>
                    <a:pt x="1120953" y="71919"/>
                  </a:lnTo>
                  <a:lnTo>
                    <a:pt x="1100488" y="69861"/>
                  </a:lnTo>
                  <a:lnTo>
                    <a:pt x="1080047" y="67799"/>
                  </a:lnTo>
                  <a:lnTo>
                    <a:pt x="1059642" y="65735"/>
                  </a:lnTo>
                  <a:lnTo>
                    <a:pt x="1064619" y="56038"/>
                  </a:lnTo>
                  <a:lnTo>
                    <a:pt x="1094122" y="22499"/>
                  </a:lnTo>
                  <a:lnTo>
                    <a:pt x="1134627" y="5299"/>
                  </a:lnTo>
                  <a:lnTo>
                    <a:pt x="1177430" y="214"/>
                  </a:lnTo>
                  <a:lnTo>
                    <a:pt x="1189055" y="0"/>
                  </a:lnTo>
                  <a:close/>
                </a:path>
                <a:path w="3312159" h="299720">
                  <a:moveTo>
                    <a:pt x="1017986" y="0"/>
                  </a:moveTo>
                  <a:lnTo>
                    <a:pt x="1027273" y="706"/>
                  </a:lnTo>
                  <a:lnTo>
                    <a:pt x="1036655" y="2820"/>
                  </a:lnTo>
                  <a:lnTo>
                    <a:pt x="1046132" y="6338"/>
                  </a:lnTo>
                  <a:lnTo>
                    <a:pt x="1055705" y="11252"/>
                  </a:lnTo>
                  <a:lnTo>
                    <a:pt x="1045295" y="25856"/>
                  </a:lnTo>
                  <a:lnTo>
                    <a:pt x="1034813" y="40443"/>
                  </a:lnTo>
                  <a:lnTo>
                    <a:pt x="1024237" y="55011"/>
                  </a:lnTo>
                  <a:lnTo>
                    <a:pt x="1013541" y="69557"/>
                  </a:lnTo>
                  <a:lnTo>
                    <a:pt x="1004397" y="65544"/>
                  </a:lnTo>
                  <a:lnTo>
                    <a:pt x="996777" y="63525"/>
                  </a:lnTo>
                  <a:lnTo>
                    <a:pt x="990808" y="63525"/>
                  </a:lnTo>
                  <a:lnTo>
                    <a:pt x="982472" y="64357"/>
                  </a:lnTo>
                  <a:lnTo>
                    <a:pt x="950700" y="88194"/>
                  </a:lnTo>
                  <a:lnTo>
                    <a:pt x="932983" y="123168"/>
                  </a:lnTo>
                  <a:lnTo>
                    <a:pt x="919150" y="164658"/>
                  </a:lnTo>
                  <a:lnTo>
                    <a:pt x="902416" y="218338"/>
                  </a:lnTo>
                  <a:lnTo>
                    <a:pt x="878435" y="218338"/>
                  </a:lnTo>
                  <a:lnTo>
                    <a:pt x="854489" y="218338"/>
                  </a:lnTo>
                  <a:lnTo>
                    <a:pt x="830568" y="218338"/>
                  </a:lnTo>
                  <a:lnTo>
                    <a:pt x="806658" y="218338"/>
                  </a:lnTo>
                  <a:lnTo>
                    <a:pt x="826109" y="164960"/>
                  </a:lnTo>
                  <a:lnTo>
                    <a:pt x="845583" y="111582"/>
                  </a:lnTo>
                  <a:lnTo>
                    <a:pt x="865058" y="58204"/>
                  </a:lnTo>
                  <a:lnTo>
                    <a:pt x="884509" y="4826"/>
                  </a:lnTo>
                  <a:lnTo>
                    <a:pt x="904224" y="4826"/>
                  </a:lnTo>
                  <a:lnTo>
                    <a:pt x="923926" y="4826"/>
                  </a:lnTo>
                  <a:lnTo>
                    <a:pt x="943606" y="4826"/>
                  </a:lnTo>
                  <a:lnTo>
                    <a:pt x="963249" y="4826"/>
                  </a:lnTo>
                  <a:lnTo>
                    <a:pt x="960487" y="13569"/>
                  </a:lnTo>
                  <a:lnTo>
                    <a:pt x="957724" y="22313"/>
                  </a:lnTo>
                  <a:lnTo>
                    <a:pt x="954962" y="31057"/>
                  </a:lnTo>
                  <a:lnTo>
                    <a:pt x="952200" y="39801"/>
                  </a:lnTo>
                  <a:lnTo>
                    <a:pt x="985601" y="8534"/>
                  </a:lnTo>
                  <a:lnTo>
                    <a:pt x="1009318" y="535"/>
                  </a:lnTo>
                  <a:lnTo>
                    <a:pt x="1017986" y="0"/>
                  </a:lnTo>
                  <a:close/>
                </a:path>
                <a:path w="3312159" h="299720">
                  <a:moveTo>
                    <a:pt x="574375" y="0"/>
                  </a:moveTo>
                  <a:lnTo>
                    <a:pt x="611969" y="11379"/>
                  </a:lnTo>
                  <a:lnTo>
                    <a:pt x="620966" y="31701"/>
                  </a:lnTo>
                  <a:lnTo>
                    <a:pt x="619920" y="45929"/>
                  </a:lnTo>
                  <a:lnTo>
                    <a:pt x="614993" y="62900"/>
                  </a:lnTo>
                  <a:lnTo>
                    <a:pt x="606125" y="82626"/>
                  </a:lnTo>
                  <a:lnTo>
                    <a:pt x="588714" y="116554"/>
                  </a:lnTo>
                  <a:lnTo>
                    <a:pt x="571327" y="150482"/>
                  </a:lnTo>
                  <a:lnTo>
                    <a:pt x="553940" y="184410"/>
                  </a:lnTo>
                  <a:lnTo>
                    <a:pt x="536529" y="218338"/>
                  </a:lnTo>
                  <a:lnTo>
                    <a:pt x="512601" y="218338"/>
                  </a:lnTo>
                  <a:lnTo>
                    <a:pt x="488650" y="218338"/>
                  </a:lnTo>
                  <a:lnTo>
                    <a:pt x="464698" y="218338"/>
                  </a:lnTo>
                  <a:lnTo>
                    <a:pt x="440771" y="218338"/>
                  </a:lnTo>
                  <a:lnTo>
                    <a:pt x="457364" y="188984"/>
                  </a:lnTo>
                  <a:lnTo>
                    <a:pt x="473981" y="159632"/>
                  </a:lnTo>
                  <a:lnTo>
                    <a:pt x="490599" y="130280"/>
                  </a:lnTo>
                  <a:lnTo>
                    <a:pt x="507192" y="100926"/>
                  </a:lnTo>
                  <a:lnTo>
                    <a:pt x="511927" y="91606"/>
                  </a:lnTo>
                  <a:lnTo>
                    <a:pt x="514875" y="83759"/>
                  </a:lnTo>
                  <a:lnTo>
                    <a:pt x="516014" y="77384"/>
                  </a:lnTo>
                  <a:lnTo>
                    <a:pt x="515320" y="72478"/>
                  </a:lnTo>
                  <a:lnTo>
                    <a:pt x="513161" y="66916"/>
                  </a:lnTo>
                  <a:lnTo>
                    <a:pt x="507319" y="64135"/>
                  </a:lnTo>
                  <a:lnTo>
                    <a:pt x="497794" y="64135"/>
                  </a:lnTo>
                  <a:lnTo>
                    <a:pt x="456906" y="82140"/>
                  </a:lnTo>
                  <a:lnTo>
                    <a:pt x="430992" y="115798"/>
                  </a:lnTo>
                  <a:lnTo>
                    <a:pt x="399956" y="167073"/>
                  </a:lnTo>
                  <a:lnTo>
                    <a:pt x="369016" y="218338"/>
                  </a:lnTo>
                  <a:lnTo>
                    <a:pt x="345203" y="218338"/>
                  </a:lnTo>
                  <a:lnTo>
                    <a:pt x="321391" y="218338"/>
                  </a:lnTo>
                  <a:lnTo>
                    <a:pt x="297578" y="218338"/>
                  </a:lnTo>
                  <a:lnTo>
                    <a:pt x="273766" y="218338"/>
                  </a:lnTo>
                  <a:lnTo>
                    <a:pt x="301807" y="175635"/>
                  </a:lnTo>
                  <a:lnTo>
                    <a:pt x="329849" y="132933"/>
                  </a:lnTo>
                  <a:lnTo>
                    <a:pt x="357891" y="90230"/>
                  </a:lnTo>
                  <a:lnTo>
                    <a:pt x="385932" y="47528"/>
                  </a:lnTo>
                  <a:lnTo>
                    <a:pt x="413974" y="4826"/>
                  </a:lnTo>
                  <a:lnTo>
                    <a:pt x="433520" y="4826"/>
                  </a:lnTo>
                  <a:lnTo>
                    <a:pt x="453090" y="4826"/>
                  </a:lnTo>
                  <a:lnTo>
                    <a:pt x="472660" y="4826"/>
                  </a:lnTo>
                  <a:lnTo>
                    <a:pt x="492206" y="4826"/>
                  </a:lnTo>
                  <a:lnTo>
                    <a:pt x="486947" y="13514"/>
                  </a:lnTo>
                  <a:lnTo>
                    <a:pt x="481665" y="22207"/>
                  </a:lnTo>
                  <a:lnTo>
                    <a:pt x="476382" y="30902"/>
                  </a:lnTo>
                  <a:lnTo>
                    <a:pt x="471124" y="39598"/>
                  </a:lnTo>
                  <a:lnTo>
                    <a:pt x="486060" y="29725"/>
                  </a:lnTo>
                  <a:lnTo>
                    <a:pt x="500032" y="21351"/>
                  </a:lnTo>
                  <a:lnTo>
                    <a:pt x="537067" y="5148"/>
                  </a:lnTo>
                  <a:lnTo>
                    <a:pt x="561605" y="573"/>
                  </a:lnTo>
                  <a:lnTo>
                    <a:pt x="574375" y="0"/>
                  </a:lnTo>
                  <a:close/>
                </a:path>
                <a:path w="3312159" h="299720">
                  <a:moveTo>
                    <a:pt x="250525" y="0"/>
                  </a:moveTo>
                  <a:lnTo>
                    <a:pt x="301563" y="9324"/>
                  </a:lnTo>
                  <a:lnTo>
                    <a:pt x="325058" y="53056"/>
                  </a:lnTo>
                  <a:lnTo>
                    <a:pt x="321708" y="70635"/>
                  </a:lnTo>
                  <a:lnTo>
                    <a:pt x="301198" y="110972"/>
                  </a:lnTo>
                  <a:lnTo>
                    <a:pt x="261352" y="155830"/>
                  </a:lnTo>
                  <a:lnTo>
                    <a:pt x="208742" y="191706"/>
                  </a:lnTo>
                  <a:lnTo>
                    <a:pt x="146734" y="215345"/>
                  </a:lnTo>
                  <a:lnTo>
                    <a:pt x="81107" y="223164"/>
                  </a:lnTo>
                  <a:lnTo>
                    <a:pt x="53810" y="221545"/>
                  </a:lnTo>
                  <a:lnTo>
                    <a:pt x="31990" y="216668"/>
                  </a:lnTo>
                  <a:lnTo>
                    <a:pt x="15742" y="208505"/>
                  </a:lnTo>
                  <a:lnTo>
                    <a:pt x="5161" y="197027"/>
                  </a:lnTo>
                  <a:lnTo>
                    <a:pt x="0" y="179651"/>
                  </a:lnTo>
                  <a:lnTo>
                    <a:pt x="2732" y="159689"/>
                  </a:lnTo>
                  <a:lnTo>
                    <a:pt x="31450" y="112179"/>
                  </a:lnTo>
                  <a:lnTo>
                    <a:pt x="77487" y="67671"/>
                  </a:lnTo>
                  <a:lnTo>
                    <a:pt x="133431" y="31661"/>
                  </a:lnTo>
                  <a:lnTo>
                    <a:pt x="192645" y="7958"/>
                  </a:lnTo>
                  <a:lnTo>
                    <a:pt x="250525" y="0"/>
                  </a:lnTo>
                  <a:close/>
                </a:path>
              </a:pathLst>
            </a:custGeom>
            <a:ln w="12192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31152" y="6171133"/>
              <a:ext cx="131191" cy="6788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85483" y="6177229"/>
              <a:ext cx="297180" cy="299720"/>
            </a:xfrm>
            <a:custGeom>
              <a:avLst/>
              <a:gdLst/>
              <a:ahLst/>
              <a:cxnLst/>
              <a:rect l="l" t="t" r="r" b="b"/>
              <a:pathLst>
                <a:path w="297179" h="299720">
                  <a:moveTo>
                    <a:pt x="67056" y="0"/>
                  </a:moveTo>
                  <a:lnTo>
                    <a:pt x="79132" y="20307"/>
                  </a:lnTo>
                  <a:lnTo>
                    <a:pt x="91186" y="40614"/>
                  </a:lnTo>
                  <a:lnTo>
                    <a:pt x="103239" y="60921"/>
                  </a:lnTo>
                  <a:lnTo>
                    <a:pt x="115316" y="81229"/>
                  </a:lnTo>
                  <a:lnTo>
                    <a:pt x="126861" y="81229"/>
                  </a:lnTo>
                  <a:lnTo>
                    <a:pt x="138429" y="81229"/>
                  </a:lnTo>
                  <a:lnTo>
                    <a:pt x="149998" y="81229"/>
                  </a:lnTo>
                  <a:lnTo>
                    <a:pt x="161544" y="81229"/>
                  </a:lnTo>
                  <a:lnTo>
                    <a:pt x="170878" y="96204"/>
                  </a:lnTo>
                  <a:lnTo>
                    <a:pt x="180213" y="111182"/>
                  </a:lnTo>
                  <a:lnTo>
                    <a:pt x="189547" y="126159"/>
                  </a:lnTo>
                  <a:lnTo>
                    <a:pt x="198882" y="141135"/>
                  </a:lnTo>
                  <a:lnTo>
                    <a:pt x="186880" y="141135"/>
                  </a:lnTo>
                  <a:lnTo>
                    <a:pt x="174878" y="141135"/>
                  </a:lnTo>
                  <a:lnTo>
                    <a:pt x="162877" y="141135"/>
                  </a:lnTo>
                  <a:lnTo>
                    <a:pt x="150875" y="141135"/>
                  </a:lnTo>
                  <a:lnTo>
                    <a:pt x="162115" y="160049"/>
                  </a:lnTo>
                  <a:lnTo>
                    <a:pt x="173354" y="178962"/>
                  </a:lnTo>
                  <a:lnTo>
                    <a:pt x="184594" y="197874"/>
                  </a:lnTo>
                  <a:lnTo>
                    <a:pt x="195834" y="216788"/>
                  </a:lnTo>
                  <a:lnTo>
                    <a:pt x="221869" y="241668"/>
                  </a:lnTo>
                  <a:lnTo>
                    <a:pt x="229362" y="241668"/>
                  </a:lnTo>
                  <a:lnTo>
                    <a:pt x="234813" y="241342"/>
                  </a:lnTo>
                  <a:lnTo>
                    <a:pt x="240871" y="240363"/>
                  </a:lnTo>
                  <a:lnTo>
                    <a:pt x="247524" y="238732"/>
                  </a:lnTo>
                  <a:lnTo>
                    <a:pt x="254762" y="236448"/>
                  </a:lnTo>
                  <a:lnTo>
                    <a:pt x="265261" y="250573"/>
                  </a:lnTo>
                  <a:lnTo>
                    <a:pt x="275796" y="264698"/>
                  </a:lnTo>
                  <a:lnTo>
                    <a:pt x="286355" y="278819"/>
                  </a:lnTo>
                  <a:lnTo>
                    <a:pt x="296925" y="292938"/>
                  </a:lnTo>
                  <a:lnTo>
                    <a:pt x="281328" y="295843"/>
                  </a:lnTo>
                  <a:lnTo>
                    <a:pt x="265779" y="297915"/>
                  </a:lnTo>
                  <a:lnTo>
                    <a:pt x="250277" y="299155"/>
                  </a:lnTo>
                  <a:lnTo>
                    <a:pt x="234823" y="299567"/>
                  </a:lnTo>
                  <a:lnTo>
                    <a:pt x="217896" y="299079"/>
                  </a:lnTo>
                  <a:lnTo>
                    <a:pt x="177926" y="291731"/>
                  </a:lnTo>
                  <a:lnTo>
                    <a:pt x="140081" y="267944"/>
                  </a:lnTo>
                  <a:lnTo>
                    <a:pt x="113595" y="232877"/>
                  </a:lnTo>
                  <a:lnTo>
                    <a:pt x="93948" y="197461"/>
                  </a:lnTo>
                  <a:lnTo>
                    <a:pt x="83756" y="178684"/>
                  </a:lnTo>
                  <a:lnTo>
                    <a:pt x="73564" y="159909"/>
                  </a:lnTo>
                  <a:lnTo>
                    <a:pt x="63373" y="141135"/>
                  </a:lnTo>
                  <a:lnTo>
                    <a:pt x="55370" y="141135"/>
                  </a:lnTo>
                  <a:lnTo>
                    <a:pt x="47355" y="141135"/>
                  </a:lnTo>
                  <a:lnTo>
                    <a:pt x="39316" y="141135"/>
                  </a:lnTo>
                  <a:lnTo>
                    <a:pt x="31242" y="141135"/>
                  </a:lnTo>
                  <a:lnTo>
                    <a:pt x="23431" y="126159"/>
                  </a:lnTo>
                  <a:lnTo>
                    <a:pt x="15621" y="111182"/>
                  </a:lnTo>
                  <a:lnTo>
                    <a:pt x="7810" y="96204"/>
                  </a:lnTo>
                  <a:lnTo>
                    <a:pt x="0" y="81229"/>
                  </a:lnTo>
                  <a:lnTo>
                    <a:pt x="7717" y="81229"/>
                  </a:lnTo>
                  <a:lnTo>
                    <a:pt x="15446" y="81229"/>
                  </a:lnTo>
                  <a:lnTo>
                    <a:pt x="23199" y="81229"/>
                  </a:lnTo>
                  <a:lnTo>
                    <a:pt x="30988" y="81229"/>
                  </a:lnTo>
                  <a:lnTo>
                    <a:pt x="25655" y="71425"/>
                  </a:lnTo>
                  <a:lnTo>
                    <a:pt x="20335" y="61620"/>
                  </a:lnTo>
                  <a:lnTo>
                    <a:pt x="15039" y="51814"/>
                  </a:lnTo>
                  <a:lnTo>
                    <a:pt x="9778" y="42011"/>
                  </a:lnTo>
                  <a:lnTo>
                    <a:pt x="24425" y="31577"/>
                  </a:lnTo>
                  <a:lnTo>
                    <a:pt x="38846" y="21096"/>
                  </a:lnTo>
                  <a:lnTo>
                    <a:pt x="53052" y="10570"/>
                  </a:lnTo>
                  <a:lnTo>
                    <a:pt x="67056" y="0"/>
                  </a:lnTo>
                  <a:close/>
                </a:path>
              </a:pathLst>
            </a:custGeom>
            <a:ln w="12192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19113" y="6171133"/>
              <a:ext cx="119761" cy="6788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28611" y="6172199"/>
              <a:ext cx="1186815" cy="304800"/>
            </a:xfrm>
            <a:custGeom>
              <a:avLst/>
              <a:gdLst/>
              <a:ahLst/>
              <a:cxnLst/>
              <a:rect l="l" t="t" r="r" b="b"/>
              <a:pathLst>
                <a:path w="1186814" h="304800">
                  <a:moveTo>
                    <a:pt x="1173892" y="5029"/>
                  </a:moveTo>
                  <a:lnTo>
                    <a:pt x="1165413" y="25336"/>
                  </a:lnTo>
                  <a:lnTo>
                    <a:pt x="1156922" y="45643"/>
                  </a:lnTo>
                  <a:lnTo>
                    <a:pt x="1148407" y="65951"/>
                  </a:lnTo>
                  <a:lnTo>
                    <a:pt x="1139856" y="86258"/>
                  </a:lnTo>
                  <a:lnTo>
                    <a:pt x="1151457" y="86258"/>
                  </a:lnTo>
                  <a:lnTo>
                    <a:pt x="1163034" y="86258"/>
                  </a:lnTo>
                  <a:lnTo>
                    <a:pt x="1174611" y="86258"/>
                  </a:lnTo>
                  <a:lnTo>
                    <a:pt x="1186211" y="86258"/>
                  </a:lnTo>
                  <a:lnTo>
                    <a:pt x="1180381" y="101233"/>
                  </a:lnTo>
                  <a:lnTo>
                    <a:pt x="1174527" y="116211"/>
                  </a:lnTo>
                  <a:lnTo>
                    <a:pt x="1168673" y="131189"/>
                  </a:lnTo>
                  <a:lnTo>
                    <a:pt x="1162843" y="146164"/>
                  </a:lnTo>
                  <a:lnTo>
                    <a:pt x="1150842" y="146164"/>
                  </a:lnTo>
                  <a:lnTo>
                    <a:pt x="1138840" y="146164"/>
                  </a:lnTo>
                  <a:lnTo>
                    <a:pt x="1126839" y="146164"/>
                  </a:lnTo>
                  <a:lnTo>
                    <a:pt x="1114837" y="146164"/>
                  </a:lnTo>
                  <a:lnTo>
                    <a:pt x="1106912" y="165078"/>
                  </a:lnTo>
                  <a:lnTo>
                    <a:pt x="1098962" y="183991"/>
                  </a:lnTo>
                  <a:lnTo>
                    <a:pt x="1091013" y="202903"/>
                  </a:lnTo>
                  <a:lnTo>
                    <a:pt x="1083087" y="221818"/>
                  </a:lnTo>
                  <a:lnTo>
                    <a:pt x="1079277" y="230911"/>
                  </a:lnTo>
                  <a:lnTo>
                    <a:pt x="1077753" y="236931"/>
                  </a:lnTo>
                  <a:lnTo>
                    <a:pt x="1078515" y="239877"/>
                  </a:lnTo>
                  <a:lnTo>
                    <a:pt x="1079658" y="244424"/>
                  </a:lnTo>
                  <a:lnTo>
                    <a:pt x="1083976" y="246697"/>
                  </a:lnTo>
                  <a:lnTo>
                    <a:pt x="1091596" y="246697"/>
                  </a:lnTo>
                  <a:lnTo>
                    <a:pt x="1097307" y="246371"/>
                  </a:lnTo>
                  <a:lnTo>
                    <a:pt x="1104328" y="245392"/>
                  </a:lnTo>
                  <a:lnTo>
                    <a:pt x="1112635" y="243761"/>
                  </a:lnTo>
                  <a:lnTo>
                    <a:pt x="1122203" y="241477"/>
                  </a:lnTo>
                  <a:lnTo>
                    <a:pt x="1118395" y="255596"/>
                  </a:lnTo>
                  <a:lnTo>
                    <a:pt x="1114599" y="269717"/>
                  </a:lnTo>
                  <a:lnTo>
                    <a:pt x="1110827" y="283842"/>
                  </a:lnTo>
                  <a:lnTo>
                    <a:pt x="1107090" y="297967"/>
                  </a:lnTo>
                  <a:lnTo>
                    <a:pt x="1088568" y="300873"/>
                  </a:lnTo>
                  <a:lnTo>
                    <a:pt x="1070927" y="302944"/>
                  </a:lnTo>
                  <a:lnTo>
                    <a:pt x="1054191" y="304184"/>
                  </a:lnTo>
                  <a:lnTo>
                    <a:pt x="1038383" y="304596"/>
                  </a:lnTo>
                  <a:lnTo>
                    <a:pt x="1021955" y="304110"/>
                  </a:lnTo>
                  <a:lnTo>
                    <a:pt x="983501" y="292344"/>
                  </a:lnTo>
                  <a:lnTo>
                    <a:pt x="975518" y="272973"/>
                  </a:lnTo>
                  <a:lnTo>
                    <a:pt x="976401" y="263755"/>
                  </a:lnTo>
                  <a:lnTo>
                    <a:pt x="992028" y="221272"/>
                  </a:lnTo>
                  <a:lnTo>
                    <a:pt x="1009634" y="183713"/>
                  </a:lnTo>
                  <a:lnTo>
                    <a:pt x="1027334" y="146164"/>
                  </a:lnTo>
                  <a:lnTo>
                    <a:pt x="1019313" y="146164"/>
                  </a:lnTo>
                  <a:lnTo>
                    <a:pt x="1011269" y="146164"/>
                  </a:lnTo>
                  <a:lnTo>
                    <a:pt x="1003224" y="146164"/>
                  </a:lnTo>
                  <a:lnTo>
                    <a:pt x="995203" y="146164"/>
                  </a:lnTo>
                  <a:lnTo>
                    <a:pt x="1002538" y="131189"/>
                  </a:lnTo>
                  <a:lnTo>
                    <a:pt x="1009872" y="116211"/>
                  </a:lnTo>
                  <a:lnTo>
                    <a:pt x="1017206" y="101233"/>
                  </a:lnTo>
                  <a:lnTo>
                    <a:pt x="1024540" y="86258"/>
                  </a:lnTo>
                  <a:lnTo>
                    <a:pt x="1032329" y="86258"/>
                  </a:lnTo>
                  <a:lnTo>
                    <a:pt x="1040082" y="86258"/>
                  </a:lnTo>
                  <a:lnTo>
                    <a:pt x="1047811" y="86258"/>
                  </a:lnTo>
                  <a:lnTo>
                    <a:pt x="1055528" y="86258"/>
                  </a:lnTo>
                  <a:lnTo>
                    <a:pt x="1060176" y="76455"/>
                  </a:lnTo>
                  <a:lnTo>
                    <a:pt x="1064799" y="66649"/>
                  </a:lnTo>
                  <a:lnTo>
                    <a:pt x="1069423" y="56844"/>
                  </a:lnTo>
                  <a:lnTo>
                    <a:pt x="1074070" y="47040"/>
                  </a:lnTo>
                  <a:lnTo>
                    <a:pt x="1099312" y="36586"/>
                  </a:lnTo>
                  <a:lnTo>
                    <a:pt x="1124362" y="26101"/>
                  </a:lnTo>
                  <a:lnTo>
                    <a:pt x="1149222" y="15583"/>
                  </a:lnTo>
                  <a:lnTo>
                    <a:pt x="1173892" y="5029"/>
                  </a:lnTo>
                  <a:close/>
                </a:path>
                <a:path w="1186814" h="304800">
                  <a:moveTo>
                    <a:pt x="374554" y="0"/>
                  </a:moveTo>
                  <a:lnTo>
                    <a:pt x="417909" y="5657"/>
                  </a:lnTo>
                  <a:lnTo>
                    <a:pt x="443331" y="35309"/>
                  </a:lnTo>
                  <a:lnTo>
                    <a:pt x="442388" y="51069"/>
                  </a:lnTo>
                  <a:lnTo>
                    <a:pt x="427132" y="91681"/>
                  </a:lnTo>
                  <a:lnTo>
                    <a:pt x="377729" y="100642"/>
                  </a:lnTo>
                  <a:lnTo>
                    <a:pt x="327945" y="109575"/>
                  </a:lnTo>
                  <a:lnTo>
                    <a:pt x="333152" y="100584"/>
                  </a:lnTo>
                  <a:lnTo>
                    <a:pt x="336200" y="94030"/>
                  </a:lnTo>
                  <a:lnTo>
                    <a:pt x="336835" y="89865"/>
                  </a:lnTo>
                  <a:lnTo>
                    <a:pt x="337851" y="82892"/>
                  </a:lnTo>
                  <a:lnTo>
                    <a:pt x="336454" y="77546"/>
                  </a:lnTo>
                  <a:lnTo>
                    <a:pt x="332390" y="73787"/>
                  </a:lnTo>
                  <a:lnTo>
                    <a:pt x="328453" y="70040"/>
                  </a:lnTo>
                  <a:lnTo>
                    <a:pt x="321722" y="68160"/>
                  </a:lnTo>
                  <a:lnTo>
                    <a:pt x="312451" y="68160"/>
                  </a:lnTo>
                  <a:lnTo>
                    <a:pt x="259998" y="82187"/>
                  </a:lnTo>
                  <a:lnTo>
                    <a:pt x="224111" y="103632"/>
                  </a:lnTo>
                  <a:lnTo>
                    <a:pt x="189162" y="132638"/>
                  </a:lnTo>
                  <a:lnTo>
                    <a:pt x="149117" y="173663"/>
                  </a:lnTo>
                  <a:lnTo>
                    <a:pt x="124456" y="207248"/>
                  </a:lnTo>
                  <a:lnTo>
                    <a:pt x="120935" y="218262"/>
                  </a:lnTo>
                  <a:lnTo>
                    <a:pt x="122358" y="226213"/>
                  </a:lnTo>
                  <a:lnTo>
                    <a:pt x="127746" y="231892"/>
                  </a:lnTo>
                  <a:lnTo>
                    <a:pt x="137062" y="235300"/>
                  </a:lnTo>
                  <a:lnTo>
                    <a:pt x="150272" y="236435"/>
                  </a:lnTo>
                  <a:lnTo>
                    <a:pt x="164893" y="235522"/>
                  </a:lnTo>
                  <a:lnTo>
                    <a:pt x="208184" y="221767"/>
                  </a:lnTo>
                  <a:lnTo>
                    <a:pt x="252672" y="192292"/>
                  </a:lnTo>
                  <a:lnTo>
                    <a:pt x="268382" y="179133"/>
                  </a:lnTo>
                  <a:lnTo>
                    <a:pt x="284793" y="185191"/>
                  </a:lnTo>
                  <a:lnTo>
                    <a:pt x="301275" y="191231"/>
                  </a:lnTo>
                  <a:lnTo>
                    <a:pt x="317853" y="197255"/>
                  </a:lnTo>
                  <a:lnTo>
                    <a:pt x="334549" y="203263"/>
                  </a:lnTo>
                  <a:lnTo>
                    <a:pt x="315614" y="219386"/>
                  </a:lnTo>
                  <a:lnTo>
                    <a:pt x="277221" y="247436"/>
                  </a:lnTo>
                  <a:lnTo>
                    <a:pt x="237952" y="269952"/>
                  </a:lnTo>
                  <a:lnTo>
                    <a:pt x="198189" y="286937"/>
                  </a:lnTo>
                  <a:lnTo>
                    <a:pt x="157734" y="298365"/>
                  </a:lnTo>
                  <a:lnTo>
                    <a:pt x="114490" y="304087"/>
                  </a:lnTo>
                  <a:lnTo>
                    <a:pt x="91725" y="304800"/>
                  </a:lnTo>
                  <a:lnTo>
                    <a:pt x="65847" y="303935"/>
                  </a:lnTo>
                  <a:lnTo>
                    <a:pt x="26949" y="296966"/>
                  </a:lnTo>
                  <a:lnTo>
                    <a:pt x="0" y="257945"/>
                  </a:lnTo>
                  <a:lnTo>
                    <a:pt x="3460" y="241706"/>
                  </a:lnTo>
                  <a:lnTo>
                    <a:pt x="26273" y="201604"/>
                  </a:lnTo>
                  <a:lnTo>
                    <a:pt x="72040" y="151701"/>
                  </a:lnTo>
                  <a:lnTo>
                    <a:pt x="110315" y="117269"/>
                  </a:lnTo>
                  <a:lnTo>
                    <a:pt x="149066" y="87090"/>
                  </a:lnTo>
                  <a:lnTo>
                    <a:pt x="188198" y="61111"/>
                  </a:lnTo>
                  <a:lnTo>
                    <a:pt x="227615" y="39281"/>
                  </a:lnTo>
                  <a:lnTo>
                    <a:pt x="266112" y="22170"/>
                  </a:lnTo>
                  <a:lnTo>
                    <a:pt x="303371" y="9886"/>
                  </a:lnTo>
                  <a:lnTo>
                    <a:pt x="339486" y="2480"/>
                  </a:lnTo>
                  <a:lnTo>
                    <a:pt x="374554" y="0"/>
                  </a:lnTo>
                  <a:close/>
                </a:path>
              </a:pathLst>
            </a:custGeom>
            <a:ln w="12192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035932" y="3223943"/>
            <a:ext cx="60007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6245" algn="l"/>
              </a:tabLst>
            </a:pPr>
            <a:r>
              <a:rPr sz="2350" i="1" spc="5" dirty="0">
                <a:latin typeface="Times New Roman"/>
                <a:cs typeface="Times New Roman"/>
              </a:rPr>
              <a:t>p	q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35462" y="3245861"/>
            <a:ext cx="1669414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9180" algn="l"/>
              </a:tabLst>
            </a:pPr>
            <a:r>
              <a:rPr sz="2350" i="1" spc="5" dirty="0">
                <a:latin typeface="Times New Roman"/>
                <a:cs typeface="Times New Roman"/>
              </a:rPr>
              <a:t>p</a:t>
            </a:r>
            <a:r>
              <a:rPr sz="2350" spc="10" dirty="0">
                <a:latin typeface="Symbol"/>
                <a:cs typeface="Symbol"/>
              </a:rPr>
              <a:t></a:t>
            </a:r>
            <a:r>
              <a:rPr sz="2350" i="1" spc="5" dirty="0">
                <a:latin typeface="Times New Roman"/>
                <a:cs typeface="Times New Roman"/>
              </a:rPr>
              <a:t>q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i="1" spc="5" dirty="0">
                <a:latin typeface="Times New Roman"/>
                <a:cs typeface="Times New Roman"/>
              </a:rPr>
              <a:t>q</a:t>
            </a:r>
            <a:r>
              <a:rPr sz="2350" spc="10" dirty="0">
                <a:latin typeface="Symbol"/>
                <a:cs typeface="Symbol"/>
              </a:rPr>
              <a:t></a:t>
            </a:r>
            <a:r>
              <a:rPr sz="2350" i="1" spc="5" dirty="0">
                <a:latin typeface="Times New Roman"/>
                <a:cs typeface="Times New Roman"/>
              </a:rPr>
              <a:t>p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53178" y="1669540"/>
            <a:ext cx="1483360" cy="196088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4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-1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p.</a:t>
            </a:r>
            <a:endParaRPr sz="2800">
              <a:latin typeface="Arial"/>
              <a:cs typeface="Arial"/>
            </a:endParaRPr>
          </a:p>
          <a:p>
            <a:pPr marL="191770">
              <a:lnSpc>
                <a:spcPct val="100000"/>
              </a:lnSpc>
              <a:spcBef>
                <a:spcPts val="1325"/>
              </a:spcBef>
            </a:pPr>
            <a:r>
              <a:rPr sz="2350" spc="5" dirty="0">
                <a:latin typeface="Symbol"/>
                <a:cs typeface="Symbol"/>
              </a:rPr>
              <a:t></a:t>
            </a:r>
            <a:r>
              <a:rPr sz="2350" i="1" spc="5" dirty="0">
                <a:latin typeface="Times New Roman"/>
                <a:cs typeface="Times New Roman"/>
              </a:rPr>
              <a:t>p</a:t>
            </a:r>
            <a:r>
              <a:rPr sz="2350" i="1" spc="-2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</a:t>
            </a:r>
            <a:r>
              <a:rPr sz="2350" i="1" spc="10" dirty="0">
                <a:latin typeface="Times New Roman"/>
                <a:cs typeface="Times New Roman"/>
              </a:rPr>
              <a:t>q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81837" y="3245861"/>
            <a:ext cx="112649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5" dirty="0">
                <a:latin typeface="Symbol"/>
                <a:cs typeface="Symbol"/>
              </a:rPr>
              <a:t></a:t>
            </a:r>
            <a:r>
              <a:rPr sz="2350" i="1" spc="5" dirty="0">
                <a:latin typeface="Times New Roman"/>
                <a:cs typeface="Times New Roman"/>
              </a:rPr>
              <a:t>q</a:t>
            </a:r>
            <a:r>
              <a:rPr sz="2350" i="1" spc="-7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</a:t>
            </a:r>
            <a:r>
              <a:rPr sz="2350" i="1" spc="10" dirty="0">
                <a:latin typeface="Times New Roman"/>
                <a:cs typeface="Times New Roman"/>
              </a:rPr>
              <a:t>p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912291" y="3257427"/>
            <a:ext cx="5840730" cy="378460"/>
            <a:chOff x="1912291" y="3257427"/>
            <a:chExt cx="5840730" cy="378460"/>
          </a:xfrm>
        </p:grpSpPr>
        <p:sp>
          <p:nvSpPr>
            <p:cNvPr id="33" name="object 33"/>
            <p:cNvSpPr/>
            <p:nvPr/>
          </p:nvSpPr>
          <p:spPr>
            <a:xfrm>
              <a:off x="2759376" y="3258062"/>
              <a:ext cx="0" cy="365125"/>
            </a:xfrm>
            <a:custGeom>
              <a:avLst/>
              <a:gdLst/>
              <a:ahLst/>
              <a:cxnLst/>
              <a:rect l="l" t="t" r="r" b="b"/>
              <a:pathLst>
                <a:path h="365125">
                  <a:moveTo>
                    <a:pt x="0" y="0"/>
                  </a:moveTo>
                  <a:lnTo>
                    <a:pt x="0" y="3647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12426" y="3623356"/>
              <a:ext cx="421005" cy="12065"/>
            </a:xfrm>
            <a:custGeom>
              <a:avLst/>
              <a:gdLst/>
              <a:ahLst/>
              <a:cxnLst/>
              <a:rect l="l" t="t" r="r" b="b"/>
              <a:pathLst>
                <a:path w="421005" h="12064">
                  <a:moveTo>
                    <a:pt x="420837" y="0"/>
                  </a:moveTo>
                  <a:lnTo>
                    <a:pt x="0" y="0"/>
                  </a:lnTo>
                  <a:lnTo>
                    <a:pt x="0" y="11955"/>
                  </a:lnTo>
                  <a:lnTo>
                    <a:pt x="420837" y="11955"/>
                  </a:lnTo>
                  <a:lnTo>
                    <a:pt x="4208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12926" y="3623854"/>
              <a:ext cx="420370" cy="0"/>
            </a:xfrm>
            <a:custGeom>
              <a:avLst/>
              <a:gdLst/>
              <a:ahLst/>
              <a:cxnLst/>
              <a:rect l="l" t="t" r="r" b="b"/>
              <a:pathLst>
                <a:path w="420369">
                  <a:moveTo>
                    <a:pt x="0" y="0"/>
                  </a:moveTo>
                  <a:lnTo>
                    <a:pt x="41983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33264" y="3623356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12018" y="0"/>
                  </a:moveTo>
                  <a:lnTo>
                    <a:pt x="0" y="0"/>
                  </a:lnTo>
                  <a:lnTo>
                    <a:pt x="0" y="11955"/>
                  </a:lnTo>
                  <a:lnTo>
                    <a:pt x="12018" y="11955"/>
                  </a:lnTo>
                  <a:lnTo>
                    <a:pt x="12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33764" y="3623854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30" h="11429">
                  <a:moveTo>
                    <a:pt x="0" y="0"/>
                  </a:moveTo>
                  <a:lnTo>
                    <a:pt x="11016" y="0"/>
                  </a:lnTo>
                </a:path>
                <a:path w="11430" h="11429">
                  <a:moveTo>
                    <a:pt x="0" y="0"/>
                  </a:moveTo>
                  <a:lnTo>
                    <a:pt x="0" y="109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45282" y="3623356"/>
              <a:ext cx="414020" cy="12065"/>
            </a:xfrm>
            <a:custGeom>
              <a:avLst/>
              <a:gdLst/>
              <a:ahLst/>
              <a:cxnLst/>
              <a:rect l="l" t="t" r="r" b="b"/>
              <a:pathLst>
                <a:path w="414019" h="12064">
                  <a:moveTo>
                    <a:pt x="413626" y="0"/>
                  </a:moveTo>
                  <a:lnTo>
                    <a:pt x="0" y="0"/>
                  </a:lnTo>
                  <a:lnTo>
                    <a:pt x="0" y="11955"/>
                  </a:lnTo>
                  <a:lnTo>
                    <a:pt x="413626" y="11955"/>
                  </a:lnTo>
                  <a:lnTo>
                    <a:pt x="4136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45783" y="3623854"/>
              <a:ext cx="412750" cy="0"/>
            </a:xfrm>
            <a:custGeom>
              <a:avLst/>
              <a:gdLst/>
              <a:ahLst/>
              <a:cxnLst/>
              <a:rect l="l" t="t" r="r" b="b"/>
              <a:pathLst>
                <a:path w="412750">
                  <a:moveTo>
                    <a:pt x="0" y="0"/>
                  </a:moveTo>
                  <a:lnTo>
                    <a:pt x="4125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58875" y="3623356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12018" y="0"/>
                  </a:moveTo>
                  <a:lnTo>
                    <a:pt x="0" y="0"/>
                  </a:lnTo>
                  <a:lnTo>
                    <a:pt x="0" y="11955"/>
                  </a:lnTo>
                  <a:lnTo>
                    <a:pt x="12018" y="11955"/>
                  </a:lnTo>
                  <a:lnTo>
                    <a:pt x="12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59376" y="3623854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0" y="0"/>
                  </a:moveTo>
                  <a:lnTo>
                    <a:pt x="1101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70894" y="3623356"/>
              <a:ext cx="958215" cy="12065"/>
            </a:xfrm>
            <a:custGeom>
              <a:avLst/>
              <a:gdLst/>
              <a:ahLst/>
              <a:cxnLst/>
              <a:rect l="l" t="t" r="r" b="b"/>
              <a:pathLst>
                <a:path w="958214" h="12064">
                  <a:moveTo>
                    <a:pt x="957618" y="0"/>
                  </a:moveTo>
                  <a:lnTo>
                    <a:pt x="0" y="0"/>
                  </a:lnTo>
                  <a:lnTo>
                    <a:pt x="0" y="11955"/>
                  </a:lnTo>
                  <a:lnTo>
                    <a:pt x="957618" y="11955"/>
                  </a:lnTo>
                  <a:lnTo>
                    <a:pt x="9576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71394" y="3623854"/>
              <a:ext cx="956944" cy="0"/>
            </a:xfrm>
            <a:custGeom>
              <a:avLst/>
              <a:gdLst/>
              <a:ahLst/>
              <a:cxnLst/>
              <a:rect l="l" t="t" r="r" b="b"/>
              <a:pathLst>
                <a:path w="956945">
                  <a:moveTo>
                    <a:pt x="0" y="0"/>
                  </a:moveTo>
                  <a:lnTo>
                    <a:pt x="95669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28595" y="3623356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12018" y="0"/>
                  </a:moveTo>
                  <a:lnTo>
                    <a:pt x="0" y="0"/>
                  </a:lnTo>
                  <a:lnTo>
                    <a:pt x="0" y="11955"/>
                  </a:lnTo>
                  <a:lnTo>
                    <a:pt x="12018" y="11955"/>
                  </a:lnTo>
                  <a:lnTo>
                    <a:pt x="12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29096" y="3623854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29" h="11429">
                  <a:moveTo>
                    <a:pt x="0" y="0"/>
                  </a:moveTo>
                  <a:lnTo>
                    <a:pt x="11016" y="0"/>
                  </a:lnTo>
                </a:path>
                <a:path w="11429" h="11429">
                  <a:moveTo>
                    <a:pt x="0" y="0"/>
                  </a:moveTo>
                  <a:lnTo>
                    <a:pt x="0" y="109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40613" y="3623356"/>
              <a:ext cx="1112520" cy="12065"/>
            </a:xfrm>
            <a:custGeom>
              <a:avLst/>
              <a:gdLst/>
              <a:ahLst/>
              <a:cxnLst/>
              <a:rect l="l" t="t" r="r" b="b"/>
              <a:pathLst>
                <a:path w="1112520" h="12064">
                  <a:moveTo>
                    <a:pt x="1112102" y="0"/>
                  </a:moveTo>
                  <a:lnTo>
                    <a:pt x="0" y="0"/>
                  </a:lnTo>
                  <a:lnTo>
                    <a:pt x="0" y="11955"/>
                  </a:lnTo>
                  <a:lnTo>
                    <a:pt x="1112102" y="11955"/>
                  </a:lnTo>
                  <a:lnTo>
                    <a:pt x="1112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41114" y="3623854"/>
              <a:ext cx="1111250" cy="0"/>
            </a:xfrm>
            <a:custGeom>
              <a:avLst/>
              <a:gdLst/>
              <a:ahLst/>
              <a:cxnLst/>
              <a:rect l="l" t="t" r="r" b="b"/>
              <a:pathLst>
                <a:path w="1111250">
                  <a:moveTo>
                    <a:pt x="0" y="0"/>
                  </a:moveTo>
                  <a:lnTo>
                    <a:pt x="11111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52715" y="3623356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12018" y="0"/>
                  </a:moveTo>
                  <a:lnTo>
                    <a:pt x="0" y="0"/>
                  </a:lnTo>
                  <a:lnTo>
                    <a:pt x="0" y="11955"/>
                  </a:lnTo>
                  <a:lnTo>
                    <a:pt x="12018" y="11955"/>
                  </a:lnTo>
                  <a:lnTo>
                    <a:pt x="12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53216" y="3623854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29" h="11429">
                  <a:moveTo>
                    <a:pt x="0" y="0"/>
                  </a:moveTo>
                  <a:lnTo>
                    <a:pt x="11016" y="0"/>
                  </a:lnTo>
                </a:path>
                <a:path w="11429" h="11429">
                  <a:moveTo>
                    <a:pt x="0" y="0"/>
                  </a:moveTo>
                  <a:lnTo>
                    <a:pt x="0" y="109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64734" y="3623356"/>
              <a:ext cx="1467485" cy="12065"/>
            </a:xfrm>
            <a:custGeom>
              <a:avLst/>
              <a:gdLst/>
              <a:ahLst/>
              <a:cxnLst/>
              <a:rect l="l" t="t" r="r" b="b"/>
              <a:pathLst>
                <a:path w="1467485" h="12064">
                  <a:moveTo>
                    <a:pt x="1467390" y="0"/>
                  </a:moveTo>
                  <a:lnTo>
                    <a:pt x="0" y="0"/>
                  </a:lnTo>
                  <a:lnTo>
                    <a:pt x="0" y="11955"/>
                  </a:lnTo>
                  <a:lnTo>
                    <a:pt x="1467390" y="11955"/>
                  </a:lnTo>
                  <a:lnTo>
                    <a:pt x="14673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65234" y="3623854"/>
              <a:ext cx="1466850" cy="0"/>
            </a:xfrm>
            <a:custGeom>
              <a:avLst/>
              <a:gdLst/>
              <a:ahLst/>
              <a:cxnLst/>
              <a:rect l="l" t="t" r="r" b="b"/>
              <a:pathLst>
                <a:path w="1466850">
                  <a:moveTo>
                    <a:pt x="0" y="0"/>
                  </a:moveTo>
                  <a:lnTo>
                    <a:pt x="14663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32124" y="3623356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12018" y="0"/>
                  </a:moveTo>
                  <a:lnTo>
                    <a:pt x="0" y="0"/>
                  </a:lnTo>
                  <a:lnTo>
                    <a:pt x="0" y="11955"/>
                  </a:lnTo>
                  <a:lnTo>
                    <a:pt x="12018" y="11955"/>
                  </a:lnTo>
                  <a:lnTo>
                    <a:pt x="12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32625" y="3623854"/>
              <a:ext cx="11430" cy="11430"/>
            </a:xfrm>
            <a:custGeom>
              <a:avLst/>
              <a:gdLst/>
              <a:ahLst/>
              <a:cxnLst/>
              <a:rect l="l" t="t" r="r" b="b"/>
              <a:pathLst>
                <a:path w="11429" h="11429">
                  <a:moveTo>
                    <a:pt x="0" y="0"/>
                  </a:moveTo>
                  <a:lnTo>
                    <a:pt x="11016" y="0"/>
                  </a:lnTo>
                </a:path>
                <a:path w="11429" h="11429">
                  <a:moveTo>
                    <a:pt x="0" y="0"/>
                  </a:moveTo>
                  <a:lnTo>
                    <a:pt x="0" y="109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44142" y="3623356"/>
              <a:ext cx="1409065" cy="12065"/>
            </a:xfrm>
            <a:custGeom>
              <a:avLst/>
              <a:gdLst/>
              <a:ahLst/>
              <a:cxnLst/>
              <a:rect l="l" t="t" r="r" b="b"/>
              <a:pathLst>
                <a:path w="1409065" h="12064">
                  <a:moveTo>
                    <a:pt x="1408551" y="0"/>
                  </a:moveTo>
                  <a:lnTo>
                    <a:pt x="0" y="0"/>
                  </a:lnTo>
                  <a:lnTo>
                    <a:pt x="0" y="11955"/>
                  </a:lnTo>
                  <a:lnTo>
                    <a:pt x="1408551" y="11955"/>
                  </a:lnTo>
                  <a:lnTo>
                    <a:pt x="1408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44643" y="3623854"/>
              <a:ext cx="1407795" cy="0"/>
            </a:xfrm>
            <a:custGeom>
              <a:avLst/>
              <a:gdLst/>
              <a:ahLst/>
              <a:cxnLst/>
              <a:rect l="l" t="t" r="r" b="b"/>
              <a:pathLst>
                <a:path w="1407795">
                  <a:moveTo>
                    <a:pt x="0" y="0"/>
                  </a:moveTo>
                  <a:lnTo>
                    <a:pt x="14075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019908" y="3602686"/>
            <a:ext cx="1331595" cy="1414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65"/>
              </a:lnSpc>
              <a:spcBef>
                <a:spcPts val="100"/>
              </a:spcBef>
              <a:tabLst>
                <a:tab pos="436245" algn="l"/>
                <a:tab pos="1134745" algn="l"/>
              </a:tabLst>
            </a:pPr>
            <a:r>
              <a:rPr sz="2350" spc="5" dirty="0">
                <a:latin typeface="Times New Roman"/>
                <a:cs typeface="Times New Roman"/>
              </a:rPr>
              <a:t>T	T	T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705"/>
              </a:lnSpc>
              <a:tabLst>
                <a:tab pos="443865" algn="l"/>
                <a:tab pos="1142365" algn="l"/>
              </a:tabLst>
            </a:pPr>
            <a:r>
              <a:rPr sz="2350" spc="5" dirty="0">
                <a:latin typeface="Times New Roman"/>
                <a:cs typeface="Times New Roman"/>
              </a:rPr>
              <a:t>T	F	F</a:t>
            </a:r>
            <a:endParaRPr sz="2350">
              <a:latin typeface="Times New Roman"/>
              <a:cs typeface="Times New Roman"/>
            </a:endParaRPr>
          </a:p>
          <a:p>
            <a:pPr marL="20320">
              <a:lnSpc>
                <a:spcPts val="2705"/>
              </a:lnSpc>
              <a:tabLst>
                <a:tab pos="436245" algn="l"/>
                <a:tab pos="1134745" algn="l"/>
              </a:tabLst>
            </a:pPr>
            <a:r>
              <a:rPr sz="2350" spc="5" dirty="0">
                <a:latin typeface="Times New Roman"/>
                <a:cs typeface="Times New Roman"/>
              </a:rPr>
              <a:t>F	T	T</a:t>
            </a:r>
            <a:endParaRPr sz="2350">
              <a:latin typeface="Times New Roman"/>
              <a:cs typeface="Times New Roman"/>
            </a:endParaRPr>
          </a:p>
          <a:p>
            <a:pPr marL="20320">
              <a:lnSpc>
                <a:spcPts val="2765"/>
              </a:lnSpc>
              <a:tabLst>
                <a:tab pos="443865" algn="l"/>
                <a:tab pos="1134745" algn="l"/>
              </a:tabLst>
            </a:pPr>
            <a:r>
              <a:rPr sz="2350" spc="5" dirty="0">
                <a:latin typeface="Times New Roman"/>
                <a:cs typeface="Times New Roman"/>
              </a:rPr>
              <a:t>F	F	T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188778" y="3602686"/>
            <a:ext cx="209550" cy="14147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5900"/>
              </a:lnSpc>
              <a:spcBef>
                <a:spcPts val="215"/>
              </a:spcBef>
            </a:pPr>
            <a:r>
              <a:rPr sz="2350" spc="5" dirty="0">
                <a:latin typeface="Times New Roman"/>
                <a:cs typeface="Times New Roman"/>
              </a:rPr>
              <a:t>T  T  F  T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491002" y="3602686"/>
            <a:ext cx="209550" cy="14147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5900"/>
              </a:lnSpc>
              <a:spcBef>
                <a:spcPts val="215"/>
              </a:spcBef>
            </a:pPr>
            <a:r>
              <a:rPr sz="2350" spc="5" dirty="0">
                <a:latin typeface="Times New Roman"/>
                <a:cs typeface="Times New Roman"/>
              </a:rPr>
              <a:t>T  T  F  T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940532" y="3602686"/>
            <a:ext cx="209550" cy="14147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5900"/>
              </a:lnSpc>
              <a:spcBef>
                <a:spcPts val="215"/>
              </a:spcBef>
            </a:pPr>
            <a:r>
              <a:rPr sz="2350" spc="5" dirty="0">
                <a:latin typeface="Times New Roman"/>
                <a:cs typeface="Times New Roman"/>
              </a:rPr>
              <a:t>T  F  T  T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758791" y="3257531"/>
            <a:ext cx="4445" cy="1753235"/>
            <a:chOff x="2758791" y="3257531"/>
            <a:chExt cx="4445" cy="1753235"/>
          </a:xfrm>
        </p:grpSpPr>
        <p:sp>
          <p:nvSpPr>
            <p:cNvPr id="61" name="object 61"/>
            <p:cNvSpPr/>
            <p:nvPr/>
          </p:nvSpPr>
          <p:spPr>
            <a:xfrm>
              <a:off x="2758791" y="3257531"/>
              <a:ext cx="4445" cy="1753235"/>
            </a:xfrm>
            <a:custGeom>
              <a:avLst/>
              <a:gdLst/>
              <a:ahLst/>
              <a:cxnLst/>
              <a:rect l="l" t="t" r="r" b="b"/>
              <a:pathLst>
                <a:path w="4444" h="1753235">
                  <a:moveTo>
                    <a:pt x="0" y="1753028"/>
                  </a:moveTo>
                  <a:lnTo>
                    <a:pt x="4089" y="1753028"/>
                  </a:lnTo>
                  <a:lnTo>
                    <a:pt x="4089" y="0"/>
                  </a:lnTo>
                  <a:lnTo>
                    <a:pt x="0" y="0"/>
                  </a:lnTo>
                  <a:lnTo>
                    <a:pt x="0" y="1753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759376" y="4667183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87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2395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9644" y="1200008"/>
            <a:ext cx="7899400" cy="50800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Today is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‘Eid</a:t>
            </a:r>
            <a:endParaRPr sz="28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40"/>
              </a:spcBef>
            </a:pP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: Tomorrow is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Monday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Arial"/>
              <a:cs typeface="Arial"/>
            </a:endParaRPr>
          </a:p>
          <a:p>
            <a:pPr marL="354965" indent="-342900">
              <a:lnSpc>
                <a:spcPts val="3285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i="1" spc="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516890">
              <a:lnSpc>
                <a:spcPts val="3285"/>
              </a:lnSpc>
            </a:pP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If today is </a:t>
            </a:r>
            <a:r>
              <a:rPr lang="en-US" sz="2800" spc="-5" dirty="0" smtClean="0">
                <a:solidFill>
                  <a:srgbClr val="3333FF"/>
                </a:solidFill>
                <a:latin typeface="Times New Roman"/>
                <a:cs typeface="Times New Roman"/>
              </a:rPr>
              <a:t>‘Eid</a:t>
            </a:r>
            <a:r>
              <a:rPr sz="2800" spc="-5" dirty="0" smtClean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then tomorrow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is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3333FF"/>
                </a:solidFill>
                <a:latin typeface="Times New Roman"/>
                <a:cs typeface="Times New Roman"/>
              </a:rPr>
              <a:t>Monday.</a:t>
            </a:r>
            <a:endParaRPr sz="28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82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i="1" spc="-5" dirty="0">
                <a:latin typeface="Arial"/>
                <a:cs typeface="Arial"/>
              </a:rPr>
              <a:t>Converse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endParaRPr sz="2800" dirty="0">
              <a:latin typeface="Arial"/>
              <a:cs typeface="Arial"/>
            </a:endParaRPr>
          </a:p>
          <a:p>
            <a:pPr marL="528320">
              <a:lnSpc>
                <a:spcPct val="100000"/>
              </a:lnSpc>
              <a:spcBef>
                <a:spcPts val="145"/>
              </a:spcBef>
            </a:pP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If tomorrow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is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Monday then today is</a:t>
            </a:r>
            <a:r>
              <a:rPr sz="2800" spc="-2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lang="en-US" sz="2800" spc="-25" dirty="0" smtClean="0">
                <a:solidFill>
                  <a:srgbClr val="3333FF"/>
                </a:solidFill>
                <a:latin typeface="Times New Roman"/>
                <a:cs typeface="Times New Roman"/>
              </a:rPr>
              <a:t>‘Eid</a:t>
            </a:r>
            <a:r>
              <a:rPr sz="2800" spc="-25" dirty="0" smtClean="0">
                <a:solidFill>
                  <a:srgbClr val="3333FF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i="1" dirty="0">
                <a:latin typeface="Arial"/>
                <a:cs typeface="Arial"/>
              </a:rPr>
              <a:t>Inverse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¬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3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¬</a:t>
            </a:r>
            <a:r>
              <a:rPr sz="2800" i="1" spc="-5" dirty="0">
                <a:latin typeface="Arial"/>
                <a:cs typeface="Arial"/>
              </a:rPr>
              <a:t>q</a:t>
            </a:r>
            <a:endParaRPr sz="2800" dirty="0">
              <a:latin typeface="Arial"/>
              <a:cs typeface="Arial"/>
            </a:endParaRPr>
          </a:p>
          <a:p>
            <a:pPr marL="528320">
              <a:lnSpc>
                <a:spcPct val="100000"/>
              </a:lnSpc>
              <a:spcBef>
                <a:spcPts val="65"/>
              </a:spcBef>
            </a:pP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If today is not </a:t>
            </a:r>
            <a:r>
              <a:rPr lang="en-US" sz="2800" spc="-5" dirty="0" smtClean="0">
                <a:solidFill>
                  <a:srgbClr val="3333FF"/>
                </a:solidFill>
                <a:latin typeface="Times New Roman"/>
                <a:cs typeface="Times New Roman"/>
              </a:rPr>
              <a:t>‘Eid</a:t>
            </a:r>
            <a:r>
              <a:rPr sz="2800" spc="-5" dirty="0" smtClean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then tomorrow is not</a:t>
            </a:r>
            <a:r>
              <a:rPr sz="2800" spc="3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3333FF"/>
                </a:solidFill>
                <a:latin typeface="Times New Roman"/>
                <a:cs typeface="Times New Roman"/>
              </a:rPr>
              <a:t>Monday.</a:t>
            </a:r>
            <a:endParaRPr sz="28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60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i="1" spc="-5" dirty="0">
                <a:latin typeface="Arial"/>
                <a:cs typeface="Arial"/>
              </a:rPr>
              <a:t>Contrapositive</a:t>
            </a:r>
            <a:r>
              <a:rPr sz="2800" spc="-5" dirty="0">
                <a:latin typeface="Arial"/>
                <a:cs typeface="Arial"/>
              </a:rPr>
              <a:t>: ¬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¬</a:t>
            </a:r>
            <a:r>
              <a:rPr sz="2800" i="1" spc="-5" dirty="0">
                <a:latin typeface="Arial"/>
                <a:cs typeface="Arial"/>
              </a:rPr>
              <a:t>p</a:t>
            </a:r>
            <a:endParaRPr sz="2800" dirty="0">
              <a:latin typeface="Arial"/>
              <a:cs typeface="Arial"/>
            </a:endParaRPr>
          </a:p>
          <a:p>
            <a:pPr marL="528320">
              <a:lnSpc>
                <a:spcPct val="100000"/>
              </a:lnSpc>
              <a:spcBef>
                <a:spcPts val="475"/>
              </a:spcBef>
            </a:pP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If tomorrow is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not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Monday then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today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not</a:t>
            </a:r>
            <a:r>
              <a:rPr sz="2800" spc="-6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lang="en-US" sz="2800" spc="-25" dirty="0" smtClean="0">
                <a:solidFill>
                  <a:srgbClr val="3333FF"/>
                </a:solidFill>
                <a:latin typeface="Times New Roman"/>
                <a:cs typeface="Times New Roman"/>
              </a:rPr>
              <a:t>‘Eid</a:t>
            </a:r>
            <a:r>
              <a:rPr sz="2800" spc="-25" dirty="0" smtClean="0">
                <a:solidFill>
                  <a:srgbClr val="3333FF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2-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7914031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 smtClean="0"/>
              <a:t>Necessary Condition and Sufficient Condition</a:t>
            </a:r>
            <a:endParaRPr spc="-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10"/>
              <p:cNvSpPr txBox="1"/>
              <p:nvPr/>
            </p:nvSpPr>
            <p:spPr>
              <a:xfrm>
                <a:off x="1194917" y="1801258"/>
                <a:ext cx="7430770" cy="441338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r>
                  <a:rPr lang="en-US" sz="2600" dirty="0" smtClean="0">
                    <a:latin typeface="Arial" pitchFamily="34" charset="0"/>
                    <a:cs typeface="Arial" pitchFamily="34" charset="0"/>
                  </a:rPr>
                  <a:t>Generally, for the proposition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600" dirty="0">
                    <a:latin typeface="Arial" pitchFamily="34" charset="0"/>
                    <a:cs typeface="Arial" pitchFamily="34" charset="0"/>
                  </a:rPr>
                  <a:t>, </a:t>
                </a:r>
                <a:endParaRPr lang="en-US" sz="26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600" dirty="0" smtClean="0">
                    <a:solidFill>
                      <a:srgbClr val="0070C0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600" dirty="0">
                    <a:latin typeface="Arial" pitchFamily="34" charset="0"/>
                    <a:cs typeface="Arial" pitchFamily="34" charset="0"/>
                  </a:rPr>
                  <a:t> is the </a:t>
                </a:r>
                <a:r>
                  <a:rPr lang="en-US" sz="2600" b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necessary</a:t>
                </a:r>
                <a:r>
                  <a:rPr lang="en-US" sz="2600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600" dirty="0">
                    <a:latin typeface="Arial" pitchFamily="34" charset="0"/>
                    <a:cs typeface="Arial" pitchFamily="34" charset="0"/>
                  </a:rPr>
                  <a:t>condition for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600" dirty="0" smtClean="0">
                    <a:latin typeface="Arial" pitchFamily="34" charset="0"/>
                    <a:cs typeface="Arial" pitchFamily="34" charset="0"/>
                  </a:rPr>
                  <a:t>, and </a:t>
                </a:r>
                <a:endParaRPr lang="en-US" sz="26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600" dirty="0" smtClean="0">
                    <a:solidFill>
                      <a:srgbClr val="FF0000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600" dirty="0">
                    <a:latin typeface="Arial" pitchFamily="34" charset="0"/>
                    <a:cs typeface="Arial" pitchFamily="34" charset="0"/>
                  </a:rPr>
                  <a:t> is the </a:t>
                </a:r>
                <a:r>
                  <a:rPr lang="en-US" sz="2600" b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sufficient</a:t>
                </a:r>
                <a:r>
                  <a:rPr lang="en-US" sz="26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600" dirty="0">
                    <a:latin typeface="Arial" pitchFamily="34" charset="0"/>
                    <a:cs typeface="Arial" pitchFamily="34" charset="0"/>
                  </a:rPr>
                  <a:t>condition for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endParaRPr lang="en-US" sz="26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26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600" dirty="0" smtClean="0">
                    <a:latin typeface="Arial" pitchFamily="34" charset="0"/>
                    <a:cs typeface="Arial" pitchFamily="34" charset="0"/>
                  </a:rPr>
                  <a:t>For example: “</a:t>
                </a:r>
                <a:r>
                  <a:rPr lang="en-US" sz="2600" i="1" dirty="0" smtClean="0">
                    <a:latin typeface="Arial" pitchFamily="34" charset="0"/>
                    <a:cs typeface="Arial" pitchFamily="34" charset="0"/>
                  </a:rPr>
                  <a:t>If </a:t>
                </a:r>
                <a:r>
                  <a:rPr lang="en-US" sz="2600" i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it rains</a:t>
                </a:r>
                <a:r>
                  <a:rPr lang="en-US" sz="2600" i="1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sz="2600" i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I will stay </a:t>
                </a:r>
                <a:r>
                  <a:rPr lang="en-US" sz="2600" i="1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home</a:t>
                </a:r>
                <a:r>
                  <a:rPr lang="en-US" sz="2600" dirty="0" smtClean="0">
                    <a:latin typeface="Arial" pitchFamily="34" charset="0"/>
                    <a:cs typeface="Arial" pitchFamily="34" charset="0"/>
                  </a:rPr>
                  <a:t>”, </a:t>
                </a:r>
                <a:r>
                  <a:rPr lang="en-US" sz="2600" dirty="0">
                    <a:latin typeface="Arial" pitchFamily="34" charset="0"/>
                    <a:cs typeface="Arial" pitchFamily="34" charset="0"/>
                  </a:rPr>
                  <a:t>staying home is </a:t>
                </a:r>
                <a:r>
                  <a:rPr lang="en-US" sz="2600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necessary </a:t>
                </a:r>
                <a:r>
                  <a:rPr lang="en-US" sz="2600" dirty="0">
                    <a:latin typeface="Arial" pitchFamily="34" charset="0"/>
                    <a:cs typeface="Arial" pitchFamily="34" charset="0"/>
                  </a:rPr>
                  <a:t>for you if it </a:t>
                </a:r>
                <a:r>
                  <a:rPr lang="en-US" sz="2600" dirty="0" smtClean="0">
                    <a:latin typeface="Arial" pitchFamily="34" charset="0"/>
                    <a:cs typeface="Arial" pitchFamily="34" charset="0"/>
                  </a:rPr>
                  <a:t>rains</a:t>
                </a:r>
              </a:p>
              <a:p>
                <a:pPr marL="457200" indent="-457200">
                  <a:buFontTx/>
                  <a:buChar char="-"/>
                </a:pPr>
                <a:r>
                  <a:rPr lang="en-US" sz="2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It is raining </a:t>
                </a:r>
                <a:r>
                  <a:rPr lang="en-US" sz="2600" dirty="0" smtClean="0">
                    <a:latin typeface="Arial" pitchFamily="34" charset="0"/>
                    <a:cs typeface="Arial" pitchFamily="34" charset="0"/>
                  </a:rPr>
                  <a:t>only if </a:t>
                </a:r>
                <a:r>
                  <a:rPr lang="en-US" sz="26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I stay home</a:t>
                </a:r>
              </a:p>
              <a:p>
                <a:endParaRPr lang="en-US" sz="26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600" dirty="0" smtClean="0">
                    <a:latin typeface="Arial" pitchFamily="34" charset="0"/>
                    <a:cs typeface="Arial" pitchFamily="34" charset="0"/>
                  </a:rPr>
                  <a:t>Again, “</a:t>
                </a:r>
                <a:r>
                  <a:rPr lang="en-US" sz="2600" i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You </a:t>
                </a:r>
                <a:r>
                  <a:rPr lang="en-US" sz="2600" i="1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will pass </a:t>
                </a:r>
                <a:r>
                  <a:rPr lang="en-US" sz="2600" i="1" dirty="0">
                    <a:latin typeface="Arial" pitchFamily="34" charset="0"/>
                    <a:cs typeface="Arial" pitchFamily="34" charset="0"/>
                  </a:rPr>
                  <a:t>only if </a:t>
                </a:r>
                <a:r>
                  <a:rPr lang="en-US" sz="2600" i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you </a:t>
                </a:r>
                <a:r>
                  <a:rPr lang="en-US" sz="2600" i="1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study</a:t>
                </a:r>
                <a:r>
                  <a:rPr lang="en-US" sz="2600" dirty="0" smtClean="0">
                    <a:latin typeface="Arial" pitchFamily="34" charset="0"/>
                    <a:cs typeface="Arial" pitchFamily="34" charset="0"/>
                  </a:rPr>
                  <a:t>”, </a:t>
                </a:r>
                <a:r>
                  <a:rPr lang="en-US" sz="2600" dirty="0">
                    <a:latin typeface="Arial" pitchFamily="34" charset="0"/>
                    <a:cs typeface="Arial" pitchFamily="34" charset="0"/>
                  </a:rPr>
                  <a:t>passing is </a:t>
                </a:r>
                <a:r>
                  <a:rPr lang="en-US" sz="26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sufficient </a:t>
                </a:r>
                <a:r>
                  <a:rPr lang="en-US" sz="2600" dirty="0">
                    <a:latin typeface="Arial" pitchFamily="34" charset="0"/>
                    <a:cs typeface="Arial" pitchFamily="34" charset="0"/>
                  </a:rPr>
                  <a:t>to realize that you have </a:t>
                </a:r>
                <a:r>
                  <a:rPr lang="en-US" sz="2600" dirty="0" smtClean="0">
                    <a:latin typeface="Arial" pitchFamily="34" charset="0"/>
                    <a:cs typeface="Arial" pitchFamily="34" charset="0"/>
                  </a:rPr>
                  <a:t>studied</a:t>
                </a:r>
              </a:p>
              <a:p>
                <a:r>
                  <a:rPr lang="en-US" sz="2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- If </a:t>
                </a:r>
                <a:r>
                  <a:rPr lang="en-US" sz="26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you have passed</a:t>
                </a:r>
                <a:r>
                  <a:rPr lang="en-US" sz="2600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sz="2600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you have studied</a:t>
                </a:r>
              </a:p>
            </p:txBody>
          </p:sp>
        </mc:Choice>
        <mc:Fallback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917" y="1801258"/>
                <a:ext cx="7430770" cy="4413388"/>
              </a:xfrm>
              <a:prstGeom prst="rect">
                <a:avLst/>
              </a:prstGeom>
              <a:blipFill rotWithShape="1">
                <a:blip r:embed="rId5"/>
                <a:stretch>
                  <a:fillRect l="-2625" t="-1934" r="-1969" b="-3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9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1543</Words>
  <Application>Microsoft Office PowerPoint</Application>
  <PresentationFormat>On-screen Show (4:3)</PresentationFormat>
  <Paragraphs>277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CSE 2213: Discrete Mathematics</vt:lpstr>
      <vt:lpstr>Lecture 02</vt:lpstr>
      <vt:lpstr>Review:</vt:lpstr>
      <vt:lpstr>Review: Implication Truth Table</vt:lpstr>
      <vt:lpstr>Examples of Implications</vt:lpstr>
      <vt:lpstr>English Phrases Meaning p  q</vt:lpstr>
      <vt:lpstr>Converse, Inverse, Contrapositive</vt:lpstr>
      <vt:lpstr>Examples</vt:lpstr>
      <vt:lpstr>Necessary Condition and Sufficient Condition</vt:lpstr>
      <vt:lpstr>The Biconditional Operator</vt:lpstr>
      <vt:lpstr>Biconditional Truth Table</vt:lpstr>
      <vt:lpstr>Boolean Operations Summary</vt:lpstr>
      <vt:lpstr>Boolean Operations Summary</vt:lpstr>
      <vt:lpstr>Compound Propositions</vt:lpstr>
      <vt:lpstr>An Exercise</vt:lpstr>
      <vt:lpstr>Translating English Sentences</vt:lpstr>
      <vt:lpstr>Another Example</vt:lpstr>
      <vt:lpstr>Logic and Bit Operations</vt:lpstr>
      <vt:lpstr>Bitwise Operations</vt:lpstr>
      <vt:lpstr>End of 1.1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Rosen, 6th edition</dc:title>
  <dc:subject>Discrete Mathematics</dc:subject>
  <cp:lastModifiedBy>Dr. Al-Sakib Khan Pathan</cp:lastModifiedBy>
  <cp:revision>22</cp:revision>
  <dcterms:created xsi:type="dcterms:W3CDTF">2021-10-27T06:06:26Z</dcterms:created>
  <dcterms:modified xsi:type="dcterms:W3CDTF">2021-12-04T04:26:24Z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2011-08-29T00:00:00Z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2021-10-27T00:00:00Z</vt:filetime>
  </property>
</Properties>
</file>