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– </a:t>
            </a:r>
            <a:r>
              <a:rPr spc="-5" dirty="0"/>
              <a:t>Fall</a:t>
            </a:r>
            <a:r>
              <a:rPr spc="-75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– </a:t>
            </a:r>
            <a:r>
              <a:rPr spc="-5" dirty="0"/>
              <a:t>Fall</a:t>
            </a:r>
            <a:r>
              <a:rPr spc="-75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– </a:t>
            </a:r>
            <a:r>
              <a:rPr spc="-5" dirty="0"/>
              <a:t>Fall</a:t>
            </a:r>
            <a:r>
              <a:rPr spc="-75" dirty="0"/>
              <a:t> </a:t>
            </a:r>
            <a:r>
              <a:rPr spc="-25" dirty="0"/>
              <a:t>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– </a:t>
            </a:r>
            <a:r>
              <a:rPr spc="-5" dirty="0"/>
              <a:t>Fall</a:t>
            </a:r>
            <a:r>
              <a:rPr spc="-75" dirty="0"/>
              <a:t> </a:t>
            </a:r>
            <a:r>
              <a:rPr spc="-25" dirty="0"/>
              <a:t>2011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– </a:t>
            </a:r>
            <a:r>
              <a:rPr spc="-5" dirty="0"/>
              <a:t>Fall</a:t>
            </a:r>
            <a:r>
              <a:rPr spc="-75" dirty="0"/>
              <a:t> </a:t>
            </a:r>
            <a:r>
              <a:rPr spc="-25" dirty="0"/>
              <a:t>2011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655" y="448817"/>
            <a:ext cx="896868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5867" y="1604971"/>
            <a:ext cx="6362700" cy="1716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639" y="6559508"/>
            <a:ext cx="290893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– </a:t>
            </a:r>
            <a:r>
              <a:rPr spc="-5" dirty="0"/>
              <a:t>Fall</a:t>
            </a:r>
            <a:r>
              <a:rPr spc="-75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28431" y="6568957"/>
            <a:ext cx="35750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63"/>
            <a:ext cx="9009380" cy="1052830"/>
            <a:chOff x="0" y="2438463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41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7" y="474662"/>
                  </a:lnTo>
                  <a:lnTo>
                    <a:pt x="43766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8" y="2546413"/>
              <a:ext cx="328244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1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17" y="474662"/>
                  </a:lnTo>
                  <a:lnTo>
                    <a:pt x="42181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7" y="2968688"/>
              <a:ext cx="3691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87"/>
              <a:ext cx="8693150" cy="55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71103" y="6568957"/>
            <a:ext cx="2717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1-</a:t>
            </a:r>
            <a:fld id="{81D60167-4931-47E6-BA6A-407CBD079E47}" type="slidenum">
              <a:rPr sz="1200" spc="-5" dirty="0"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644" y="872109"/>
            <a:ext cx="728090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/>
              <a:t>CSE 2213</a:t>
            </a:r>
            <a:r>
              <a:rPr sz="4800" spc="-5" dirty="0" smtClean="0"/>
              <a:t>:</a:t>
            </a:r>
            <a:endParaRPr sz="4800" dirty="0"/>
          </a:p>
          <a:p>
            <a:pPr marL="12700" marR="5080">
              <a:lnSpc>
                <a:spcPct val="100000"/>
              </a:lnSpc>
            </a:pPr>
            <a:r>
              <a:rPr lang="en-US" sz="4800" spc="-5" dirty="0"/>
              <a:t>Discrete Mathematics</a:t>
            </a:r>
            <a:endParaRPr sz="4800" dirty="0"/>
          </a:p>
        </p:txBody>
      </p:sp>
      <p:sp>
        <p:nvSpPr>
          <p:cNvPr id="14" name="object 13"/>
          <p:cNvSpPr txBox="1"/>
          <p:nvPr/>
        </p:nvSpPr>
        <p:spPr>
          <a:xfrm>
            <a:off x="1043736" y="5042530"/>
            <a:ext cx="7348855" cy="1372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lang="en-US" sz="2000" b="1" dirty="0" smtClean="0">
                <a:solidFill>
                  <a:srgbClr val="C00000"/>
                </a:solidFill>
                <a:latin typeface="Arial"/>
                <a:cs typeface="Arial"/>
              </a:rPr>
              <a:t>Modified Slides (based on the source mentioned below):</a:t>
            </a:r>
            <a:endParaRPr sz="29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Originals slides by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Baek and Dr. </a:t>
            </a:r>
            <a:r>
              <a:rPr sz="2000" spc="-5" dirty="0">
                <a:latin typeface="Arial"/>
                <a:cs typeface="Arial"/>
              </a:rPr>
              <a:t>Still, </a:t>
            </a:r>
            <a:r>
              <a:rPr sz="2000" dirty="0">
                <a:latin typeface="Arial"/>
                <a:cs typeface="Arial"/>
              </a:rPr>
              <a:t>adapted by J.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Stelovsky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Based on slides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M. P. Frank and Dr. J.L.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Gross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Provided by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McGraw-Hill</a:t>
            </a:r>
          </a:p>
        </p:txBody>
      </p:sp>
    </p:spTree>
    <p:extLst>
      <p:ext uri="{BB962C8B-B14F-4D97-AF65-F5344CB8AC3E}">
        <p14:creationId xmlns:p14="http://schemas.microsoft.com/office/powerpoint/2010/main" val="1763515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0"/>
            <a:ext cx="5469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Defining Operators</a:t>
            </a:r>
            <a:r>
              <a:rPr sz="4000" spc="-35" dirty="0"/>
              <a:t> </a:t>
            </a:r>
            <a:r>
              <a:rPr sz="4000" spc="-5" dirty="0"/>
              <a:t>via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229969" y="448817"/>
            <a:ext cx="3268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Eq</a:t>
            </a:r>
            <a:r>
              <a:rPr sz="4000" b="1" spc="-20" dirty="0">
                <a:solidFill>
                  <a:srgbClr val="3333CC"/>
                </a:solidFill>
                <a:latin typeface="Arial"/>
                <a:cs typeface="Arial"/>
              </a:rPr>
              <a:t>u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ivalences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7244" y="1670380"/>
            <a:ext cx="7407909" cy="4720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4889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Using </a:t>
            </a:r>
            <a:r>
              <a:rPr sz="2800" dirty="0">
                <a:latin typeface="Arial"/>
                <a:cs typeface="Arial"/>
              </a:rPr>
              <a:t>equivalences, </a:t>
            </a: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i="1" spc="-5" dirty="0">
                <a:latin typeface="Arial"/>
                <a:cs typeface="Arial"/>
              </a:rPr>
              <a:t>define </a:t>
            </a:r>
            <a:r>
              <a:rPr sz="2800" dirty="0">
                <a:latin typeface="Arial"/>
                <a:cs typeface="Arial"/>
              </a:rPr>
              <a:t>operators 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terms of </a:t>
            </a:r>
            <a:r>
              <a:rPr sz="2800" spc="-5" dirty="0">
                <a:latin typeface="Arial"/>
                <a:cs typeface="Arial"/>
              </a:rPr>
              <a:t>other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operators.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35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  <a:tab pos="2667635" algn="l"/>
              </a:tabLst>
            </a:pPr>
            <a:r>
              <a:rPr sz="2800" spc="-5" dirty="0">
                <a:latin typeface="Arial"/>
                <a:cs typeface="Arial"/>
              </a:rPr>
              <a:t>Exclusive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or: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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3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2627630">
              <a:lnSpc>
                <a:spcPct val="100000"/>
              </a:lnSpc>
              <a:spcBef>
                <a:spcPts val="675"/>
              </a:spcBef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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3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35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  <a:tab pos="2664460" algn="l"/>
              </a:tabLst>
            </a:pPr>
            <a:r>
              <a:rPr sz="2800" spc="-5" dirty="0">
                <a:latin typeface="Arial"/>
                <a:cs typeface="Arial"/>
              </a:rPr>
              <a:t>Implies: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0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2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3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  <a:tab pos="2670810" algn="l"/>
              </a:tabLst>
            </a:pPr>
            <a:r>
              <a:rPr sz="2800" dirty="0">
                <a:latin typeface="Arial"/>
                <a:cs typeface="Arial"/>
              </a:rPr>
              <a:t>Biconditional: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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800" spc="3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2716530">
              <a:lnSpc>
                <a:spcPct val="100000"/>
              </a:lnSpc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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</a:t>
            </a:r>
            <a:r>
              <a:rPr sz="2800" spc="2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sz="2800" spc="-5" dirty="0">
                <a:latin typeface="Arial"/>
                <a:cs typeface="Arial"/>
              </a:rPr>
              <a:t>This </a:t>
            </a:r>
            <a:r>
              <a:rPr sz="2800" spc="-10" dirty="0">
                <a:latin typeface="Arial"/>
                <a:cs typeface="Arial"/>
              </a:rPr>
              <a:t>way </a:t>
            </a: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“normalize”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propositions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101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An Example</a:t>
            </a:r>
            <a:r>
              <a:rPr sz="4000" spc="-60" dirty="0"/>
              <a:t> </a:t>
            </a:r>
            <a:r>
              <a:rPr sz="4000" spc="-5" dirty="0"/>
              <a:t>Problem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94917" y="1548206"/>
            <a:ext cx="73177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Show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) and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logically  </a:t>
            </a:r>
            <a:r>
              <a:rPr sz="2800" spc="-5" dirty="0">
                <a:latin typeface="Arial"/>
                <a:cs typeface="Arial"/>
              </a:rPr>
              <a:t>equivalent.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4917" y="2828670"/>
            <a:ext cx="1459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06876" y="2853055"/>
            <a:ext cx="35350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"/>
                <a:cs typeface="Arial"/>
              </a:rPr>
              <a:t>[Expand definition of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dirty="0">
                <a:latin typeface="Arial"/>
                <a:cs typeface="Arial"/>
              </a:rPr>
              <a:t>]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38778" y="3254730"/>
            <a:ext cx="268859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[DeMorgan’s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Law]  </a:t>
            </a:r>
            <a:r>
              <a:rPr sz="2600" dirty="0">
                <a:latin typeface="Arial"/>
                <a:cs typeface="Arial"/>
              </a:rPr>
              <a:t>[Double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Negation]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27758" y="3259607"/>
            <a:ext cx="1990089" cy="1557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q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370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Another </a:t>
            </a:r>
            <a:r>
              <a:rPr sz="4000" spc="-5" dirty="0"/>
              <a:t>Example</a:t>
            </a:r>
            <a:r>
              <a:rPr sz="4000" spc="-15" dirty="0"/>
              <a:t> </a:t>
            </a:r>
            <a:r>
              <a:rPr sz="4000" spc="-5" dirty="0"/>
              <a:t>Problem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94917" y="1670380"/>
            <a:ext cx="7114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Check using a </a:t>
            </a:r>
            <a:r>
              <a:rPr sz="2800" dirty="0">
                <a:latin typeface="Arial"/>
                <a:cs typeface="Arial"/>
              </a:rPr>
              <a:t>symbolic derivation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whether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2200" y="2362200"/>
            <a:ext cx="5181600" cy="533400"/>
          </a:xfrm>
          <a:prstGeom prst="rect">
            <a:avLst/>
          </a:prstGeom>
          <a:solidFill>
            <a:srgbClr val="CCFF66"/>
          </a:solidFill>
          <a:ln w="28575">
            <a:solidFill>
              <a:srgbClr val="008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5"/>
              </a:spcBef>
            </a:pP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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q</a:t>
            </a:r>
            <a:r>
              <a:rPr sz="2800" b="1" dirty="0">
                <a:latin typeface="Times New Roman"/>
                <a:cs typeface="Times New Roman"/>
              </a:rPr>
              <a:t>) </a:t>
            </a:r>
            <a:r>
              <a:rPr sz="2800" b="1" spc="-10" dirty="0">
                <a:latin typeface="Symbol"/>
                <a:cs typeface="Symbol"/>
              </a:rPr>
              <a:t>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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) </a:t>
            </a:r>
            <a:r>
              <a:rPr sz="2800" b="1" spc="-5" dirty="0">
                <a:latin typeface="Symbol"/>
                <a:cs typeface="Symbol"/>
              </a:rPr>
              <a:t>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q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4917" y="3251775"/>
            <a:ext cx="7543800" cy="29940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2938780" algn="l"/>
              </a:tabLst>
            </a:pP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600" spc="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i="1" spc="110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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	</a:t>
            </a:r>
            <a:r>
              <a:rPr sz="2600" dirty="0">
                <a:latin typeface="Arial"/>
                <a:cs typeface="Arial"/>
              </a:rPr>
              <a:t>[Expand definition of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dirty="0">
                <a:latin typeface="Arial"/>
                <a:cs typeface="Arial"/>
              </a:rPr>
              <a:t>]</a:t>
            </a:r>
            <a:endParaRPr sz="260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700"/>
              </a:spcBef>
              <a:tabLst>
                <a:tab pos="3670300" algn="l"/>
              </a:tabLst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600" b="1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p</a:t>
            </a:r>
            <a:r>
              <a:rPr sz="2600" i="1" spc="180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</a:t>
            </a:r>
            <a:r>
              <a:rPr sz="26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	</a:t>
            </a:r>
            <a:r>
              <a:rPr sz="2600" dirty="0">
                <a:latin typeface="Arial"/>
                <a:cs typeface="Arial"/>
              </a:rPr>
              <a:t>[Expand definition of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</a:t>
            </a:r>
            <a:r>
              <a:rPr sz="2600" dirty="0">
                <a:latin typeface="Arial"/>
                <a:cs typeface="Arial"/>
              </a:rPr>
              <a:t>]</a:t>
            </a:r>
            <a:endParaRPr sz="260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2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4866005">
              <a:lnSpc>
                <a:spcPct val="100000"/>
              </a:lnSpc>
              <a:spcBef>
                <a:spcPts val="595"/>
              </a:spcBef>
            </a:pPr>
            <a:r>
              <a:rPr sz="2600" dirty="0">
                <a:latin typeface="Arial"/>
                <a:cs typeface="Arial"/>
              </a:rPr>
              <a:t>[DeMorgan’s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Law]</a:t>
            </a:r>
            <a:endParaRPr sz="260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3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5589905">
              <a:lnSpc>
                <a:spcPct val="100000"/>
              </a:lnSpc>
              <a:spcBef>
                <a:spcPts val="600"/>
              </a:spcBef>
            </a:pPr>
            <a:r>
              <a:rPr sz="2600" i="1" dirty="0">
                <a:latin typeface="Arial"/>
                <a:cs typeface="Arial"/>
              </a:rPr>
              <a:t>cont.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184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</a:t>
            </a:r>
            <a:r>
              <a:rPr sz="4000" spc="-65" dirty="0"/>
              <a:t> </a:t>
            </a:r>
            <a:r>
              <a:rPr sz="4000" spc="-5" dirty="0"/>
              <a:t>Continued...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535940" y="1998737"/>
            <a:ext cx="7898765" cy="456628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4410075" algn="l"/>
              </a:tabLst>
            </a:pP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((</a:t>
            </a:r>
            <a:r>
              <a:rPr sz="2600" i="1" spc="-5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i="1" spc="250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))	[</a:t>
            </a:r>
            <a:r>
              <a:rPr sz="2600" spc="-5" dirty="0">
                <a:latin typeface="Symbol"/>
                <a:cs typeface="Symbol"/>
              </a:rPr>
              <a:t>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Commutative]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((</a:t>
            </a:r>
            <a:r>
              <a:rPr sz="2600" i="1" spc="-5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)) [</a:t>
            </a:r>
            <a:r>
              <a:rPr sz="2600" spc="-5" dirty="0">
                <a:latin typeface="Symbol"/>
                <a:cs typeface="Symbol"/>
              </a:rPr>
              <a:t></a:t>
            </a:r>
            <a:r>
              <a:rPr sz="2600" spc="3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Associative]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) [Distribute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over</a:t>
            </a:r>
            <a:r>
              <a:rPr sz="2600" spc="385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Arial"/>
                <a:cs typeface="Arial"/>
              </a:rPr>
              <a:t>]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6196330" algn="l"/>
              </a:tabLst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( 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4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	</a:t>
            </a:r>
            <a:r>
              <a:rPr sz="2600" spc="-5" dirty="0">
                <a:latin typeface="Arial"/>
                <a:cs typeface="Arial"/>
              </a:rPr>
              <a:t>[</a:t>
            </a:r>
            <a:r>
              <a:rPr sz="2600" spc="-5" dirty="0">
                <a:latin typeface="Symbol"/>
                <a:cs typeface="Symbol"/>
              </a:rPr>
              <a:t>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Assoc.]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6085840" algn="l"/>
              </a:tabLst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(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3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 )	[Trivial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taut.]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) )</a:t>
            </a:r>
            <a:r>
              <a:rPr sz="2600" spc="3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[Domination]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22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[Identity]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1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5500370">
              <a:lnSpc>
                <a:spcPct val="100000"/>
              </a:lnSpc>
              <a:spcBef>
                <a:spcPts val="595"/>
              </a:spcBef>
            </a:pPr>
            <a:r>
              <a:rPr sz="2600" i="1" dirty="0">
                <a:latin typeface="Arial"/>
                <a:cs typeface="Arial"/>
              </a:rPr>
              <a:t>cont.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33600" y="1281112"/>
            <a:ext cx="5145405" cy="548005"/>
          </a:xfrm>
          <a:prstGeom prst="rect">
            <a:avLst/>
          </a:prstGeom>
          <a:solidFill>
            <a:srgbClr val="CCFF66"/>
          </a:solidFill>
          <a:ln w="28575">
            <a:solidFill>
              <a:srgbClr val="008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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q</a:t>
            </a:r>
            <a:r>
              <a:rPr sz="2800" b="1" dirty="0">
                <a:latin typeface="Times New Roman"/>
                <a:cs typeface="Times New Roman"/>
              </a:rPr>
              <a:t>) </a:t>
            </a:r>
            <a:r>
              <a:rPr sz="2800" b="1" spc="-10" dirty="0">
                <a:latin typeface="Symbol"/>
                <a:cs typeface="Symbol"/>
              </a:rPr>
              <a:t>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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) </a:t>
            </a:r>
            <a:r>
              <a:rPr sz="2800" b="1" spc="-5" dirty="0">
                <a:latin typeface="Symbol"/>
                <a:cs typeface="Symbol"/>
              </a:rPr>
              <a:t>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q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208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End </a:t>
            </a:r>
            <a:r>
              <a:rPr sz="4000" spc="-10" dirty="0"/>
              <a:t>of </a:t>
            </a:r>
            <a:r>
              <a:rPr sz="4000" spc="-5" dirty="0"/>
              <a:t>Long</a:t>
            </a:r>
            <a:r>
              <a:rPr sz="4000" spc="-90" dirty="0"/>
              <a:t> </a:t>
            </a:r>
            <a:r>
              <a:rPr sz="4000" spc="-5" dirty="0"/>
              <a:t>Example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94917" y="2280285"/>
            <a:ext cx="65538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0300" algn="l"/>
              </a:tabLst>
            </a:pP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800" spc="2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	[DeMorgan’s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Law]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5379" y="2706776"/>
            <a:ext cx="3702050" cy="130556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 </a:t>
            </a:r>
            <a:r>
              <a:rPr sz="2800" spc="-10" dirty="0">
                <a:latin typeface="Symbol"/>
                <a:cs typeface="Symbol"/>
              </a:rPr>
              <a:t></a:t>
            </a:r>
            <a:r>
              <a:rPr sz="2800" i="1" spc="-10" dirty="0"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800" spc="3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i="1" spc="3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67832" y="2706776"/>
            <a:ext cx="23342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[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Associative]  [Idempotent]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3178" y="3987190"/>
            <a:ext cx="2628900" cy="130556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5" dirty="0">
                <a:latin typeface="Arial"/>
                <a:cs typeface="Arial"/>
              </a:rPr>
              <a:t>[Associative]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Arial"/>
                <a:cs typeface="Arial"/>
              </a:rPr>
              <a:t>[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Commutative]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35379" y="3987190"/>
            <a:ext cx="2678430" cy="194945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  <a:tabLst>
                <a:tab pos="2349500" algn="l"/>
              </a:tabLst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i="1" dirty="0">
                <a:latin typeface="Arial"/>
                <a:cs typeface="Arial"/>
              </a:rPr>
              <a:t>	</a:t>
            </a:r>
            <a:r>
              <a:rPr sz="2800" spc="795" dirty="0">
                <a:latin typeface="Arial"/>
                <a:cs typeface="Arial"/>
              </a:rPr>
              <a:t>■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3600" y="1281112"/>
            <a:ext cx="5145405" cy="548005"/>
          </a:xfrm>
          <a:prstGeom prst="rect">
            <a:avLst/>
          </a:prstGeom>
          <a:solidFill>
            <a:srgbClr val="CCFF66"/>
          </a:solidFill>
          <a:ln w="28575">
            <a:solidFill>
              <a:srgbClr val="008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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q</a:t>
            </a:r>
            <a:r>
              <a:rPr sz="2800" b="1" dirty="0">
                <a:latin typeface="Times New Roman"/>
                <a:cs typeface="Times New Roman"/>
              </a:rPr>
              <a:t>) </a:t>
            </a:r>
            <a:r>
              <a:rPr sz="2800" b="1" spc="-10" dirty="0">
                <a:latin typeface="Symbol"/>
                <a:cs typeface="Symbol"/>
              </a:rPr>
              <a:t>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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) </a:t>
            </a:r>
            <a:r>
              <a:rPr sz="2800" b="1" spc="-5" dirty="0">
                <a:latin typeface="Symbol"/>
                <a:cs typeface="Symbol"/>
              </a:rPr>
              <a:t>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q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553" rIns="0" bIns="0" rtlCol="0">
            <a:spAutoFit/>
          </a:bodyPr>
          <a:lstStyle/>
          <a:p>
            <a:pPr marL="11544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</a:t>
            </a:r>
            <a:r>
              <a:rPr spc="-20" dirty="0"/>
              <a:t>v</a:t>
            </a:r>
            <a:r>
              <a:rPr spc="-5" dirty="0"/>
              <a:t>iew:</a:t>
            </a:r>
            <a:r>
              <a:rPr spc="20" dirty="0"/>
              <a:t> </a:t>
            </a:r>
            <a:r>
              <a:rPr spc="-5" dirty="0"/>
              <a:t>Propositional</a:t>
            </a:r>
            <a:r>
              <a:rPr spc="30" dirty="0"/>
              <a:t> </a:t>
            </a:r>
            <a:r>
              <a:rPr spc="-5" dirty="0" smtClean="0"/>
              <a:t>Logic</a:t>
            </a:r>
            <a:endParaRPr sz="1200" baseline="159722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194917" y="1517980"/>
            <a:ext cx="6701790" cy="463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Atomic </a:t>
            </a:r>
            <a:r>
              <a:rPr sz="2800" dirty="0">
                <a:latin typeface="Arial"/>
                <a:cs typeface="Arial"/>
              </a:rPr>
              <a:t>propositions: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28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0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Boolean </a:t>
            </a:r>
            <a:r>
              <a:rPr sz="2800" dirty="0">
                <a:latin typeface="Arial"/>
                <a:cs typeface="Arial"/>
              </a:rPr>
              <a:t>operators: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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800" spc="409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</a:t>
            </a:r>
            <a:endParaRPr sz="2800">
              <a:latin typeface="Symbol"/>
              <a:cs typeface="Symbol"/>
            </a:endParaRPr>
          </a:p>
          <a:p>
            <a:pPr marL="355600" indent="-343535">
              <a:lnSpc>
                <a:spcPct val="100000"/>
              </a:lnSpc>
              <a:spcBef>
                <a:spcPts val="201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Compound </a:t>
            </a:r>
            <a:r>
              <a:rPr sz="2800" dirty="0">
                <a:latin typeface="Arial"/>
                <a:cs typeface="Arial"/>
              </a:rPr>
              <a:t>propositions: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2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0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Equivalences: </a:t>
            </a:r>
            <a:r>
              <a:rPr sz="2800" i="1" spc="-10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spc="-10" dirty="0">
                <a:solidFill>
                  <a:srgbClr val="3333CC"/>
                </a:solidFill>
                <a:latin typeface="Symbol"/>
                <a:cs typeface="Symbol"/>
              </a:rPr>
              <a:t></a:t>
            </a:r>
            <a:r>
              <a:rPr sz="2800" i="1" spc="-10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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800" spc="2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01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Proving equivalences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using: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Truth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tables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Symbolic </a:t>
            </a:r>
            <a:r>
              <a:rPr sz="2800" dirty="0">
                <a:latin typeface="Arial"/>
                <a:cs typeface="Arial"/>
              </a:rPr>
              <a:t>derivations (series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logical  equivalences)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r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Symbol"/>
                <a:cs typeface="Symbol"/>
              </a:rPr>
              <a:t></a:t>
            </a:r>
            <a:endParaRPr sz="280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4651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1.3 Predicate</a:t>
            </a:r>
            <a:r>
              <a:rPr sz="4000" spc="-35" dirty="0"/>
              <a:t> </a:t>
            </a:r>
            <a:r>
              <a:rPr sz="4000" spc="-10" dirty="0"/>
              <a:t>Logic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069644" y="1425627"/>
            <a:ext cx="7767955" cy="4123054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11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Consider the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sentence</a:t>
            </a:r>
          </a:p>
          <a:p>
            <a:pPr marL="354965">
              <a:lnSpc>
                <a:spcPct val="100000"/>
              </a:lnSpc>
              <a:spcBef>
                <a:spcPts val="1010"/>
              </a:spcBef>
            </a:pP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For every </a:t>
            </a:r>
            <a:r>
              <a:rPr sz="2800" i="1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2800" i="1" spc="-5" dirty="0">
                <a:solidFill>
                  <a:srgbClr val="0000FF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0000FF"/>
                </a:solidFill>
                <a:latin typeface="Symbol"/>
                <a:cs typeface="Symbol"/>
              </a:rPr>
              <a:t></a:t>
            </a:r>
            <a:r>
              <a:rPr sz="28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”</a:t>
            </a:r>
          </a:p>
          <a:p>
            <a:pPr marL="354965" marR="5080">
              <a:lnSpc>
                <a:spcPct val="11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If this were a </a:t>
            </a:r>
            <a:r>
              <a:rPr sz="2800" dirty="0">
                <a:latin typeface="Arial"/>
                <a:cs typeface="Arial"/>
              </a:rPr>
              <a:t>true </a:t>
            </a:r>
            <a:r>
              <a:rPr sz="2800" spc="-5" dirty="0">
                <a:latin typeface="Arial"/>
                <a:cs typeface="Arial"/>
              </a:rPr>
              <a:t>statement about </a:t>
            </a:r>
            <a:r>
              <a:rPr sz="2800" dirty="0">
                <a:latin typeface="Arial"/>
                <a:cs typeface="Arial"/>
              </a:rPr>
              <a:t>the positive  integers, </a:t>
            </a:r>
            <a:r>
              <a:rPr sz="2800" spc="-5" dirty="0">
                <a:latin typeface="Arial"/>
                <a:cs typeface="Arial"/>
              </a:rPr>
              <a:t>it </a:t>
            </a:r>
            <a:r>
              <a:rPr sz="2800" dirty="0">
                <a:latin typeface="Arial"/>
                <a:cs typeface="Arial"/>
              </a:rPr>
              <a:t>could not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adequately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symbolized  </a:t>
            </a:r>
            <a:r>
              <a:rPr sz="2800" spc="-5" dirty="0">
                <a:latin typeface="Arial"/>
                <a:cs typeface="Arial"/>
              </a:rPr>
              <a:t>using only </a:t>
            </a:r>
            <a:r>
              <a:rPr sz="2800" dirty="0">
                <a:latin typeface="Arial"/>
                <a:cs typeface="Arial"/>
              </a:rPr>
              <a:t>statement letters, parentheses </a:t>
            </a:r>
            <a:r>
              <a:rPr sz="2800" spc="-5" dirty="0">
                <a:latin typeface="Arial"/>
                <a:cs typeface="Arial"/>
              </a:rPr>
              <a:t>and  </a:t>
            </a:r>
            <a:r>
              <a:rPr sz="2800" dirty="0">
                <a:latin typeface="Arial"/>
                <a:cs typeface="Arial"/>
              </a:rPr>
              <a:t>logical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connectives.</a:t>
            </a:r>
          </a:p>
          <a:p>
            <a:pPr marL="354965">
              <a:lnSpc>
                <a:spcPct val="100000"/>
              </a:lnSpc>
              <a:spcBef>
                <a:spcPts val="1010"/>
              </a:spcBef>
            </a:pPr>
            <a:r>
              <a:rPr sz="2800" i="1" spc="-5" dirty="0">
                <a:latin typeface="Arial"/>
                <a:cs typeface="Arial"/>
              </a:rPr>
              <a:t>The </a:t>
            </a:r>
            <a:r>
              <a:rPr sz="2800" i="1" dirty="0">
                <a:latin typeface="Arial"/>
                <a:cs typeface="Arial"/>
              </a:rPr>
              <a:t>sentence </a:t>
            </a:r>
            <a:r>
              <a:rPr sz="2800" i="1" spc="-5" dirty="0">
                <a:latin typeface="Arial"/>
                <a:cs typeface="Arial"/>
              </a:rPr>
              <a:t>contains two new </a:t>
            </a:r>
            <a:r>
              <a:rPr sz="2800" i="1" dirty="0">
                <a:latin typeface="Arial"/>
                <a:cs typeface="Arial"/>
              </a:rPr>
              <a:t>features: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a</a:t>
            </a:r>
            <a:endParaRPr sz="28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35"/>
              </a:spcBef>
            </a:pPr>
            <a:r>
              <a:rPr sz="2800" b="1" i="1" spc="-5" dirty="0">
                <a:latin typeface="Arial"/>
                <a:cs typeface="Arial"/>
              </a:rPr>
              <a:t>predicate </a:t>
            </a:r>
            <a:r>
              <a:rPr sz="2800" i="1" spc="-5" dirty="0">
                <a:latin typeface="Arial"/>
                <a:cs typeface="Arial"/>
              </a:rPr>
              <a:t>and a</a:t>
            </a:r>
            <a:r>
              <a:rPr sz="2800" i="1" spc="30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quantifier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892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Subjects and</a:t>
            </a:r>
            <a:r>
              <a:rPr sz="4000" spc="-50" dirty="0"/>
              <a:t> </a:t>
            </a:r>
            <a:r>
              <a:rPr sz="4000" spc="-5" dirty="0"/>
              <a:t>Predicates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993444" y="1280018"/>
            <a:ext cx="7730490" cy="51028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In the </a:t>
            </a:r>
            <a:r>
              <a:rPr sz="2800" dirty="0">
                <a:latin typeface="Arial"/>
                <a:cs typeface="Arial"/>
              </a:rPr>
              <a:t>sentence </a:t>
            </a:r>
            <a:r>
              <a:rPr sz="2800" spc="-5" dirty="0">
                <a:latin typeface="Arial"/>
                <a:cs typeface="Arial"/>
              </a:rPr>
              <a:t>“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dog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280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sleeping</a:t>
            </a:r>
            <a:r>
              <a:rPr sz="2800" dirty="0">
                <a:latin typeface="Arial"/>
                <a:cs typeface="Arial"/>
              </a:rPr>
              <a:t>”:</a:t>
            </a:r>
          </a:p>
          <a:p>
            <a:pPr marL="756285" marR="290830" lvl="1" indent="-287020">
              <a:lnSpc>
                <a:spcPct val="100000"/>
              </a:lnSpc>
              <a:spcBef>
                <a:spcPts val="63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The phrase </a:t>
            </a:r>
            <a:r>
              <a:rPr sz="2600" spc="-5" dirty="0">
                <a:latin typeface="Arial"/>
                <a:cs typeface="Arial"/>
              </a:rPr>
              <a:t>“</a:t>
            </a:r>
            <a:r>
              <a:rPr sz="2600" spc="-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dog</a:t>
            </a:r>
            <a:r>
              <a:rPr sz="2600" dirty="0">
                <a:latin typeface="Arial"/>
                <a:cs typeface="Arial"/>
              </a:rPr>
              <a:t>” </a:t>
            </a:r>
            <a:r>
              <a:rPr sz="2600" spc="-5" dirty="0">
                <a:latin typeface="Arial"/>
                <a:cs typeface="Arial"/>
              </a:rPr>
              <a:t>denotes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subject </a:t>
            </a:r>
            <a:r>
              <a:rPr sz="2600" dirty="0">
                <a:latin typeface="Arial"/>
                <a:cs typeface="Arial"/>
              </a:rPr>
              <a:t>–  the </a:t>
            </a:r>
            <a:r>
              <a:rPr sz="2600" i="1" dirty="0">
                <a:latin typeface="Arial"/>
                <a:cs typeface="Arial"/>
              </a:rPr>
              <a:t>object </a:t>
            </a:r>
            <a:r>
              <a:rPr sz="2600" dirty="0">
                <a:latin typeface="Arial"/>
                <a:cs typeface="Arial"/>
              </a:rPr>
              <a:t>or </a:t>
            </a:r>
            <a:r>
              <a:rPr sz="2600" i="1" spc="-5" dirty="0">
                <a:latin typeface="Arial"/>
                <a:cs typeface="Arial"/>
              </a:rPr>
              <a:t>entity </a:t>
            </a:r>
            <a:r>
              <a:rPr sz="2600" dirty="0">
                <a:latin typeface="Arial"/>
                <a:cs typeface="Arial"/>
              </a:rPr>
              <a:t>that the sentence is about.</a:t>
            </a:r>
          </a:p>
          <a:p>
            <a:pPr marL="756285" lvl="1" indent="-287655">
              <a:lnSpc>
                <a:spcPct val="100000"/>
              </a:lnSpc>
              <a:spcBef>
                <a:spcPts val="62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The phrase “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is sleeping</a:t>
            </a:r>
            <a:r>
              <a:rPr sz="2600" dirty="0">
                <a:latin typeface="Arial"/>
                <a:cs typeface="Arial"/>
              </a:rPr>
              <a:t>” denotes the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predicate</a:t>
            </a:r>
            <a:endParaRPr sz="2600" dirty="0">
              <a:latin typeface="Arial"/>
              <a:cs typeface="Arial"/>
            </a:endParaRPr>
          </a:p>
          <a:p>
            <a:pPr marL="756285" marR="40132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latin typeface="Arial"/>
                <a:cs typeface="Arial"/>
              </a:rPr>
              <a:t>– a property that the subject of the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statement  can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have.</a:t>
            </a:r>
          </a:p>
          <a:p>
            <a:pPr marL="354965" marR="5080" indent="-342900">
              <a:lnSpc>
                <a:spcPct val="100000"/>
              </a:lnSpc>
              <a:spcBef>
                <a:spcPts val="150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In predicate logic, a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predicate </a:t>
            </a:r>
            <a:r>
              <a:rPr sz="2800" spc="-5" dirty="0">
                <a:latin typeface="Arial"/>
                <a:cs typeface="Arial"/>
              </a:rPr>
              <a:t>is modeled as a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proposional function </a:t>
            </a:r>
            <a:r>
              <a:rPr sz="2800" b="1" i="1" spc="1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b="1" spc="15" dirty="0">
                <a:solidFill>
                  <a:srgbClr val="006600"/>
                </a:solidFill>
                <a:latin typeface="Arial"/>
                <a:cs typeface="Arial"/>
              </a:rPr>
              <a:t>(·) </a:t>
            </a:r>
            <a:r>
              <a:rPr sz="2800" dirty="0">
                <a:latin typeface="Arial"/>
                <a:cs typeface="Arial"/>
              </a:rPr>
              <a:t>from subjects </a:t>
            </a:r>
            <a:r>
              <a:rPr sz="2800" spc="-5" dirty="0">
                <a:latin typeface="Arial"/>
                <a:cs typeface="Arial"/>
              </a:rPr>
              <a:t>to  </a:t>
            </a:r>
            <a:r>
              <a:rPr sz="2800" dirty="0">
                <a:latin typeface="Arial"/>
                <a:cs typeface="Arial"/>
              </a:rPr>
              <a:t>propositions.</a:t>
            </a:r>
          </a:p>
          <a:p>
            <a:pPr marL="756285" lvl="1" indent="-287655">
              <a:lnSpc>
                <a:spcPct val="100000"/>
              </a:lnSpc>
              <a:spcBef>
                <a:spcPts val="63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= “</a:t>
            </a:r>
            <a:r>
              <a:rPr sz="2600" i="1" dirty="0">
                <a:solidFill>
                  <a:srgbClr val="0000FF"/>
                </a:solidFill>
                <a:latin typeface="Arial"/>
                <a:cs typeface="Arial"/>
              </a:rPr>
              <a:t>x </a:t>
            </a:r>
            <a:r>
              <a:rPr sz="2600" spc="-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sleeping</a:t>
            </a:r>
            <a:r>
              <a:rPr sz="2600" dirty="0">
                <a:latin typeface="Arial"/>
                <a:cs typeface="Arial"/>
              </a:rPr>
              <a:t>” (where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is any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subject).</a:t>
            </a: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(The cat) = “</a:t>
            </a:r>
            <a:r>
              <a:rPr sz="2600" i="1" dirty="0">
                <a:solidFill>
                  <a:srgbClr val="0000FF"/>
                </a:solidFill>
                <a:latin typeface="Arial"/>
                <a:cs typeface="Arial"/>
              </a:rPr>
              <a:t>The cat </a:t>
            </a:r>
            <a:r>
              <a:rPr sz="2600" spc="-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sleeping</a:t>
            </a:r>
            <a:r>
              <a:rPr sz="2600" dirty="0">
                <a:latin typeface="Arial"/>
                <a:cs typeface="Arial"/>
              </a:rPr>
              <a:t>”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(proposition!)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552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More About</a:t>
            </a:r>
            <a:r>
              <a:rPr sz="4000" spc="-55" dirty="0"/>
              <a:t> </a:t>
            </a:r>
            <a:r>
              <a:rPr sz="4000" spc="-5" dirty="0"/>
              <a:t>Predicates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94917" y="1241805"/>
            <a:ext cx="7606665" cy="503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54025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  <a:tab pos="2451100" algn="l"/>
              </a:tabLst>
            </a:pPr>
            <a:r>
              <a:rPr sz="2800" spc="-5" dirty="0">
                <a:latin typeface="Arial"/>
                <a:cs typeface="Arial"/>
              </a:rPr>
              <a:t>Convention:	Lowercase </a:t>
            </a:r>
            <a:r>
              <a:rPr sz="2800" dirty="0">
                <a:latin typeface="Arial"/>
                <a:cs typeface="Arial"/>
              </a:rPr>
              <a:t>variables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z...  </a:t>
            </a:r>
            <a:r>
              <a:rPr sz="2800" spc="-5" dirty="0">
                <a:latin typeface="Arial"/>
                <a:cs typeface="Arial"/>
              </a:rPr>
              <a:t>denote </a:t>
            </a:r>
            <a:r>
              <a:rPr sz="2800" dirty="0">
                <a:latin typeface="Arial"/>
                <a:cs typeface="Arial"/>
              </a:rPr>
              <a:t>subjects; </a:t>
            </a:r>
            <a:r>
              <a:rPr sz="2800" spc="-5" dirty="0">
                <a:latin typeface="Arial"/>
                <a:cs typeface="Arial"/>
              </a:rPr>
              <a:t>uppercase </a:t>
            </a:r>
            <a:r>
              <a:rPr sz="2800" dirty="0">
                <a:latin typeface="Arial"/>
                <a:cs typeface="Arial"/>
              </a:rPr>
              <a:t>variables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, 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… denote propositional functions (or  </a:t>
            </a:r>
            <a:r>
              <a:rPr sz="2800" dirty="0">
                <a:latin typeface="Arial"/>
                <a:cs typeface="Arial"/>
              </a:rPr>
              <a:t>predicates).</a:t>
            </a:r>
          </a:p>
          <a:p>
            <a:pPr marL="355600" marR="112395" indent="-343535">
              <a:lnSpc>
                <a:spcPct val="100000"/>
              </a:lnSpc>
              <a:spcBef>
                <a:spcPts val="16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Keep in mind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result of applying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  predicate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to 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value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subject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is the 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proposition</a:t>
            </a:r>
            <a:r>
              <a:rPr sz="2800" dirty="0">
                <a:latin typeface="Arial"/>
                <a:cs typeface="Arial"/>
              </a:rPr>
              <a:t>. </a:t>
            </a:r>
            <a:r>
              <a:rPr sz="2800" spc="-10" dirty="0">
                <a:latin typeface="Arial"/>
                <a:cs typeface="Arial"/>
              </a:rPr>
              <a:t>But </a:t>
            </a:r>
            <a:r>
              <a:rPr sz="2800" spc="-5" dirty="0">
                <a:latin typeface="Arial"/>
                <a:cs typeface="Arial"/>
              </a:rPr>
              <a:t>the predicate </a:t>
            </a:r>
            <a:r>
              <a:rPr sz="2800" i="1" spc="-5" dirty="0">
                <a:latin typeface="Arial"/>
                <a:cs typeface="Arial"/>
              </a:rPr>
              <a:t>P, </a:t>
            </a:r>
            <a:r>
              <a:rPr sz="2800" spc="-5" dirty="0">
                <a:latin typeface="Arial"/>
                <a:cs typeface="Arial"/>
              </a:rPr>
              <a:t>or the  </a:t>
            </a:r>
            <a:r>
              <a:rPr sz="2800" dirty="0">
                <a:latin typeface="Arial"/>
                <a:cs typeface="Arial"/>
              </a:rPr>
              <a:t>statement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b="1" dirty="0">
                <a:latin typeface="Arial"/>
                <a:cs typeface="Arial"/>
              </a:rPr>
              <a:t>itself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e.g.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= “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is sleeping</a:t>
            </a:r>
            <a:r>
              <a:rPr sz="2800" spc="-5" dirty="0">
                <a:latin typeface="Arial"/>
                <a:cs typeface="Arial"/>
              </a:rPr>
              <a:t>” </a:t>
            </a:r>
            <a:r>
              <a:rPr sz="2800" spc="-10" dirty="0">
                <a:latin typeface="Arial"/>
                <a:cs typeface="Arial"/>
              </a:rPr>
              <a:t>or 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= </a:t>
            </a:r>
            <a:r>
              <a:rPr sz="2800" dirty="0">
                <a:latin typeface="Arial"/>
                <a:cs typeface="Arial"/>
              </a:rPr>
              <a:t>“</a:t>
            </a:r>
            <a:r>
              <a:rPr sz="2800" i="1" dirty="0">
                <a:solidFill>
                  <a:srgbClr val="0000FF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is sleeping</a:t>
            </a:r>
            <a:r>
              <a:rPr sz="2800" spc="-5" dirty="0">
                <a:latin typeface="Arial"/>
                <a:cs typeface="Arial"/>
              </a:rPr>
              <a:t>” )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b="1" spc="-10" dirty="0">
                <a:latin typeface="Arial"/>
                <a:cs typeface="Arial"/>
              </a:rPr>
              <a:t>not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proposition.</a:t>
            </a:r>
          </a:p>
          <a:p>
            <a:pPr marL="756285" lvl="1" indent="-287020">
              <a:lnSpc>
                <a:spcPct val="100000"/>
              </a:lnSpc>
              <a:spcBef>
                <a:spcPts val="63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i="1" dirty="0">
                <a:latin typeface="Arial"/>
                <a:cs typeface="Arial"/>
              </a:rPr>
              <a:t>e.g.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= </a:t>
            </a:r>
            <a:r>
              <a:rPr sz="2600" spc="-5" dirty="0">
                <a:latin typeface="Arial"/>
                <a:cs typeface="Arial"/>
              </a:rPr>
              <a:t>“</a:t>
            </a:r>
            <a:r>
              <a:rPr sz="2600" i="1" spc="-5" dirty="0">
                <a:solidFill>
                  <a:srgbClr val="0000FF"/>
                </a:solidFill>
                <a:latin typeface="Arial"/>
                <a:cs typeface="Arial"/>
              </a:rPr>
              <a:t>x </a:t>
            </a:r>
            <a:r>
              <a:rPr sz="2600" spc="-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600" spc="-5" dirty="0">
                <a:solidFill>
                  <a:srgbClr val="0000FF"/>
                </a:solidFill>
                <a:latin typeface="Arial"/>
                <a:cs typeface="Arial"/>
              </a:rPr>
              <a:t>prime</a:t>
            </a:r>
            <a:r>
              <a:rPr sz="26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sz="2600" dirty="0">
                <a:latin typeface="Arial"/>
                <a:cs typeface="Arial"/>
              </a:rPr>
              <a:t>”,</a:t>
            </a:r>
          </a:p>
          <a:p>
            <a:pPr marL="1019810">
              <a:lnSpc>
                <a:spcPct val="100000"/>
              </a:lnSpc>
              <a:spcBef>
                <a:spcPts val="625"/>
              </a:spcBef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(3) is the </a:t>
            </a:r>
            <a:r>
              <a:rPr sz="2600" i="1" dirty="0">
                <a:latin typeface="Arial"/>
                <a:cs typeface="Arial"/>
              </a:rPr>
              <a:t>proposition </a:t>
            </a:r>
            <a:r>
              <a:rPr sz="2600" dirty="0">
                <a:latin typeface="Arial"/>
                <a:cs typeface="Arial"/>
              </a:rPr>
              <a:t>“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3 </a:t>
            </a:r>
            <a:r>
              <a:rPr sz="2600" spc="-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600" spc="-5" dirty="0">
                <a:solidFill>
                  <a:srgbClr val="0000FF"/>
                </a:solidFill>
                <a:latin typeface="Arial"/>
                <a:cs typeface="Arial"/>
              </a:rPr>
              <a:t>prime</a:t>
            </a:r>
            <a:r>
              <a:rPr sz="2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Arial"/>
                <a:cs typeface="Arial"/>
              </a:rPr>
              <a:t>number.</a:t>
            </a:r>
            <a:r>
              <a:rPr sz="2600" spc="-5" dirty="0">
                <a:latin typeface="Arial"/>
                <a:cs typeface="Arial"/>
              </a:rPr>
              <a:t>”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– </a:t>
            </a:r>
            <a:r>
              <a:rPr spc="-5" dirty="0"/>
              <a:t>Fall</a:t>
            </a:r>
            <a:r>
              <a:rPr spc="-75" dirty="0"/>
              <a:t> </a:t>
            </a:r>
            <a:r>
              <a:rPr spc="-25" dirty="0"/>
              <a:t>2011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194917" y="1322959"/>
            <a:ext cx="7525384" cy="47186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274320" indent="-343535">
              <a:lnSpc>
                <a:spcPct val="90000"/>
              </a:lnSpc>
              <a:spcBef>
                <a:spcPts val="43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Predicate </a:t>
            </a:r>
            <a:r>
              <a:rPr sz="2800" dirty="0">
                <a:latin typeface="Arial"/>
                <a:cs typeface="Arial"/>
              </a:rPr>
              <a:t>logic </a:t>
            </a:r>
            <a:r>
              <a:rPr sz="2800" i="1" spc="-5" dirty="0">
                <a:latin typeface="Arial"/>
                <a:cs typeface="Arial"/>
              </a:rPr>
              <a:t>generalizes </a:t>
            </a:r>
            <a:r>
              <a:rPr sz="2800" spc="-5" dirty="0">
                <a:latin typeface="Arial"/>
                <a:cs typeface="Arial"/>
              </a:rPr>
              <a:t>the grammatical  notion of a </a:t>
            </a:r>
            <a:r>
              <a:rPr sz="2800" dirty="0">
                <a:latin typeface="Arial"/>
                <a:cs typeface="Arial"/>
              </a:rPr>
              <a:t>predicate to also include  </a:t>
            </a:r>
            <a:r>
              <a:rPr sz="2800" spc="-5" dirty="0">
                <a:latin typeface="Arial"/>
                <a:cs typeface="Arial"/>
              </a:rPr>
              <a:t>propositional functions of </a:t>
            </a:r>
            <a:r>
              <a:rPr sz="2800" b="1" spc="-5" dirty="0">
                <a:latin typeface="Arial"/>
                <a:cs typeface="Arial"/>
              </a:rPr>
              <a:t>any </a:t>
            </a:r>
            <a:r>
              <a:rPr sz="2800" spc="-5" dirty="0">
                <a:latin typeface="Arial"/>
                <a:cs typeface="Arial"/>
              </a:rPr>
              <a:t>number of  arguments, each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which may take </a:t>
            </a:r>
            <a:r>
              <a:rPr sz="2800" b="1" spc="-5" dirty="0">
                <a:latin typeface="Arial"/>
                <a:cs typeface="Arial"/>
              </a:rPr>
              <a:t>any  </a:t>
            </a:r>
            <a:r>
              <a:rPr sz="2800" spc="-5" dirty="0">
                <a:latin typeface="Arial"/>
                <a:cs typeface="Arial"/>
              </a:rPr>
              <a:t>grammatical </a:t>
            </a:r>
            <a:r>
              <a:rPr sz="2800" dirty="0">
                <a:latin typeface="Arial"/>
                <a:cs typeface="Arial"/>
              </a:rPr>
              <a:t>role that </a:t>
            </a:r>
            <a:r>
              <a:rPr sz="2800" spc="-5" dirty="0">
                <a:latin typeface="Arial"/>
                <a:cs typeface="Arial"/>
              </a:rPr>
              <a:t>a noun </a:t>
            </a:r>
            <a:r>
              <a:rPr sz="2800" dirty="0">
                <a:latin typeface="Arial"/>
                <a:cs typeface="Arial"/>
              </a:rPr>
              <a:t>can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take.</a:t>
            </a: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i="1" dirty="0">
                <a:latin typeface="Arial"/>
                <a:cs typeface="Arial"/>
              </a:rPr>
              <a:t>e.g</a:t>
            </a:r>
            <a:r>
              <a:rPr sz="2800" dirty="0">
                <a:latin typeface="Arial"/>
                <a:cs typeface="Arial"/>
              </a:rPr>
              <a:t>.:</a:t>
            </a:r>
          </a:p>
          <a:p>
            <a:pPr marL="756285">
              <a:lnSpc>
                <a:spcPct val="100000"/>
              </a:lnSpc>
              <a:spcBef>
                <a:spcPts val="325"/>
              </a:spcBef>
            </a:pPr>
            <a:r>
              <a:rPr sz="2800" dirty="0">
                <a:latin typeface="Arial"/>
                <a:cs typeface="Arial"/>
              </a:rPr>
              <a:t>let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y,z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=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solidFill>
                  <a:srgbClr val="0000FF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gave </a:t>
            </a:r>
            <a:r>
              <a:rPr sz="2800" i="1" spc="-5" dirty="0">
                <a:solidFill>
                  <a:srgbClr val="0000FF"/>
                </a:solidFill>
                <a:latin typeface="Arial"/>
                <a:cs typeface="Arial"/>
              </a:rPr>
              <a:t>y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grade</a:t>
            </a:r>
            <a:r>
              <a:rPr sz="2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0000FF"/>
                </a:solidFill>
                <a:latin typeface="Arial"/>
                <a:cs typeface="Arial"/>
              </a:rPr>
              <a:t>z</a:t>
            </a:r>
            <a:r>
              <a:rPr sz="2800" dirty="0">
                <a:latin typeface="Times New Roman"/>
                <a:cs typeface="Times New Roman"/>
              </a:rPr>
              <a:t>”</a:t>
            </a:r>
          </a:p>
          <a:p>
            <a:pPr marL="756285">
              <a:lnSpc>
                <a:spcPts val="3185"/>
              </a:lnSpc>
              <a:spcBef>
                <a:spcPts val="350"/>
              </a:spcBef>
            </a:pPr>
            <a:r>
              <a:rPr sz="2800" dirty="0">
                <a:latin typeface="Arial"/>
                <a:cs typeface="Arial"/>
              </a:rPr>
              <a:t>then</a:t>
            </a:r>
            <a:r>
              <a:rPr sz="2800" spc="-5" dirty="0">
                <a:latin typeface="Arial"/>
                <a:cs typeface="Arial"/>
              </a:rPr>
              <a:t> if</a:t>
            </a:r>
            <a:endParaRPr sz="2800" dirty="0">
              <a:latin typeface="Arial"/>
              <a:cs typeface="Arial"/>
            </a:endParaRPr>
          </a:p>
          <a:p>
            <a:pPr marL="1517015">
              <a:lnSpc>
                <a:spcPts val="3185"/>
              </a:lnSpc>
            </a:pPr>
            <a:r>
              <a:rPr sz="2800" i="1" spc="-5" dirty="0">
                <a:latin typeface="Arial"/>
                <a:cs typeface="Arial"/>
              </a:rPr>
              <a:t>x = </a:t>
            </a:r>
            <a:r>
              <a:rPr sz="2800" dirty="0" smtClean="0">
                <a:latin typeface="Times New Roman"/>
                <a:cs typeface="Times New Roman"/>
              </a:rPr>
              <a:t>“</a:t>
            </a:r>
            <a:r>
              <a:rPr lang="en-US" sz="2800" dirty="0" smtClean="0">
                <a:latin typeface="Arial"/>
                <a:cs typeface="Arial"/>
              </a:rPr>
              <a:t>Prof</a:t>
            </a:r>
            <a:r>
              <a:rPr sz="2800" dirty="0" smtClean="0">
                <a:latin typeface="Times New Roman"/>
                <a:cs typeface="Times New Roman"/>
              </a:rPr>
              <a:t>”</a:t>
            </a:r>
            <a:r>
              <a:rPr sz="2800" dirty="0" smtClean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y </a:t>
            </a:r>
            <a:r>
              <a:rPr sz="2800" spc="-5">
                <a:latin typeface="Arial"/>
                <a:cs typeface="Arial"/>
              </a:rPr>
              <a:t>= </a:t>
            </a:r>
            <a:r>
              <a:rPr sz="2800" spc="-5" smtClean="0">
                <a:latin typeface="Times New Roman"/>
                <a:cs typeface="Times New Roman"/>
              </a:rPr>
              <a:t>“</a:t>
            </a:r>
            <a:r>
              <a:rPr lang="en-US" sz="2800" spc="-5" smtClean="0">
                <a:latin typeface="Arial"/>
                <a:cs typeface="Arial"/>
              </a:rPr>
              <a:t>Stu</a:t>
            </a:r>
            <a:r>
              <a:rPr sz="2800" spc="-5" smtClean="0">
                <a:latin typeface="Times New Roman"/>
                <a:cs typeface="Times New Roman"/>
              </a:rPr>
              <a:t>”</a:t>
            </a:r>
            <a:r>
              <a:rPr sz="2800" spc="-5" smtClean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z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,</a:t>
            </a:r>
            <a:endParaRPr sz="28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350"/>
              </a:spcBef>
            </a:pPr>
            <a:r>
              <a:rPr sz="2800" dirty="0">
                <a:latin typeface="Arial"/>
                <a:cs typeface="Arial"/>
              </a:rPr>
              <a:t>then</a:t>
            </a:r>
          </a:p>
          <a:p>
            <a:pPr marL="927100">
              <a:lnSpc>
                <a:spcPct val="100000"/>
              </a:lnSpc>
              <a:spcBef>
                <a:spcPts val="325"/>
              </a:spcBef>
            </a:pP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z</a:t>
            </a:r>
            <a:r>
              <a:rPr sz="2800" spc="-5" dirty="0">
                <a:latin typeface="Arial"/>
                <a:cs typeface="Arial"/>
              </a:rPr>
              <a:t>) = </a:t>
            </a:r>
            <a:r>
              <a:rPr sz="2800" dirty="0" smtClean="0">
                <a:latin typeface="Times New Roman"/>
                <a:cs typeface="Times New Roman"/>
              </a:rPr>
              <a:t>“</a:t>
            </a:r>
            <a:r>
              <a:rPr lang="en-US" sz="2800" b="1" dirty="0" smtClean="0">
                <a:solidFill>
                  <a:srgbClr val="660066"/>
                </a:solidFill>
                <a:latin typeface="Arial"/>
                <a:cs typeface="Arial"/>
              </a:rPr>
              <a:t>Prof</a:t>
            </a: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gave </a:t>
            </a:r>
            <a:r>
              <a:rPr lang="en-US" sz="2800" b="1" spc="-5" dirty="0" smtClean="0">
                <a:solidFill>
                  <a:srgbClr val="660066"/>
                </a:solidFill>
                <a:latin typeface="Arial"/>
                <a:cs typeface="Arial"/>
              </a:rPr>
              <a:t>Stu</a:t>
            </a:r>
            <a:r>
              <a:rPr sz="2800" b="1" spc="-5" dirty="0" smtClean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 grade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.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829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Propositional</a:t>
            </a:r>
            <a:r>
              <a:rPr sz="4000" spc="-75" dirty="0"/>
              <a:t> </a:t>
            </a:r>
            <a:r>
              <a:rPr sz="4000" spc="-5" dirty="0"/>
              <a:t>Functions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63"/>
            <a:ext cx="9009380" cy="1052830"/>
            <a:chOff x="0" y="2438463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41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7" y="474662"/>
                  </a:lnTo>
                  <a:lnTo>
                    <a:pt x="43766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8" y="2546413"/>
              <a:ext cx="328244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1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17" y="474662"/>
                  </a:lnTo>
                  <a:lnTo>
                    <a:pt x="42181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7" y="2968688"/>
              <a:ext cx="3691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87"/>
              <a:ext cx="8693150" cy="55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71103" y="6568957"/>
            <a:ext cx="2717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3-</a:t>
            </a:r>
            <a:fld id="{81D60167-4931-47E6-BA6A-407CBD079E47}" type="slidenum">
              <a:rPr sz="1200" spc="-5" dirty="0"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644" y="2165730"/>
            <a:ext cx="365475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99"/>
                </a:solidFill>
              </a:rPr>
              <a:t>Lecture</a:t>
            </a:r>
            <a:r>
              <a:rPr sz="4800" spc="-55" dirty="0">
                <a:solidFill>
                  <a:srgbClr val="000099"/>
                </a:solidFill>
              </a:rPr>
              <a:t> </a:t>
            </a:r>
            <a:r>
              <a:rPr lang="en-US" sz="4800" spc="-55" dirty="0" smtClean="0">
                <a:solidFill>
                  <a:srgbClr val="000099"/>
                </a:solidFill>
              </a:rPr>
              <a:t>0</a:t>
            </a:r>
            <a:r>
              <a:rPr sz="4800" spc="-5" dirty="0" smtClean="0">
                <a:solidFill>
                  <a:srgbClr val="000099"/>
                </a:solidFill>
              </a:rPr>
              <a:t>3</a:t>
            </a:r>
            <a:endParaRPr sz="4800" dirty="0"/>
          </a:p>
        </p:txBody>
      </p:sp>
      <p:sp>
        <p:nvSpPr>
          <p:cNvPr id="13" name="object 13"/>
          <p:cNvSpPr txBox="1"/>
          <p:nvPr/>
        </p:nvSpPr>
        <p:spPr>
          <a:xfrm>
            <a:off x="1122070" y="3426325"/>
            <a:ext cx="5804535" cy="164083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3200" b="1" dirty="0">
                <a:latin typeface="Arial"/>
                <a:cs typeface="Arial"/>
              </a:rPr>
              <a:t>Chapter 1. The</a:t>
            </a:r>
            <a:r>
              <a:rPr sz="3200" b="1" spc="-1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Foundations</a:t>
            </a:r>
            <a:endParaRPr sz="3200">
              <a:latin typeface="Arial"/>
              <a:cs typeface="Arial"/>
            </a:endParaRPr>
          </a:p>
          <a:p>
            <a:pPr marL="1519555" lvl="1" indent="-593725">
              <a:lnSpc>
                <a:spcPct val="100000"/>
              </a:lnSpc>
              <a:spcBef>
                <a:spcPts val="690"/>
              </a:spcBef>
              <a:buAutoNum type="arabicPeriod" startAt="2"/>
              <a:tabLst>
                <a:tab pos="1520190" algn="l"/>
              </a:tabLst>
            </a:pPr>
            <a:r>
              <a:rPr sz="2800" spc="-5" dirty="0">
                <a:latin typeface="Arial"/>
                <a:cs typeface="Arial"/>
              </a:rPr>
              <a:t>Propositional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Equivalences</a:t>
            </a:r>
            <a:endParaRPr sz="2800">
              <a:latin typeface="Arial"/>
              <a:cs typeface="Arial"/>
            </a:endParaRPr>
          </a:p>
          <a:p>
            <a:pPr marL="1519555" lvl="1" indent="-593725">
              <a:lnSpc>
                <a:spcPct val="100000"/>
              </a:lnSpc>
              <a:spcBef>
                <a:spcPts val="675"/>
              </a:spcBef>
              <a:buAutoNum type="arabicPeriod" startAt="2"/>
              <a:tabLst>
                <a:tab pos="1520190" algn="l"/>
              </a:tabLst>
            </a:pPr>
            <a:r>
              <a:rPr sz="2800" spc="-5" dirty="0">
                <a:latin typeface="Arial"/>
                <a:cs typeface="Arial"/>
              </a:rPr>
              <a:t>Predicates and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Quantifiers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2395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17" y="1159133"/>
            <a:ext cx="3782695" cy="142621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9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):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&gt; 3.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(4) is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TRUE/FALSE</a:t>
            </a:r>
            <a:endParaRPr sz="2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(2) is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TRUE/FALSE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4917" y="2624454"/>
            <a:ext cx="6159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):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is the </a:t>
            </a:r>
            <a:r>
              <a:rPr sz="2800" dirty="0">
                <a:latin typeface="Arial"/>
                <a:cs typeface="Arial"/>
              </a:rPr>
              <a:t>capital of </a:t>
            </a:r>
            <a:r>
              <a:rPr sz="2800" i="1" spc="-5" dirty="0">
                <a:latin typeface="Arial"/>
                <a:cs typeface="Arial"/>
              </a:rPr>
              <a:t>y.</a:t>
            </a:r>
            <a:r>
              <a:rPr sz="2800" i="1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2142" y="3259912"/>
            <a:ext cx="16129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2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4917" y="4874668"/>
            <a:ext cx="7259320" cy="141033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756285" indent="-28702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(New York, New York)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</a:p>
          <a:p>
            <a:pPr marL="355600" indent="-343535">
              <a:lnSpc>
                <a:spcPct val="100000"/>
              </a:lnSpc>
              <a:spcBef>
                <a:spcPts val="4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Read EXAMPLE </a:t>
            </a:r>
            <a:r>
              <a:rPr sz="2800" spc="-5" dirty="0" smtClean="0">
                <a:latin typeface="Arial"/>
                <a:cs typeface="Arial"/>
              </a:rPr>
              <a:t>6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59"/>
              </a:spcBef>
              <a:buClr>
                <a:srgbClr val="FF0000"/>
              </a:buClr>
              <a:buSzPct val="54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If </a:t>
            </a:r>
            <a:r>
              <a:rPr sz="2500" b="1" spc="-5" dirty="0">
                <a:latin typeface="Arial"/>
                <a:cs typeface="Arial"/>
              </a:rPr>
              <a:t>x &gt; 0 </a:t>
            </a:r>
            <a:r>
              <a:rPr sz="2500" spc="-5" dirty="0">
                <a:latin typeface="Arial"/>
                <a:cs typeface="Arial"/>
              </a:rPr>
              <a:t>then </a:t>
            </a:r>
            <a:r>
              <a:rPr sz="2500" spc="-10" dirty="0">
                <a:latin typeface="Arial"/>
                <a:cs typeface="Arial"/>
              </a:rPr>
              <a:t>x:= </a:t>
            </a:r>
            <a:r>
              <a:rPr sz="2500" spc="-5" dirty="0">
                <a:latin typeface="Arial"/>
                <a:cs typeface="Arial"/>
              </a:rPr>
              <a:t>x + 1 (in a computer</a:t>
            </a:r>
            <a:r>
              <a:rPr sz="2500" spc="13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program)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38908" y="3120085"/>
            <a:ext cx="550799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30420" algn="l"/>
              </a:tabLst>
            </a:pPr>
            <a:r>
              <a:rPr sz="3900" i="1" spc="7" baseline="1068" dirty="0">
                <a:latin typeface="Arial"/>
                <a:cs typeface="Arial"/>
              </a:rPr>
              <a:t>Q</a:t>
            </a:r>
            <a:r>
              <a:rPr sz="3900" baseline="1068" dirty="0">
                <a:latin typeface="Arial"/>
                <a:cs typeface="Arial"/>
              </a:rPr>
              <a:t>(Washin</a:t>
            </a:r>
            <a:r>
              <a:rPr sz="3900" spc="7" baseline="1068" dirty="0">
                <a:latin typeface="Arial"/>
                <a:cs typeface="Arial"/>
              </a:rPr>
              <a:t>g</a:t>
            </a:r>
            <a:r>
              <a:rPr sz="3900" baseline="1068" dirty="0">
                <a:latin typeface="Arial"/>
                <a:cs typeface="Arial"/>
              </a:rPr>
              <a:t>ton</a:t>
            </a:r>
            <a:r>
              <a:rPr sz="3900" spc="-60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D.C.,</a:t>
            </a:r>
            <a:r>
              <a:rPr sz="3900" spc="-15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U.S</a:t>
            </a:r>
            <a:r>
              <a:rPr sz="3900" spc="-22" baseline="1068" dirty="0">
                <a:latin typeface="Arial"/>
                <a:cs typeface="Arial"/>
              </a:rPr>
              <a:t>.</a:t>
            </a:r>
            <a:r>
              <a:rPr sz="3900" baseline="1068" dirty="0">
                <a:latin typeface="Arial"/>
                <a:cs typeface="Arial"/>
              </a:rPr>
              <a:t>A.)</a:t>
            </a:r>
            <a:r>
              <a:rPr sz="3900" spc="-15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is	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600" spc="5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UE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48883" y="4962271"/>
            <a:ext cx="10128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90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600" spc="5" dirty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SE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2142" y="3501237"/>
            <a:ext cx="5702300" cy="14077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1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299085" algn="l"/>
                <a:tab pos="299720" algn="l"/>
                <a:tab pos="3088005" algn="l"/>
              </a:tabLst>
            </a:pP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(Hilo,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Hawaii)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	</a:t>
            </a:r>
            <a:r>
              <a:rPr sz="3900" spc="-52" baseline="1068" dirty="0">
                <a:solidFill>
                  <a:srgbClr val="3333CC"/>
                </a:solidFill>
                <a:latin typeface="Times New Roman"/>
                <a:cs typeface="Times New Roman"/>
              </a:rPr>
              <a:t>FALSE</a:t>
            </a:r>
            <a:endParaRPr sz="3900" baseline="1068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299085" algn="l"/>
                <a:tab pos="299720" algn="l"/>
                <a:tab pos="4700905" algn="l"/>
              </a:tabLst>
            </a:pPr>
            <a:r>
              <a:rPr sz="3900" i="1" baseline="1068" dirty="0">
                <a:latin typeface="Arial"/>
                <a:cs typeface="Arial"/>
              </a:rPr>
              <a:t>Q</a:t>
            </a:r>
            <a:r>
              <a:rPr sz="3900" baseline="1068" dirty="0">
                <a:latin typeface="Arial"/>
                <a:cs typeface="Arial"/>
              </a:rPr>
              <a:t>(Ma</a:t>
            </a:r>
            <a:r>
              <a:rPr sz="3900" spc="7" baseline="1068" dirty="0">
                <a:latin typeface="Arial"/>
                <a:cs typeface="Arial"/>
              </a:rPr>
              <a:t>s</a:t>
            </a:r>
            <a:r>
              <a:rPr sz="3900" baseline="1068" dirty="0">
                <a:latin typeface="Arial"/>
                <a:cs typeface="Arial"/>
              </a:rPr>
              <a:t>s</a:t>
            </a:r>
            <a:r>
              <a:rPr sz="3900" spc="7" baseline="1068" dirty="0">
                <a:latin typeface="Arial"/>
                <a:cs typeface="Arial"/>
              </a:rPr>
              <a:t>a</a:t>
            </a:r>
            <a:r>
              <a:rPr sz="3900" baseline="1068" dirty="0">
                <a:latin typeface="Arial"/>
                <a:cs typeface="Arial"/>
              </a:rPr>
              <a:t>chu</a:t>
            </a:r>
            <a:r>
              <a:rPr sz="3900" spc="7" baseline="1068" dirty="0">
                <a:latin typeface="Arial"/>
                <a:cs typeface="Arial"/>
              </a:rPr>
              <a:t>s</a:t>
            </a:r>
            <a:r>
              <a:rPr sz="3900" spc="-15" baseline="1068" dirty="0">
                <a:latin typeface="Arial"/>
                <a:cs typeface="Arial"/>
              </a:rPr>
              <a:t>e</a:t>
            </a:r>
            <a:r>
              <a:rPr sz="3900" baseline="1068" dirty="0">
                <a:latin typeface="Arial"/>
                <a:cs typeface="Arial"/>
              </a:rPr>
              <a:t>t</a:t>
            </a:r>
            <a:r>
              <a:rPr sz="3900" spc="-15" baseline="1068" dirty="0">
                <a:latin typeface="Arial"/>
                <a:cs typeface="Arial"/>
              </a:rPr>
              <a:t>t</a:t>
            </a:r>
            <a:r>
              <a:rPr sz="3900" baseline="1068" dirty="0">
                <a:latin typeface="Arial"/>
                <a:cs typeface="Arial"/>
              </a:rPr>
              <a:t>s,</a:t>
            </a:r>
            <a:r>
              <a:rPr sz="3900" spc="-60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Bo</a:t>
            </a:r>
            <a:r>
              <a:rPr sz="3900" spc="15" baseline="1068" dirty="0">
                <a:latin typeface="Arial"/>
                <a:cs typeface="Arial"/>
              </a:rPr>
              <a:t>s</a:t>
            </a:r>
            <a:r>
              <a:rPr sz="3900" baseline="1068" dirty="0">
                <a:latin typeface="Arial"/>
                <a:cs typeface="Arial"/>
              </a:rPr>
              <a:t>ton) is	</a:t>
            </a:r>
            <a:r>
              <a:rPr sz="2600" spc="-190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600" spc="5" dirty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SE</a:t>
            </a:r>
            <a:endParaRPr sz="2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299085" algn="l"/>
                <a:tab pos="299720" algn="l"/>
                <a:tab pos="3926204" algn="l"/>
              </a:tabLst>
            </a:pPr>
            <a:r>
              <a:rPr sz="3900" i="1" baseline="1068" dirty="0">
                <a:latin typeface="Arial"/>
                <a:cs typeface="Arial"/>
              </a:rPr>
              <a:t>Q</a:t>
            </a:r>
            <a:r>
              <a:rPr sz="3900" baseline="1068" dirty="0">
                <a:latin typeface="Arial"/>
                <a:cs typeface="Arial"/>
              </a:rPr>
              <a:t>(Denver,</a:t>
            </a:r>
            <a:r>
              <a:rPr sz="3900" spc="-22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Colorado)</a:t>
            </a:r>
            <a:r>
              <a:rPr sz="3900" spc="15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is	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TRUE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59451" y="1682750"/>
            <a:ext cx="827405" cy="469900"/>
          </a:xfrm>
          <a:custGeom>
            <a:avLst/>
            <a:gdLst/>
            <a:ahLst/>
            <a:cxnLst/>
            <a:rect l="l" t="t" r="r" b="b"/>
            <a:pathLst>
              <a:path w="827404" h="469900">
                <a:moveTo>
                  <a:pt x="0" y="469900"/>
                </a:moveTo>
                <a:lnTo>
                  <a:pt x="827087" y="469900"/>
                </a:lnTo>
                <a:lnTo>
                  <a:pt x="827087" y="0"/>
                </a:lnTo>
                <a:lnTo>
                  <a:pt x="0" y="0"/>
                </a:lnTo>
                <a:lnTo>
                  <a:pt x="0" y="469900"/>
                </a:lnTo>
                <a:close/>
              </a:path>
            </a:pathLst>
          </a:custGeom>
          <a:ln w="12700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264975" y="1705483"/>
            <a:ext cx="814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4 &gt;</a:t>
            </a:r>
            <a:r>
              <a:rPr sz="2400" b="1" spc="-8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57800" y="2186051"/>
            <a:ext cx="827405" cy="469900"/>
          </a:xfrm>
          <a:custGeom>
            <a:avLst/>
            <a:gdLst/>
            <a:ahLst/>
            <a:cxnLst/>
            <a:rect l="l" t="t" r="r" b="b"/>
            <a:pathLst>
              <a:path w="827404" h="469900">
                <a:moveTo>
                  <a:pt x="0" y="469900"/>
                </a:moveTo>
                <a:lnTo>
                  <a:pt x="827087" y="469900"/>
                </a:lnTo>
                <a:lnTo>
                  <a:pt x="827087" y="0"/>
                </a:lnTo>
                <a:lnTo>
                  <a:pt x="0" y="0"/>
                </a:lnTo>
                <a:lnTo>
                  <a:pt x="0" y="469900"/>
                </a:lnTo>
                <a:close/>
              </a:path>
            </a:pathLst>
          </a:custGeom>
          <a:ln w="12700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64975" y="2209038"/>
            <a:ext cx="814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2 &gt;</a:t>
            </a:r>
            <a:r>
              <a:rPr sz="2400" b="1" spc="-8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16682" y="1671701"/>
            <a:ext cx="2112645" cy="973455"/>
          </a:xfrm>
          <a:custGeom>
            <a:avLst/>
            <a:gdLst/>
            <a:ahLst/>
            <a:cxnLst/>
            <a:rect l="l" t="t" r="r" b="b"/>
            <a:pathLst>
              <a:path w="2112645" h="973455">
                <a:moveTo>
                  <a:pt x="0" y="251713"/>
                </a:moveTo>
                <a:lnTo>
                  <a:pt x="14091" y="193983"/>
                </a:lnTo>
                <a:lnTo>
                  <a:pt x="54228" y="140995"/>
                </a:lnTo>
                <a:lnTo>
                  <a:pt x="117205" y="94259"/>
                </a:lnTo>
                <a:lnTo>
                  <a:pt x="156257" y="73707"/>
                </a:lnTo>
                <a:lnTo>
                  <a:pt x="199817" y="55283"/>
                </a:lnTo>
                <a:lnTo>
                  <a:pt x="247484" y="39177"/>
                </a:lnTo>
                <a:lnTo>
                  <a:pt x="298857" y="25576"/>
                </a:lnTo>
                <a:lnTo>
                  <a:pt x="353536" y="14669"/>
                </a:lnTo>
                <a:lnTo>
                  <a:pt x="411120" y="6645"/>
                </a:lnTo>
                <a:lnTo>
                  <a:pt x="471208" y="1692"/>
                </a:lnTo>
                <a:lnTo>
                  <a:pt x="533400" y="0"/>
                </a:lnTo>
                <a:lnTo>
                  <a:pt x="595615" y="1692"/>
                </a:lnTo>
                <a:lnTo>
                  <a:pt x="655719" y="6645"/>
                </a:lnTo>
                <a:lnTo>
                  <a:pt x="713314" y="14669"/>
                </a:lnTo>
                <a:lnTo>
                  <a:pt x="767998" y="25576"/>
                </a:lnTo>
                <a:lnTo>
                  <a:pt x="819372" y="39177"/>
                </a:lnTo>
                <a:lnTo>
                  <a:pt x="867036" y="55283"/>
                </a:lnTo>
                <a:lnTo>
                  <a:pt x="910590" y="73707"/>
                </a:lnTo>
                <a:lnTo>
                  <a:pt x="949634" y="94259"/>
                </a:lnTo>
                <a:lnTo>
                  <a:pt x="983768" y="116752"/>
                </a:lnTo>
                <a:lnTo>
                  <a:pt x="1035709" y="166802"/>
                </a:lnTo>
                <a:lnTo>
                  <a:pt x="1063212" y="222350"/>
                </a:lnTo>
                <a:lnTo>
                  <a:pt x="1066800" y="251713"/>
                </a:lnTo>
                <a:lnTo>
                  <a:pt x="1063212" y="281052"/>
                </a:lnTo>
                <a:lnTo>
                  <a:pt x="1052715" y="309397"/>
                </a:lnTo>
                <a:lnTo>
                  <a:pt x="1012593" y="362351"/>
                </a:lnTo>
                <a:lnTo>
                  <a:pt x="949634" y="409064"/>
                </a:lnTo>
                <a:lnTo>
                  <a:pt x="910590" y="429609"/>
                </a:lnTo>
                <a:lnTo>
                  <a:pt x="867036" y="448027"/>
                </a:lnTo>
                <a:lnTo>
                  <a:pt x="819372" y="464129"/>
                </a:lnTo>
                <a:lnTo>
                  <a:pt x="767998" y="477727"/>
                </a:lnTo>
                <a:lnTo>
                  <a:pt x="713314" y="488632"/>
                </a:lnTo>
                <a:lnTo>
                  <a:pt x="655719" y="496655"/>
                </a:lnTo>
                <a:lnTo>
                  <a:pt x="595615" y="501608"/>
                </a:lnTo>
                <a:lnTo>
                  <a:pt x="533400" y="503300"/>
                </a:lnTo>
                <a:lnTo>
                  <a:pt x="471208" y="501608"/>
                </a:lnTo>
                <a:lnTo>
                  <a:pt x="411120" y="496655"/>
                </a:lnTo>
                <a:lnTo>
                  <a:pt x="353536" y="488632"/>
                </a:lnTo>
                <a:lnTo>
                  <a:pt x="298857" y="477727"/>
                </a:lnTo>
                <a:lnTo>
                  <a:pt x="247484" y="464129"/>
                </a:lnTo>
                <a:lnTo>
                  <a:pt x="199817" y="448027"/>
                </a:lnTo>
                <a:lnTo>
                  <a:pt x="156257" y="429609"/>
                </a:lnTo>
                <a:lnTo>
                  <a:pt x="117205" y="409064"/>
                </a:lnTo>
                <a:lnTo>
                  <a:pt x="83062" y="386582"/>
                </a:lnTo>
                <a:lnTo>
                  <a:pt x="31104" y="336560"/>
                </a:lnTo>
                <a:lnTo>
                  <a:pt x="3589" y="281052"/>
                </a:lnTo>
                <a:lnTo>
                  <a:pt x="0" y="251713"/>
                </a:lnTo>
                <a:close/>
              </a:path>
              <a:path w="2112645" h="973455">
                <a:moveTo>
                  <a:pt x="915289" y="721613"/>
                </a:moveTo>
                <a:lnTo>
                  <a:pt x="929100" y="667645"/>
                </a:lnTo>
                <a:lnTo>
                  <a:pt x="968583" y="617709"/>
                </a:lnTo>
                <a:lnTo>
                  <a:pt x="1030816" y="573034"/>
                </a:lnTo>
                <a:lnTo>
                  <a:pt x="1069549" y="553053"/>
                </a:lnTo>
                <a:lnTo>
                  <a:pt x="1112872" y="534847"/>
                </a:lnTo>
                <a:lnTo>
                  <a:pt x="1160421" y="518571"/>
                </a:lnTo>
                <a:lnTo>
                  <a:pt x="1211829" y="504378"/>
                </a:lnTo>
                <a:lnTo>
                  <a:pt x="1266731" y="492421"/>
                </a:lnTo>
                <a:lnTo>
                  <a:pt x="1324761" y="482853"/>
                </a:lnTo>
                <a:lnTo>
                  <a:pt x="1385554" y="475830"/>
                </a:lnTo>
                <a:lnTo>
                  <a:pt x="1448744" y="471503"/>
                </a:lnTo>
                <a:lnTo>
                  <a:pt x="1513967" y="470026"/>
                </a:lnTo>
                <a:lnTo>
                  <a:pt x="1579187" y="471503"/>
                </a:lnTo>
                <a:lnTo>
                  <a:pt x="1642373" y="475830"/>
                </a:lnTo>
                <a:lnTo>
                  <a:pt x="1703159" y="482854"/>
                </a:lnTo>
                <a:lnTo>
                  <a:pt x="1761180" y="492421"/>
                </a:lnTo>
                <a:lnTo>
                  <a:pt x="1816071" y="504378"/>
                </a:lnTo>
                <a:lnTo>
                  <a:pt x="1867467" y="518571"/>
                </a:lnTo>
                <a:lnTo>
                  <a:pt x="1915003" y="534847"/>
                </a:lnTo>
                <a:lnTo>
                  <a:pt x="1958314" y="553053"/>
                </a:lnTo>
                <a:lnTo>
                  <a:pt x="1997035" y="573034"/>
                </a:lnTo>
                <a:lnTo>
                  <a:pt x="2030800" y="594637"/>
                </a:lnTo>
                <a:lnTo>
                  <a:pt x="2082004" y="642096"/>
                </a:lnTo>
                <a:lnTo>
                  <a:pt x="2109005" y="694202"/>
                </a:lnTo>
                <a:lnTo>
                  <a:pt x="2112518" y="721613"/>
                </a:lnTo>
                <a:lnTo>
                  <a:pt x="2109005" y="749027"/>
                </a:lnTo>
                <a:lnTo>
                  <a:pt x="2098713" y="775588"/>
                </a:lnTo>
                <a:lnTo>
                  <a:pt x="2059245" y="825540"/>
                </a:lnTo>
                <a:lnTo>
                  <a:pt x="1997035" y="870238"/>
                </a:lnTo>
                <a:lnTo>
                  <a:pt x="1958314" y="890232"/>
                </a:lnTo>
                <a:lnTo>
                  <a:pt x="1915003" y="908450"/>
                </a:lnTo>
                <a:lnTo>
                  <a:pt x="1867467" y="924738"/>
                </a:lnTo>
                <a:lnTo>
                  <a:pt x="1816071" y="938943"/>
                </a:lnTo>
                <a:lnTo>
                  <a:pt x="1761180" y="950911"/>
                </a:lnTo>
                <a:lnTo>
                  <a:pt x="1703159" y="960487"/>
                </a:lnTo>
                <a:lnTo>
                  <a:pt x="1642373" y="967518"/>
                </a:lnTo>
                <a:lnTo>
                  <a:pt x="1579187" y="971849"/>
                </a:lnTo>
                <a:lnTo>
                  <a:pt x="1513967" y="973327"/>
                </a:lnTo>
                <a:lnTo>
                  <a:pt x="1448744" y="971849"/>
                </a:lnTo>
                <a:lnTo>
                  <a:pt x="1385554" y="967518"/>
                </a:lnTo>
                <a:lnTo>
                  <a:pt x="1324761" y="960487"/>
                </a:lnTo>
                <a:lnTo>
                  <a:pt x="1266731" y="950911"/>
                </a:lnTo>
                <a:lnTo>
                  <a:pt x="1211829" y="938943"/>
                </a:lnTo>
                <a:lnTo>
                  <a:pt x="1160421" y="924738"/>
                </a:lnTo>
                <a:lnTo>
                  <a:pt x="1112872" y="908450"/>
                </a:lnTo>
                <a:lnTo>
                  <a:pt x="1069549" y="890232"/>
                </a:lnTo>
                <a:lnTo>
                  <a:pt x="1030816" y="870238"/>
                </a:lnTo>
                <a:lnTo>
                  <a:pt x="997039" y="848623"/>
                </a:lnTo>
                <a:lnTo>
                  <a:pt x="945815" y="801144"/>
                </a:lnTo>
                <a:lnTo>
                  <a:pt x="918802" y="749027"/>
                </a:lnTo>
                <a:lnTo>
                  <a:pt x="915289" y="721613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655" y="448817"/>
            <a:ext cx="89686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443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1.2 Pro</a:t>
            </a:r>
            <a:r>
              <a:rPr sz="4000" spc="-20" dirty="0"/>
              <a:t>p</a:t>
            </a:r>
            <a:r>
              <a:rPr sz="4000" spc="-5" dirty="0"/>
              <a:t>ositional</a:t>
            </a:r>
            <a:r>
              <a:rPr sz="4000" spc="5" dirty="0"/>
              <a:t> </a:t>
            </a:r>
            <a:r>
              <a:rPr lang="en-US" sz="4000" spc="5" dirty="0" smtClean="0"/>
              <a:t>Equivalence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194917" y="1367154"/>
            <a:ext cx="7590790" cy="4745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65760" indent="-34353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tautology </a:t>
            </a:r>
            <a:r>
              <a:rPr sz="2400" spc="-5" dirty="0">
                <a:latin typeface="Arial"/>
                <a:cs typeface="Arial"/>
              </a:rPr>
              <a:t>is a compound proposition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true  </a:t>
            </a:r>
            <a:r>
              <a:rPr sz="2400" i="1" dirty="0">
                <a:latin typeface="Arial"/>
                <a:cs typeface="Arial"/>
              </a:rPr>
              <a:t>no </a:t>
            </a:r>
            <a:r>
              <a:rPr sz="2400" i="1" spc="-5" dirty="0">
                <a:latin typeface="Arial"/>
                <a:cs typeface="Arial"/>
              </a:rPr>
              <a:t>matter what </a:t>
            </a:r>
            <a:r>
              <a:rPr sz="2400" dirty="0">
                <a:latin typeface="Arial"/>
                <a:cs typeface="Arial"/>
              </a:rPr>
              <a:t>the truth </a:t>
            </a:r>
            <a:r>
              <a:rPr sz="2400" spc="-5" dirty="0">
                <a:latin typeface="Arial"/>
                <a:cs typeface="Arial"/>
              </a:rPr>
              <a:t>values </a:t>
            </a:r>
            <a:r>
              <a:rPr sz="2400" dirty="0">
                <a:latin typeface="Arial"/>
                <a:cs typeface="Arial"/>
              </a:rPr>
              <a:t>of its atomic  </a:t>
            </a:r>
            <a:r>
              <a:rPr sz="2400" spc="-5" dirty="0">
                <a:latin typeface="Arial"/>
                <a:cs typeface="Arial"/>
              </a:rPr>
              <a:t>propositions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are!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  <a:tab pos="2425700" algn="l"/>
              </a:tabLst>
            </a:pP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e.g. p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spc="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	</a:t>
            </a:r>
            <a:r>
              <a:rPr sz="2400" spc="-5" dirty="0">
                <a:latin typeface="Arial"/>
                <a:cs typeface="Arial"/>
              </a:rPr>
              <a:t>(“Today </a:t>
            </a:r>
            <a:r>
              <a:rPr sz="2400" dirty="0">
                <a:latin typeface="Arial"/>
                <a:cs typeface="Arial"/>
              </a:rPr>
              <a:t>the sun </a:t>
            </a:r>
            <a:r>
              <a:rPr sz="2400" spc="-5" dirty="0">
                <a:latin typeface="Arial"/>
                <a:cs typeface="Arial"/>
              </a:rPr>
              <a:t>will shine or today the  </a:t>
            </a:r>
            <a:r>
              <a:rPr sz="2400" dirty="0">
                <a:latin typeface="Arial"/>
                <a:cs typeface="Arial"/>
              </a:rPr>
              <a:t>sun </a:t>
            </a:r>
            <a:r>
              <a:rPr sz="2400" spc="-10" dirty="0">
                <a:latin typeface="Arial"/>
                <a:cs typeface="Arial"/>
              </a:rPr>
              <a:t>will </a:t>
            </a:r>
            <a:r>
              <a:rPr sz="2400" spc="-5" dirty="0">
                <a:latin typeface="Arial"/>
                <a:cs typeface="Arial"/>
              </a:rPr>
              <a:t>not shine.”)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[What is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its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truth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 table?]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contradiction </a:t>
            </a:r>
            <a:r>
              <a:rPr sz="2400" spc="-5" dirty="0">
                <a:latin typeface="Arial"/>
                <a:cs typeface="Arial"/>
              </a:rPr>
              <a:t>is a compound proposition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false </a:t>
            </a:r>
            <a:r>
              <a:rPr sz="2400" spc="-5" dirty="0">
                <a:latin typeface="Arial"/>
                <a:cs typeface="Arial"/>
              </a:rPr>
              <a:t>no </a:t>
            </a:r>
            <a:r>
              <a:rPr sz="2400" dirty="0">
                <a:latin typeface="Arial"/>
                <a:cs typeface="Arial"/>
              </a:rPr>
              <a:t>matter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what!</a:t>
            </a:r>
            <a:endParaRPr sz="2400">
              <a:latin typeface="Arial"/>
              <a:cs typeface="Arial"/>
            </a:endParaRPr>
          </a:p>
          <a:p>
            <a:pPr marL="756285" marR="429895" lvl="1" indent="-287020">
              <a:lnSpc>
                <a:spcPts val="2870"/>
              </a:lnSpc>
              <a:spcBef>
                <a:spcPts val="67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e.g. p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spc="-5" dirty="0">
                <a:latin typeface="Arial"/>
                <a:cs typeface="Arial"/>
              </a:rPr>
              <a:t>Today is Wednesday and today is  not Wednesday.</a:t>
            </a:r>
            <a:r>
              <a:rPr sz="2400" spc="-5" dirty="0">
                <a:latin typeface="Times New Roman"/>
                <a:cs typeface="Times New Roman"/>
              </a:rPr>
              <a:t>”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[Truth</a:t>
            </a:r>
            <a:r>
              <a:rPr sz="2400" spc="-2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table?]</a:t>
            </a:r>
            <a:endParaRPr sz="2400">
              <a:latin typeface="Arial"/>
              <a:cs typeface="Arial"/>
            </a:endParaRPr>
          </a:p>
          <a:p>
            <a:pPr marL="355600" marR="604520" indent="-343535">
              <a:lnSpc>
                <a:spcPct val="100000"/>
              </a:lnSpc>
              <a:spcBef>
                <a:spcPts val="50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contingency </a:t>
            </a:r>
            <a:r>
              <a:rPr sz="2400" spc="-5" dirty="0">
                <a:latin typeface="Arial"/>
                <a:cs typeface="Arial"/>
              </a:rPr>
              <a:t>is a compound proposition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is  neither a tautology nor 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contradiction.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e.g.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→</a:t>
            </a:r>
            <a:r>
              <a:rPr sz="2400" spc="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4901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Logical</a:t>
            </a:r>
            <a:r>
              <a:rPr sz="4000" spc="-80" dirty="0"/>
              <a:t> </a:t>
            </a:r>
            <a:r>
              <a:rPr sz="4000" spc="-5" dirty="0"/>
              <a:t>Equivalence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94917" y="1594180"/>
            <a:ext cx="7398384" cy="373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33425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Compound </a:t>
            </a:r>
            <a:r>
              <a:rPr sz="2800" dirty="0">
                <a:latin typeface="Arial"/>
                <a:cs typeface="Arial"/>
              </a:rPr>
              <a:t>proposition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logically  equivalent </a:t>
            </a:r>
            <a:r>
              <a:rPr sz="2800" spc="-5" dirty="0">
                <a:latin typeface="Arial"/>
                <a:cs typeface="Arial"/>
              </a:rPr>
              <a:t>to compound proposition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,  </a:t>
            </a:r>
            <a:r>
              <a:rPr sz="2800" spc="-5" dirty="0">
                <a:latin typeface="Arial"/>
                <a:cs typeface="Arial"/>
              </a:rPr>
              <a:t>written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b="1" spc="-5" dirty="0">
                <a:solidFill>
                  <a:srgbClr val="FF0000"/>
                </a:solidFill>
                <a:latin typeface="Symbol"/>
                <a:cs typeface="Symbol"/>
              </a:rPr>
              <a:t>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b="1" spc="-10" dirty="0">
                <a:solidFill>
                  <a:srgbClr val="FF0000"/>
                </a:solidFill>
                <a:latin typeface="Symbol"/>
                <a:cs typeface="Symbol"/>
              </a:rPr>
              <a:t>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b="1" spc="-5" dirty="0">
                <a:latin typeface="Arial"/>
                <a:cs typeface="Arial"/>
              </a:rPr>
              <a:t>iff </a:t>
            </a:r>
            <a:r>
              <a:rPr sz="2800" spc="-5" dirty="0">
                <a:latin typeface="Arial"/>
                <a:cs typeface="Arial"/>
              </a:rPr>
              <a:t>the compound  </a:t>
            </a:r>
            <a:r>
              <a:rPr sz="2800" dirty="0">
                <a:latin typeface="Arial"/>
                <a:cs typeface="Arial"/>
              </a:rPr>
              <a:t>proposition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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is a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tautology.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2355"/>
              </a:spcBef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Compound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propositions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and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are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logically 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equivalent to each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other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iff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and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contain 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the same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truth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values as each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other in </a:t>
            </a:r>
            <a:r>
              <a:rPr sz="2800" u="heavy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all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corresponding rows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their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truth</a:t>
            </a:r>
            <a:r>
              <a:rPr sz="28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tables.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45844" y="1286002"/>
            <a:ext cx="65595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Prove that </a:t>
            </a:r>
            <a:r>
              <a:rPr sz="2200" spc="-10" dirty="0">
                <a:latin typeface="Symbol"/>
                <a:cs typeface="Symbol"/>
              </a:rPr>
              <a:t></a:t>
            </a:r>
            <a:r>
              <a:rPr sz="2200" spc="-10" dirty="0">
                <a:latin typeface="Arial"/>
                <a:cs typeface="Arial"/>
              </a:rPr>
              <a:t>(</a:t>
            </a:r>
            <a:r>
              <a:rPr sz="2200" i="1" spc="-10" dirty="0">
                <a:latin typeface="Arial"/>
                <a:cs typeface="Arial"/>
              </a:rPr>
              <a:t>p </a:t>
            </a:r>
            <a:r>
              <a:rPr sz="2200" spc="-5" dirty="0">
                <a:latin typeface="Symbol"/>
                <a:cs typeface="Symbol"/>
              </a:rPr>
              <a:t>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Arial"/>
                <a:cs typeface="Arial"/>
              </a:rPr>
              <a:t>q</a:t>
            </a:r>
            <a:r>
              <a:rPr sz="2200" spc="-5" dirty="0">
                <a:latin typeface="Arial"/>
                <a:cs typeface="Arial"/>
              </a:rPr>
              <a:t>) </a:t>
            </a:r>
            <a:r>
              <a:rPr sz="2500" spc="-5" dirty="0">
                <a:latin typeface="Symbol"/>
                <a:cs typeface="Symbol"/>
              </a:rPr>
              <a:t>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Symbol"/>
                <a:cs typeface="Symbol"/>
              </a:rPr>
              <a:t></a:t>
            </a:r>
            <a:r>
              <a:rPr sz="2200" i="1" spc="-10" dirty="0">
                <a:latin typeface="Arial"/>
                <a:cs typeface="Arial"/>
              </a:rPr>
              <a:t>p </a:t>
            </a:r>
            <a:r>
              <a:rPr sz="2200" spc="-5" dirty="0">
                <a:latin typeface="Symbol"/>
                <a:cs typeface="Symbol"/>
              </a:rPr>
              <a:t>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Symbol"/>
                <a:cs typeface="Symbol"/>
              </a:rPr>
              <a:t></a:t>
            </a:r>
            <a:r>
              <a:rPr sz="2200" i="1" spc="-10" dirty="0">
                <a:latin typeface="Arial"/>
                <a:cs typeface="Arial"/>
              </a:rPr>
              <a:t>q</a:t>
            </a:r>
            <a:r>
              <a:rPr sz="2200" spc="-10" dirty="0">
                <a:latin typeface="Arial"/>
                <a:cs typeface="Arial"/>
              </a:rPr>
              <a:t>. </a:t>
            </a:r>
            <a:r>
              <a:rPr sz="2200" spc="-5" dirty="0">
                <a:latin typeface="Arial"/>
                <a:cs typeface="Arial"/>
              </a:rPr>
              <a:t>(De </a:t>
            </a:r>
            <a:r>
              <a:rPr sz="2200" dirty="0">
                <a:latin typeface="Arial"/>
                <a:cs typeface="Arial"/>
              </a:rPr>
              <a:t>Morgan</a:t>
            </a:r>
            <a:r>
              <a:rPr sz="2200" dirty="0">
                <a:latin typeface="Times New Roman"/>
                <a:cs typeface="Times New Roman"/>
              </a:rPr>
              <a:t>’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law)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6355" y="1787892"/>
            <a:ext cx="604520" cy="501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2430" algn="l"/>
              </a:tabLst>
            </a:pPr>
            <a:r>
              <a:rPr sz="3100" i="1" spc="10" dirty="0">
                <a:latin typeface="Times New Roman"/>
                <a:cs typeface="Times New Roman"/>
              </a:rPr>
              <a:t>p	q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60530" y="1816064"/>
            <a:ext cx="5966460" cy="501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72185" algn="l"/>
                <a:tab pos="1805939" algn="l"/>
                <a:tab pos="2693035" algn="l"/>
                <a:tab pos="4571365" algn="l"/>
              </a:tabLst>
            </a:pPr>
            <a:r>
              <a:rPr sz="3100" i="1" spc="5" dirty="0">
                <a:latin typeface="Times New Roman"/>
                <a:cs typeface="Times New Roman"/>
              </a:rPr>
              <a:t>p</a:t>
            </a:r>
            <a:r>
              <a:rPr sz="3100" spc="5" dirty="0">
                <a:latin typeface="Symbol"/>
                <a:cs typeface="Symbol"/>
              </a:rPr>
              <a:t></a:t>
            </a:r>
            <a:r>
              <a:rPr sz="3100" i="1" spc="5" dirty="0">
                <a:latin typeface="Times New Roman"/>
                <a:cs typeface="Times New Roman"/>
              </a:rPr>
              <a:t>q	</a:t>
            </a:r>
            <a:r>
              <a:rPr sz="3100" spc="10" dirty="0">
                <a:latin typeface="Symbol"/>
                <a:cs typeface="Symbol"/>
              </a:rPr>
              <a:t></a:t>
            </a:r>
            <a:r>
              <a:rPr sz="3100" i="1" spc="10" dirty="0">
                <a:latin typeface="Times New Roman"/>
                <a:cs typeface="Times New Roman"/>
              </a:rPr>
              <a:t>p	</a:t>
            </a:r>
            <a:r>
              <a:rPr sz="3100" spc="10" dirty="0">
                <a:latin typeface="Symbol"/>
                <a:cs typeface="Symbol"/>
              </a:rPr>
              <a:t></a:t>
            </a:r>
            <a:r>
              <a:rPr sz="3100" i="1" spc="10" dirty="0">
                <a:latin typeface="Times New Roman"/>
                <a:cs typeface="Times New Roman"/>
              </a:rPr>
              <a:t>q	</a:t>
            </a:r>
            <a:r>
              <a:rPr sz="3100" spc="10" dirty="0">
                <a:latin typeface="Symbol"/>
                <a:cs typeface="Symbol"/>
              </a:rPr>
              <a:t></a:t>
            </a:r>
            <a:r>
              <a:rPr sz="3100" i="1" spc="10" dirty="0">
                <a:latin typeface="Times New Roman"/>
                <a:cs typeface="Times New Roman"/>
              </a:rPr>
              <a:t>p </a:t>
            </a:r>
            <a:r>
              <a:rPr sz="3100" spc="15" dirty="0">
                <a:latin typeface="Symbol"/>
                <a:cs typeface="Symbol"/>
              </a:rPr>
              <a:t>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</a:t>
            </a:r>
            <a:r>
              <a:rPr sz="3100" i="1" spc="5" dirty="0">
                <a:latin typeface="Times New Roman"/>
                <a:cs typeface="Times New Roman"/>
              </a:rPr>
              <a:t>q	</a:t>
            </a:r>
            <a:r>
              <a:rPr sz="3100" spc="10" dirty="0">
                <a:latin typeface="Symbol"/>
                <a:cs typeface="Symbol"/>
              </a:rPr>
              <a:t></a:t>
            </a:r>
            <a:r>
              <a:rPr sz="3100" spc="10" dirty="0">
                <a:latin typeface="Times New Roman"/>
                <a:cs typeface="Times New Roman"/>
              </a:rPr>
              <a:t>(</a:t>
            </a:r>
            <a:r>
              <a:rPr sz="3100" i="1" spc="10" dirty="0">
                <a:latin typeface="Times New Roman"/>
                <a:cs typeface="Times New Roman"/>
              </a:rPr>
              <a:t>p </a:t>
            </a:r>
            <a:r>
              <a:rPr sz="3100" spc="15" dirty="0">
                <a:latin typeface="Symbol"/>
                <a:cs typeface="Symbol"/>
              </a:rPr>
              <a:t></a:t>
            </a:r>
            <a:r>
              <a:rPr sz="3100" spc="-90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q</a:t>
            </a:r>
            <a:r>
              <a:rPr sz="3100" spc="10" dirty="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45646" y="1828602"/>
            <a:ext cx="7015480" cy="1955800"/>
            <a:chOff x="1545646" y="1828602"/>
            <a:chExt cx="7015480" cy="1955800"/>
          </a:xfrm>
        </p:grpSpPr>
        <p:sp>
          <p:nvSpPr>
            <p:cNvPr id="13" name="object 13"/>
            <p:cNvSpPr/>
            <p:nvPr/>
          </p:nvSpPr>
          <p:spPr>
            <a:xfrm>
              <a:off x="2295689" y="1829555"/>
              <a:ext cx="12065" cy="554990"/>
            </a:xfrm>
            <a:custGeom>
              <a:avLst/>
              <a:gdLst/>
              <a:ahLst/>
              <a:cxnLst/>
              <a:rect l="l" t="t" r="r" b="b"/>
              <a:pathLst>
                <a:path w="12064" h="554989">
                  <a:moveTo>
                    <a:pt x="11885" y="0"/>
                  </a:moveTo>
                  <a:lnTo>
                    <a:pt x="11885" y="554791"/>
                  </a:lnTo>
                </a:path>
                <a:path w="12064" h="554989">
                  <a:moveTo>
                    <a:pt x="0" y="0"/>
                  </a:moveTo>
                  <a:lnTo>
                    <a:pt x="0" y="5547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45856" y="2385088"/>
              <a:ext cx="364490" cy="6350"/>
            </a:xfrm>
            <a:custGeom>
              <a:avLst/>
              <a:gdLst/>
              <a:ahLst/>
              <a:cxnLst/>
              <a:rect l="l" t="t" r="r" b="b"/>
              <a:pathLst>
                <a:path w="364489" h="6350">
                  <a:moveTo>
                    <a:pt x="363996" y="0"/>
                  </a:moveTo>
                  <a:lnTo>
                    <a:pt x="0" y="0"/>
                  </a:lnTo>
                  <a:lnTo>
                    <a:pt x="0" y="5930"/>
                  </a:lnTo>
                  <a:lnTo>
                    <a:pt x="363996" y="5930"/>
                  </a:lnTo>
                  <a:lnTo>
                    <a:pt x="363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46599" y="2385829"/>
              <a:ext cx="362585" cy="0"/>
            </a:xfrm>
            <a:custGeom>
              <a:avLst/>
              <a:gdLst/>
              <a:ahLst/>
              <a:cxnLst/>
              <a:rect l="l" t="t" r="r" b="b"/>
              <a:pathLst>
                <a:path w="362585">
                  <a:moveTo>
                    <a:pt x="0" y="0"/>
                  </a:moveTo>
                  <a:lnTo>
                    <a:pt x="36251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09853" y="238508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942" y="0"/>
                  </a:moveTo>
                  <a:lnTo>
                    <a:pt x="0" y="0"/>
                  </a:lnTo>
                  <a:lnTo>
                    <a:pt x="0" y="5930"/>
                  </a:lnTo>
                  <a:lnTo>
                    <a:pt x="5942" y="5930"/>
                  </a:lnTo>
                  <a:lnTo>
                    <a:pt x="59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10595" y="2385829"/>
              <a:ext cx="5080" cy="4445"/>
            </a:xfrm>
            <a:custGeom>
              <a:avLst/>
              <a:gdLst/>
              <a:ahLst/>
              <a:cxnLst/>
              <a:rect l="l" t="t" r="r" b="b"/>
              <a:pathLst>
                <a:path w="5080" h="4444">
                  <a:moveTo>
                    <a:pt x="0" y="0"/>
                  </a:moveTo>
                  <a:lnTo>
                    <a:pt x="4457" y="0"/>
                  </a:lnTo>
                </a:path>
                <a:path w="5080" h="4444">
                  <a:moveTo>
                    <a:pt x="0" y="0"/>
                  </a:moveTo>
                  <a:lnTo>
                    <a:pt x="0" y="44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15795" y="2385088"/>
              <a:ext cx="379730" cy="6350"/>
            </a:xfrm>
            <a:custGeom>
              <a:avLst/>
              <a:gdLst/>
              <a:ahLst/>
              <a:cxnLst/>
              <a:rect l="l" t="t" r="r" b="b"/>
              <a:pathLst>
                <a:path w="379730" h="6350">
                  <a:moveTo>
                    <a:pt x="379150" y="0"/>
                  </a:moveTo>
                  <a:lnTo>
                    <a:pt x="0" y="0"/>
                  </a:lnTo>
                  <a:lnTo>
                    <a:pt x="0" y="5930"/>
                  </a:lnTo>
                  <a:lnTo>
                    <a:pt x="379150" y="5930"/>
                  </a:lnTo>
                  <a:lnTo>
                    <a:pt x="37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16538" y="1829555"/>
              <a:ext cx="1360170" cy="561340"/>
            </a:xfrm>
            <a:custGeom>
              <a:avLst/>
              <a:gdLst/>
              <a:ahLst/>
              <a:cxnLst/>
              <a:rect l="l" t="t" r="r" b="b"/>
              <a:pathLst>
                <a:path w="1360170" h="561339">
                  <a:moveTo>
                    <a:pt x="0" y="556274"/>
                  </a:moveTo>
                  <a:lnTo>
                    <a:pt x="377665" y="556274"/>
                  </a:lnTo>
                </a:path>
                <a:path w="1360170" h="561339">
                  <a:moveTo>
                    <a:pt x="391036" y="556274"/>
                  </a:moveTo>
                  <a:lnTo>
                    <a:pt x="391036" y="560722"/>
                  </a:lnTo>
                </a:path>
                <a:path w="1360170" h="561339">
                  <a:moveTo>
                    <a:pt x="379150" y="556274"/>
                  </a:moveTo>
                  <a:lnTo>
                    <a:pt x="379150" y="560722"/>
                  </a:lnTo>
                </a:path>
                <a:path w="1360170" h="561339">
                  <a:moveTo>
                    <a:pt x="1359664" y="0"/>
                  </a:moveTo>
                  <a:lnTo>
                    <a:pt x="1359664" y="5547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12775" y="2385088"/>
              <a:ext cx="963294" cy="6350"/>
            </a:xfrm>
            <a:custGeom>
              <a:avLst/>
              <a:gdLst/>
              <a:ahLst/>
              <a:cxnLst/>
              <a:rect l="l" t="t" r="r" b="b"/>
              <a:pathLst>
                <a:path w="963295" h="6350">
                  <a:moveTo>
                    <a:pt x="962734" y="0"/>
                  </a:moveTo>
                  <a:lnTo>
                    <a:pt x="0" y="0"/>
                  </a:lnTo>
                  <a:lnTo>
                    <a:pt x="0" y="5930"/>
                  </a:lnTo>
                  <a:lnTo>
                    <a:pt x="962734" y="5930"/>
                  </a:lnTo>
                  <a:lnTo>
                    <a:pt x="9627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13517" y="1829555"/>
              <a:ext cx="1753870" cy="561340"/>
            </a:xfrm>
            <a:custGeom>
              <a:avLst/>
              <a:gdLst/>
              <a:ahLst/>
              <a:cxnLst/>
              <a:rect l="l" t="t" r="r" b="b"/>
              <a:pathLst>
                <a:path w="1753870" h="561339">
                  <a:moveTo>
                    <a:pt x="0" y="556274"/>
                  </a:moveTo>
                  <a:lnTo>
                    <a:pt x="961199" y="556274"/>
                  </a:lnTo>
                </a:path>
                <a:path w="1753870" h="561339">
                  <a:moveTo>
                    <a:pt x="962684" y="556274"/>
                  </a:moveTo>
                  <a:lnTo>
                    <a:pt x="962684" y="560722"/>
                  </a:lnTo>
                </a:path>
                <a:path w="1753870" h="561339">
                  <a:moveTo>
                    <a:pt x="1753449" y="0"/>
                  </a:moveTo>
                  <a:lnTo>
                    <a:pt x="1753449" y="5547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81402" y="2385088"/>
              <a:ext cx="784860" cy="6350"/>
            </a:xfrm>
            <a:custGeom>
              <a:avLst/>
              <a:gdLst/>
              <a:ahLst/>
              <a:cxnLst/>
              <a:rect l="l" t="t" r="r" b="b"/>
              <a:pathLst>
                <a:path w="784860" h="6350">
                  <a:moveTo>
                    <a:pt x="784747" y="0"/>
                  </a:moveTo>
                  <a:lnTo>
                    <a:pt x="0" y="0"/>
                  </a:lnTo>
                  <a:lnTo>
                    <a:pt x="0" y="5930"/>
                  </a:lnTo>
                  <a:lnTo>
                    <a:pt x="784747" y="5930"/>
                  </a:lnTo>
                  <a:lnTo>
                    <a:pt x="7847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82145" y="1829555"/>
              <a:ext cx="1663064" cy="561340"/>
            </a:xfrm>
            <a:custGeom>
              <a:avLst/>
              <a:gdLst/>
              <a:ahLst/>
              <a:cxnLst/>
              <a:rect l="l" t="t" r="r" b="b"/>
              <a:pathLst>
                <a:path w="1663064" h="561339">
                  <a:moveTo>
                    <a:pt x="0" y="556274"/>
                  </a:moveTo>
                  <a:lnTo>
                    <a:pt x="783335" y="556274"/>
                  </a:lnTo>
                </a:path>
                <a:path w="1663064" h="561339">
                  <a:moveTo>
                    <a:pt x="784821" y="556274"/>
                  </a:moveTo>
                  <a:lnTo>
                    <a:pt x="784821" y="560722"/>
                  </a:lnTo>
                </a:path>
                <a:path w="1663064" h="561339">
                  <a:moveTo>
                    <a:pt x="1662870" y="0"/>
                  </a:moveTo>
                  <a:lnTo>
                    <a:pt x="1662870" y="5547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72167" y="2385088"/>
              <a:ext cx="872490" cy="6350"/>
            </a:xfrm>
            <a:custGeom>
              <a:avLst/>
              <a:gdLst/>
              <a:ahLst/>
              <a:cxnLst/>
              <a:rect l="l" t="t" r="r" b="b"/>
              <a:pathLst>
                <a:path w="872489" h="6350">
                  <a:moveTo>
                    <a:pt x="872106" y="0"/>
                  </a:moveTo>
                  <a:lnTo>
                    <a:pt x="0" y="0"/>
                  </a:lnTo>
                  <a:lnTo>
                    <a:pt x="0" y="5930"/>
                  </a:lnTo>
                  <a:lnTo>
                    <a:pt x="872106" y="5930"/>
                  </a:lnTo>
                  <a:lnTo>
                    <a:pt x="872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72909" y="1829555"/>
              <a:ext cx="2715260" cy="561340"/>
            </a:xfrm>
            <a:custGeom>
              <a:avLst/>
              <a:gdLst/>
              <a:ahLst/>
              <a:cxnLst/>
              <a:rect l="l" t="t" r="r" b="b"/>
              <a:pathLst>
                <a:path w="2715259" h="561339">
                  <a:moveTo>
                    <a:pt x="0" y="556274"/>
                  </a:moveTo>
                  <a:lnTo>
                    <a:pt x="870620" y="556274"/>
                  </a:lnTo>
                </a:path>
                <a:path w="2715259" h="561339">
                  <a:moveTo>
                    <a:pt x="872106" y="556274"/>
                  </a:moveTo>
                  <a:lnTo>
                    <a:pt x="872106" y="560722"/>
                  </a:lnTo>
                </a:path>
                <a:path w="2715259" h="561339">
                  <a:moveTo>
                    <a:pt x="2714994" y="0"/>
                  </a:moveTo>
                  <a:lnTo>
                    <a:pt x="2714994" y="5547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50216" y="2385088"/>
              <a:ext cx="1837055" cy="6350"/>
            </a:xfrm>
            <a:custGeom>
              <a:avLst/>
              <a:gdLst/>
              <a:ahLst/>
              <a:cxnLst/>
              <a:rect l="l" t="t" r="r" b="b"/>
              <a:pathLst>
                <a:path w="1837054" h="6350">
                  <a:moveTo>
                    <a:pt x="1836945" y="0"/>
                  </a:moveTo>
                  <a:lnTo>
                    <a:pt x="0" y="0"/>
                  </a:lnTo>
                  <a:lnTo>
                    <a:pt x="0" y="5930"/>
                  </a:lnTo>
                  <a:lnTo>
                    <a:pt x="1836945" y="5930"/>
                  </a:lnTo>
                  <a:lnTo>
                    <a:pt x="18369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50959" y="2385829"/>
              <a:ext cx="1837055" cy="4445"/>
            </a:xfrm>
            <a:custGeom>
              <a:avLst/>
              <a:gdLst/>
              <a:ahLst/>
              <a:cxnLst/>
              <a:rect l="l" t="t" r="r" b="b"/>
              <a:pathLst>
                <a:path w="1837054" h="4444">
                  <a:moveTo>
                    <a:pt x="0" y="0"/>
                  </a:moveTo>
                  <a:lnTo>
                    <a:pt x="1835459" y="0"/>
                  </a:lnTo>
                </a:path>
                <a:path w="1837054" h="4444">
                  <a:moveTo>
                    <a:pt x="1836945" y="0"/>
                  </a:moveTo>
                  <a:lnTo>
                    <a:pt x="1836945" y="44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93104" y="2385088"/>
              <a:ext cx="1767205" cy="6350"/>
            </a:xfrm>
            <a:custGeom>
              <a:avLst/>
              <a:gdLst/>
              <a:ahLst/>
              <a:cxnLst/>
              <a:rect l="l" t="t" r="r" b="b"/>
              <a:pathLst>
                <a:path w="1767204" h="6350">
                  <a:moveTo>
                    <a:pt x="0" y="5930"/>
                  </a:moveTo>
                  <a:lnTo>
                    <a:pt x="1766870" y="5930"/>
                  </a:lnTo>
                  <a:lnTo>
                    <a:pt x="1766870" y="0"/>
                  </a:lnTo>
                  <a:lnTo>
                    <a:pt x="0" y="0"/>
                  </a:lnTo>
                  <a:lnTo>
                    <a:pt x="0" y="59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95689" y="2385829"/>
              <a:ext cx="6264910" cy="1397635"/>
            </a:xfrm>
            <a:custGeom>
              <a:avLst/>
              <a:gdLst/>
              <a:ahLst/>
              <a:cxnLst/>
              <a:rect l="l" t="t" r="r" b="b"/>
              <a:pathLst>
                <a:path w="6264909" h="1397635">
                  <a:moveTo>
                    <a:pt x="4498157" y="0"/>
                  </a:moveTo>
                  <a:lnTo>
                    <a:pt x="6264285" y="0"/>
                  </a:lnTo>
                </a:path>
                <a:path w="6264909" h="1397635">
                  <a:moveTo>
                    <a:pt x="11885" y="5930"/>
                  </a:moveTo>
                  <a:lnTo>
                    <a:pt x="11885" y="460019"/>
                  </a:lnTo>
                </a:path>
                <a:path w="6264909" h="1397635">
                  <a:moveTo>
                    <a:pt x="0" y="5930"/>
                  </a:moveTo>
                  <a:lnTo>
                    <a:pt x="0" y="460019"/>
                  </a:lnTo>
                </a:path>
                <a:path w="6264909" h="1397635">
                  <a:moveTo>
                    <a:pt x="980513" y="5930"/>
                  </a:moveTo>
                  <a:lnTo>
                    <a:pt x="980513" y="460019"/>
                  </a:lnTo>
                </a:path>
                <a:path w="6264909" h="1397635">
                  <a:moveTo>
                    <a:pt x="1771277" y="5930"/>
                  </a:moveTo>
                  <a:lnTo>
                    <a:pt x="1771277" y="460019"/>
                  </a:lnTo>
                </a:path>
                <a:path w="6264909" h="1397635">
                  <a:moveTo>
                    <a:pt x="2649326" y="5930"/>
                  </a:moveTo>
                  <a:lnTo>
                    <a:pt x="2649326" y="460019"/>
                  </a:lnTo>
                </a:path>
                <a:path w="6264909" h="1397635">
                  <a:moveTo>
                    <a:pt x="4492215" y="5930"/>
                  </a:moveTo>
                  <a:lnTo>
                    <a:pt x="4492215" y="460019"/>
                  </a:lnTo>
                </a:path>
                <a:path w="6264909" h="1397635">
                  <a:moveTo>
                    <a:pt x="11885" y="461502"/>
                  </a:moveTo>
                  <a:lnTo>
                    <a:pt x="11885" y="943343"/>
                  </a:lnTo>
                </a:path>
                <a:path w="6264909" h="1397635">
                  <a:moveTo>
                    <a:pt x="0" y="461502"/>
                  </a:moveTo>
                  <a:lnTo>
                    <a:pt x="0" y="943343"/>
                  </a:lnTo>
                </a:path>
                <a:path w="6264909" h="1397635">
                  <a:moveTo>
                    <a:pt x="980513" y="461502"/>
                  </a:moveTo>
                  <a:lnTo>
                    <a:pt x="980513" y="943343"/>
                  </a:lnTo>
                </a:path>
                <a:path w="6264909" h="1397635">
                  <a:moveTo>
                    <a:pt x="1771277" y="461502"/>
                  </a:moveTo>
                  <a:lnTo>
                    <a:pt x="1771277" y="943343"/>
                  </a:lnTo>
                </a:path>
                <a:path w="6264909" h="1397635">
                  <a:moveTo>
                    <a:pt x="2649326" y="461502"/>
                  </a:moveTo>
                  <a:lnTo>
                    <a:pt x="2649326" y="943343"/>
                  </a:lnTo>
                </a:path>
                <a:path w="6264909" h="1397635">
                  <a:moveTo>
                    <a:pt x="4492215" y="461502"/>
                  </a:moveTo>
                  <a:lnTo>
                    <a:pt x="4492215" y="943343"/>
                  </a:lnTo>
                </a:path>
                <a:path w="6264909" h="1397635">
                  <a:moveTo>
                    <a:pt x="11885" y="944826"/>
                  </a:moveTo>
                  <a:lnTo>
                    <a:pt x="11885" y="1397358"/>
                  </a:lnTo>
                </a:path>
                <a:path w="6264909" h="1397635">
                  <a:moveTo>
                    <a:pt x="0" y="944826"/>
                  </a:moveTo>
                  <a:lnTo>
                    <a:pt x="0" y="1397358"/>
                  </a:lnTo>
                </a:path>
                <a:path w="6264909" h="1397635">
                  <a:moveTo>
                    <a:pt x="980513" y="944826"/>
                  </a:moveTo>
                  <a:lnTo>
                    <a:pt x="980513" y="1397358"/>
                  </a:lnTo>
                </a:path>
                <a:path w="6264909" h="1397635">
                  <a:moveTo>
                    <a:pt x="1771277" y="944826"/>
                  </a:moveTo>
                  <a:lnTo>
                    <a:pt x="1771277" y="1397358"/>
                  </a:lnTo>
                </a:path>
                <a:path w="6264909" h="1397635">
                  <a:moveTo>
                    <a:pt x="2649326" y="944826"/>
                  </a:moveTo>
                  <a:lnTo>
                    <a:pt x="2649326" y="1397358"/>
                  </a:lnTo>
                </a:path>
                <a:path w="6264909" h="1397635">
                  <a:moveTo>
                    <a:pt x="4492215" y="944826"/>
                  </a:moveTo>
                  <a:lnTo>
                    <a:pt x="4492215" y="13973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600012" y="2349850"/>
            <a:ext cx="636905" cy="18942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3654"/>
              </a:lnSpc>
              <a:spcBef>
                <a:spcPts val="120"/>
              </a:spcBef>
            </a:pPr>
            <a:r>
              <a:rPr sz="3100" spc="15" dirty="0">
                <a:latin typeface="Times New Roman"/>
                <a:cs typeface="Times New Roman"/>
              </a:rPr>
              <a:t>T</a:t>
            </a:r>
            <a:r>
              <a:rPr sz="3100" spc="114" dirty="0">
                <a:latin typeface="Times New Roman"/>
                <a:cs typeface="Times New Roman"/>
              </a:rPr>
              <a:t> </a:t>
            </a:r>
            <a:r>
              <a:rPr sz="3100" spc="15" dirty="0">
                <a:latin typeface="Times New Roman"/>
                <a:cs typeface="Times New Roman"/>
              </a:rPr>
              <a:t>T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ts val="3654"/>
              </a:lnSpc>
            </a:pPr>
            <a:r>
              <a:rPr sz="3100" spc="15" dirty="0">
                <a:latin typeface="Times New Roman"/>
                <a:cs typeface="Times New Roman"/>
              </a:rPr>
              <a:t>T</a:t>
            </a:r>
            <a:r>
              <a:rPr sz="3100" spc="114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Times New Roman"/>
                <a:cs typeface="Times New Roman"/>
              </a:rPr>
              <a:t>F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  <a:spcBef>
                <a:spcPts val="85"/>
              </a:spcBef>
              <a:tabLst>
                <a:tab pos="381000" algn="l"/>
              </a:tabLst>
            </a:pPr>
            <a:r>
              <a:rPr sz="3100" spc="10" dirty="0">
                <a:latin typeface="Times New Roman"/>
                <a:cs typeface="Times New Roman"/>
              </a:rPr>
              <a:t>F	</a:t>
            </a:r>
            <a:r>
              <a:rPr sz="3100" spc="15" dirty="0">
                <a:latin typeface="Times New Roman"/>
                <a:cs typeface="Times New Roman"/>
              </a:rPr>
              <a:t>T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  <a:tabLst>
                <a:tab pos="381000" algn="l"/>
              </a:tabLst>
            </a:pPr>
            <a:r>
              <a:rPr sz="3100" spc="10" dirty="0">
                <a:latin typeface="Times New Roman"/>
                <a:cs typeface="Times New Roman"/>
              </a:rPr>
              <a:t>F	F</a:t>
            </a:r>
            <a:endParaRPr sz="31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294737" y="1828764"/>
            <a:ext cx="4498975" cy="2411095"/>
            <a:chOff x="2294737" y="1828764"/>
            <a:chExt cx="4498975" cy="2411095"/>
          </a:xfrm>
        </p:grpSpPr>
        <p:sp>
          <p:nvSpPr>
            <p:cNvPr id="32" name="object 32"/>
            <p:cNvSpPr/>
            <p:nvPr/>
          </p:nvSpPr>
          <p:spPr>
            <a:xfrm>
              <a:off x="2306832" y="1828764"/>
              <a:ext cx="6350" cy="2411095"/>
            </a:xfrm>
            <a:custGeom>
              <a:avLst/>
              <a:gdLst/>
              <a:ahLst/>
              <a:cxnLst/>
              <a:rect l="l" t="t" r="r" b="b"/>
              <a:pathLst>
                <a:path w="6350" h="2411095">
                  <a:moveTo>
                    <a:pt x="0" y="2410662"/>
                  </a:moveTo>
                  <a:lnTo>
                    <a:pt x="5942" y="2410662"/>
                  </a:lnTo>
                  <a:lnTo>
                    <a:pt x="5942" y="0"/>
                  </a:lnTo>
                  <a:lnTo>
                    <a:pt x="0" y="0"/>
                  </a:lnTo>
                  <a:lnTo>
                    <a:pt x="0" y="2410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07575" y="3784670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h="454025">
                  <a:moveTo>
                    <a:pt x="0" y="0"/>
                  </a:moveTo>
                  <a:lnTo>
                    <a:pt x="0" y="4540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94946" y="1828764"/>
              <a:ext cx="6350" cy="2411095"/>
            </a:xfrm>
            <a:custGeom>
              <a:avLst/>
              <a:gdLst/>
              <a:ahLst/>
              <a:cxnLst/>
              <a:rect l="l" t="t" r="r" b="b"/>
              <a:pathLst>
                <a:path w="6350" h="2411095">
                  <a:moveTo>
                    <a:pt x="0" y="2410662"/>
                  </a:moveTo>
                  <a:lnTo>
                    <a:pt x="5942" y="2410662"/>
                  </a:lnTo>
                  <a:lnTo>
                    <a:pt x="5942" y="0"/>
                  </a:lnTo>
                  <a:lnTo>
                    <a:pt x="0" y="0"/>
                  </a:lnTo>
                  <a:lnTo>
                    <a:pt x="0" y="2410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95689" y="3784670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h="454025">
                  <a:moveTo>
                    <a:pt x="0" y="0"/>
                  </a:moveTo>
                  <a:lnTo>
                    <a:pt x="0" y="4540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75459" y="1828764"/>
              <a:ext cx="6350" cy="2411095"/>
            </a:xfrm>
            <a:custGeom>
              <a:avLst/>
              <a:gdLst/>
              <a:ahLst/>
              <a:cxnLst/>
              <a:rect l="l" t="t" r="r" b="b"/>
              <a:pathLst>
                <a:path w="6350" h="2411095">
                  <a:moveTo>
                    <a:pt x="0" y="2410662"/>
                  </a:moveTo>
                  <a:lnTo>
                    <a:pt x="5942" y="2410662"/>
                  </a:lnTo>
                  <a:lnTo>
                    <a:pt x="5942" y="0"/>
                  </a:lnTo>
                  <a:lnTo>
                    <a:pt x="0" y="0"/>
                  </a:lnTo>
                  <a:lnTo>
                    <a:pt x="0" y="2410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76202" y="3784670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h="454025">
                  <a:moveTo>
                    <a:pt x="0" y="0"/>
                  </a:moveTo>
                  <a:lnTo>
                    <a:pt x="0" y="4540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66224" y="1828764"/>
              <a:ext cx="6350" cy="2411095"/>
            </a:xfrm>
            <a:custGeom>
              <a:avLst/>
              <a:gdLst/>
              <a:ahLst/>
              <a:cxnLst/>
              <a:rect l="l" t="t" r="r" b="b"/>
              <a:pathLst>
                <a:path w="6350" h="2411095">
                  <a:moveTo>
                    <a:pt x="0" y="2410662"/>
                  </a:moveTo>
                  <a:lnTo>
                    <a:pt x="5942" y="2410662"/>
                  </a:lnTo>
                  <a:lnTo>
                    <a:pt x="5942" y="0"/>
                  </a:lnTo>
                  <a:lnTo>
                    <a:pt x="0" y="0"/>
                  </a:lnTo>
                  <a:lnTo>
                    <a:pt x="0" y="2410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66967" y="3784670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h="454025">
                  <a:moveTo>
                    <a:pt x="0" y="0"/>
                  </a:moveTo>
                  <a:lnTo>
                    <a:pt x="0" y="4540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44273" y="1828764"/>
              <a:ext cx="6350" cy="2411095"/>
            </a:xfrm>
            <a:custGeom>
              <a:avLst/>
              <a:gdLst/>
              <a:ahLst/>
              <a:cxnLst/>
              <a:rect l="l" t="t" r="r" b="b"/>
              <a:pathLst>
                <a:path w="6350" h="2411095">
                  <a:moveTo>
                    <a:pt x="0" y="2410662"/>
                  </a:moveTo>
                  <a:lnTo>
                    <a:pt x="5942" y="2410662"/>
                  </a:lnTo>
                  <a:lnTo>
                    <a:pt x="5942" y="0"/>
                  </a:lnTo>
                  <a:lnTo>
                    <a:pt x="0" y="0"/>
                  </a:lnTo>
                  <a:lnTo>
                    <a:pt x="0" y="2410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45016" y="3784670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h="454025">
                  <a:moveTo>
                    <a:pt x="0" y="0"/>
                  </a:moveTo>
                  <a:lnTo>
                    <a:pt x="0" y="4540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87161" y="1828764"/>
              <a:ext cx="6350" cy="2411095"/>
            </a:xfrm>
            <a:custGeom>
              <a:avLst/>
              <a:gdLst/>
              <a:ahLst/>
              <a:cxnLst/>
              <a:rect l="l" t="t" r="r" b="b"/>
              <a:pathLst>
                <a:path w="6350" h="2411095">
                  <a:moveTo>
                    <a:pt x="0" y="2410662"/>
                  </a:moveTo>
                  <a:lnTo>
                    <a:pt x="5942" y="2410662"/>
                  </a:lnTo>
                  <a:lnTo>
                    <a:pt x="5942" y="0"/>
                  </a:lnTo>
                  <a:lnTo>
                    <a:pt x="0" y="0"/>
                  </a:lnTo>
                  <a:lnTo>
                    <a:pt x="0" y="2410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787904" y="3784670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h="454025">
                  <a:moveTo>
                    <a:pt x="0" y="0"/>
                  </a:moveTo>
                  <a:lnTo>
                    <a:pt x="0" y="4540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229969" y="0"/>
            <a:ext cx="5014595" cy="115316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 marR="5080">
              <a:lnSpc>
                <a:spcPts val="4079"/>
              </a:lnSpc>
              <a:spcBef>
                <a:spcPts val="830"/>
              </a:spcBef>
            </a:pPr>
            <a:r>
              <a:rPr sz="4000" spc="-5" dirty="0"/>
              <a:t>Proving</a:t>
            </a:r>
            <a:r>
              <a:rPr sz="4000" spc="-90" dirty="0"/>
              <a:t> </a:t>
            </a:r>
            <a:r>
              <a:rPr sz="4000" spc="-5" dirty="0"/>
              <a:t>Equivalence  via Truth</a:t>
            </a:r>
            <a:r>
              <a:rPr sz="4000" spc="-10" dirty="0"/>
              <a:t> </a:t>
            </a:r>
            <a:r>
              <a:rPr sz="4000" spc="-5" dirty="0"/>
              <a:t>Tables</a:t>
            </a:r>
            <a:endParaRPr sz="4000"/>
          </a:p>
        </p:txBody>
      </p:sp>
      <p:sp>
        <p:nvSpPr>
          <p:cNvPr id="45" name="object 45"/>
          <p:cNvSpPr txBox="1"/>
          <p:nvPr/>
        </p:nvSpPr>
        <p:spPr>
          <a:xfrm>
            <a:off x="5693790" y="2350770"/>
            <a:ext cx="288925" cy="1962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indent="29845" algn="just">
              <a:lnSpc>
                <a:spcPct val="99000"/>
              </a:lnSpc>
              <a:spcBef>
                <a:spcPts val="140"/>
              </a:spcBef>
            </a:pPr>
            <a:r>
              <a:rPr sz="3200" dirty="0">
                <a:latin typeface="Times New Roman"/>
                <a:cs typeface="Times New Roman"/>
              </a:rPr>
              <a:t>F  T  T  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519796" y="2350770"/>
            <a:ext cx="295275" cy="1962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3970" marR="5080" indent="-1905" algn="just">
              <a:lnSpc>
                <a:spcPct val="99000"/>
              </a:lnSpc>
              <a:spcBef>
                <a:spcPts val="140"/>
              </a:spcBef>
            </a:pPr>
            <a:r>
              <a:rPr sz="3200" dirty="0">
                <a:latin typeface="Times New Roman"/>
                <a:cs typeface="Times New Roman"/>
              </a:rPr>
              <a:t>F  T  T  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88132" y="2350770"/>
            <a:ext cx="2016125" cy="1952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95"/>
              </a:lnSpc>
              <a:spcBef>
                <a:spcPts val="105"/>
              </a:spcBef>
              <a:tabLst>
                <a:tab pos="937894" algn="l"/>
                <a:tab pos="1776095" algn="l"/>
              </a:tabLst>
            </a:pPr>
            <a:r>
              <a:rPr sz="3200" dirty="0">
                <a:latin typeface="Times New Roman"/>
                <a:cs typeface="Times New Roman"/>
              </a:rPr>
              <a:t>T	F	F</a:t>
            </a:r>
            <a:endParaRPr sz="3200">
              <a:latin typeface="Times New Roman"/>
              <a:cs typeface="Times New Roman"/>
            </a:endParaRPr>
          </a:p>
          <a:p>
            <a:pPr marL="33020">
              <a:lnSpc>
                <a:spcPts val="3770"/>
              </a:lnSpc>
              <a:tabLst>
                <a:tab pos="935990" algn="l"/>
                <a:tab pos="1741170" algn="l"/>
              </a:tabLst>
            </a:pPr>
            <a:r>
              <a:rPr sz="3200" dirty="0">
                <a:latin typeface="Times New Roman"/>
                <a:cs typeface="Times New Roman"/>
              </a:rPr>
              <a:t>F	F	T</a:t>
            </a:r>
            <a:endParaRPr sz="3200">
              <a:latin typeface="Times New Roman"/>
              <a:cs typeface="Times New Roman"/>
            </a:endParaRPr>
          </a:p>
          <a:p>
            <a:pPr marL="34925">
              <a:lnSpc>
                <a:spcPts val="3790"/>
              </a:lnSpc>
              <a:tabLst>
                <a:tab pos="901700" algn="l"/>
                <a:tab pos="1776095" algn="l"/>
              </a:tabLst>
            </a:pPr>
            <a:r>
              <a:rPr sz="3200" dirty="0">
                <a:latin typeface="Times New Roman"/>
                <a:cs typeface="Times New Roman"/>
              </a:rPr>
              <a:t>F	T	F</a:t>
            </a:r>
            <a:endParaRPr sz="3200">
              <a:latin typeface="Times New Roman"/>
              <a:cs typeface="Times New Roman"/>
            </a:endParaRPr>
          </a:p>
          <a:p>
            <a:pPr marL="23495">
              <a:lnSpc>
                <a:spcPts val="3815"/>
              </a:lnSpc>
              <a:tabLst>
                <a:tab pos="901700" algn="l"/>
                <a:tab pos="1741170" algn="l"/>
              </a:tabLst>
            </a:pPr>
            <a:r>
              <a:rPr sz="3200" dirty="0">
                <a:latin typeface="Times New Roman"/>
                <a:cs typeface="Times New Roman"/>
              </a:rPr>
              <a:t>F	T	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486400" y="2224151"/>
            <a:ext cx="2571750" cy="2286000"/>
          </a:xfrm>
          <a:custGeom>
            <a:avLst/>
            <a:gdLst/>
            <a:ahLst/>
            <a:cxnLst/>
            <a:rect l="l" t="t" r="r" b="b"/>
            <a:pathLst>
              <a:path w="2571750" h="2286000">
                <a:moveTo>
                  <a:pt x="0" y="1143000"/>
                </a:moveTo>
                <a:lnTo>
                  <a:pt x="695" y="1073365"/>
                </a:lnTo>
                <a:lnTo>
                  <a:pt x="2754" y="1004835"/>
                </a:lnTo>
                <a:lnTo>
                  <a:pt x="6137" y="937529"/>
                </a:lnTo>
                <a:lnTo>
                  <a:pt x="10805" y="871566"/>
                </a:lnTo>
                <a:lnTo>
                  <a:pt x="16717" y="807066"/>
                </a:lnTo>
                <a:lnTo>
                  <a:pt x="23834" y="744147"/>
                </a:lnTo>
                <a:lnTo>
                  <a:pt x="32115" y="682931"/>
                </a:lnTo>
                <a:lnTo>
                  <a:pt x="41522" y="623535"/>
                </a:lnTo>
                <a:lnTo>
                  <a:pt x="52013" y="566081"/>
                </a:lnTo>
                <a:lnTo>
                  <a:pt x="63550" y="510686"/>
                </a:lnTo>
                <a:lnTo>
                  <a:pt x="76092" y="457472"/>
                </a:lnTo>
                <a:lnTo>
                  <a:pt x="89600" y="406556"/>
                </a:lnTo>
                <a:lnTo>
                  <a:pt x="104033" y="358060"/>
                </a:lnTo>
                <a:lnTo>
                  <a:pt x="119353" y="312101"/>
                </a:lnTo>
                <a:lnTo>
                  <a:pt x="135518" y="268800"/>
                </a:lnTo>
                <a:lnTo>
                  <a:pt x="152490" y="228277"/>
                </a:lnTo>
                <a:lnTo>
                  <a:pt x="170228" y="190650"/>
                </a:lnTo>
                <a:lnTo>
                  <a:pt x="188693" y="156040"/>
                </a:lnTo>
                <a:lnTo>
                  <a:pt x="227643" y="96346"/>
                </a:lnTo>
                <a:lnTo>
                  <a:pt x="269022" y="50152"/>
                </a:lnTo>
                <a:lnTo>
                  <a:pt x="312509" y="18413"/>
                </a:lnTo>
                <a:lnTo>
                  <a:pt x="357788" y="2085"/>
                </a:lnTo>
                <a:lnTo>
                  <a:pt x="381000" y="0"/>
                </a:lnTo>
                <a:lnTo>
                  <a:pt x="404211" y="2085"/>
                </a:lnTo>
                <a:lnTo>
                  <a:pt x="427054" y="8263"/>
                </a:lnTo>
                <a:lnTo>
                  <a:pt x="471477" y="32416"/>
                </a:lnTo>
                <a:lnTo>
                  <a:pt x="513950" y="71502"/>
                </a:lnTo>
                <a:lnTo>
                  <a:pt x="554154" y="124566"/>
                </a:lnTo>
                <a:lnTo>
                  <a:pt x="591771" y="190650"/>
                </a:lnTo>
                <a:lnTo>
                  <a:pt x="609509" y="228277"/>
                </a:lnTo>
                <a:lnTo>
                  <a:pt x="626481" y="268800"/>
                </a:lnTo>
                <a:lnTo>
                  <a:pt x="642646" y="312101"/>
                </a:lnTo>
                <a:lnTo>
                  <a:pt x="657966" y="358060"/>
                </a:lnTo>
                <a:lnTo>
                  <a:pt x="672399" y="406556"/>
                </a:lnTo>
                <a:lnTo>
                  <a:pt x="685907" y="457472"/>
                </a:lnTo>
                <a:lnTo>
                  <a:pt x="698449" y="510686"/>
                </a:lnTo>
                <a:lnTo>
                  <a:pt x="709986" y="566081"/>
                </a:lnTo>
                <a:lnTo>
                  <a:pt x="720477" y="623535"/>
                </a:lnTo>
                <a:lnTo>
                  <a:pt x="729884" y="682931"/>
                </a:lnTo>
                <a:lnTo>
                  <a:pt x="738165" y="744147"/>
                </a:lnTo>
                <a:lnTo>
                  <a:pt x="745282" y="807066"/>
                </a:lnTo>
                <a:lnTo>
                  <a:pt x="751194" y="871566"/>
                </a:lnTo>
                <a:lnTo>
                  <a:pt x="755862" y="937529"/>
                </a:lnTo>
                <a:lnTo>
                  <a:pt x="759245" y="1004835"/>
                </a:lnTo>
                <a:lnTo>
                  <a:pt x="761304" y="1073365"/>
                </a:lnTo>
                <a:lnTo>
                  <a:pt x="762000" y="1143000"/>
                </a:lnTo>
                <a:lnTo>
                  <a:pt x="761304" y="1212621"/>
                </a:lnTo>
                <a:lnTo>
                  <a:pt x="759245" y="1281139"/>
                </a:lnTo>
                <a:lnTo>
                  <a:pt x="755862" y="1348436"/>
                </a:lnTo>
                <a:lnTo>
                  <a:pt x="751194" y="1414392"/>
                </a:lnTo>
                <a:lnTo>
                  <a:pt x="745282" y="1478887"/>
                </a:lnTo>
                <a:lnTo>
                  <a:pt x="738165" y="1541800"/>
                </a:lnTo>
                <a:lnTo>
                  <a:pt x="729884" y="1603014"/>
                </a:lnTo>
                <a:lnTo>
                  <a:pt x="720477" y="1662408"/>
                </a:lnTo>
                <a:lnTo>
                  <a:pt x="709986" y="1719862"/>
                </a:lnTo>
                <a:lnTo>
                  <a:pt x="698449" y="1775257"/>
                </a:lnTo>
                <a:lnTo>
                  <a:pt x="685907" y="1828473"/>
                </a:lnTo>
                <a:lnTo>
                  <a:pt x="672399" y="1879390"/>
                </a:lnTo>
                <a:lnTo>
                  <a:pt x="657966" y="1927890"/>
                </a:lnTo>
                <a:lnTo>
                  <a:pt x="642646" y="1973852"/>
                </a:lnTo>
                <a:lnTo>
                  <a:pt x="626481" y="2017157"/>
                </a:lnTo>
                <a:lnTo>
                  <a:pt x="609509" y="2057684"/>
                </a:lnTo>
                <a:lnTo>
                  <a:pt x="591771" y="2095316"/>
                </a:lnTo>
                <a:lnTo>
                  <a:pt x="573306" y="2129931"/>
                </a:lnTo>
                <a:lnTo>
                  <a:pt x="534356" y="2189634"/>
                </a:lnTo>
                <a:lnTo>
                  <a:pt x="492977" y="2235836"/>
                </a:lnTo>
                <a:lnTo>
                  <a:pt x="449490" y="2267582"/>
                </a:lnTo>
                <a:lnTo>
                  <a:pt x="404211" y="2283913"/>
                </a:lnTo>
                <a:lnTo>
                  <a:pt x="381000" y="2286000"/>
                </a:lnTo>
                <a:lnTo>
                  <a:pt x="357788" y="2283900"/>
                </a:lnTo>
                <a:lnTo>
                  <a:pt x="334945" y="2277710"/>
                </a:lnTo>
                <a:lnTo>
                  <a:pt x="290522" y="2253535"/>
                </a:lnTo>
                <a:lnTo>
                  <a:pt x="248049" y="2214431"/>
                </a:lnTo>
                <a:lnTo>
                  <a:pt x="207845" y="2161354"/>
                </a:lnTo>
                <a:lnTo>
                  <a:pt x="170228" y="2095260"/>
                </a:lnTo>
                <a:lnTo>
                  <a:pt x="152490" y="2057630"/>
                </a:lnTo>
                <a:lnTo>
                  <a:pt x="135518" y="2017104"/>
                </a:lnTo>
                <a:lnTo>
                  <a:pt x="119353" y="1973803"/>
                </a:lnTo>
                <a:lnTo>
                  <a:pt x="104033" y="1927844"/>
                </a:lnTo>
                <a:lnTo>
                  <a:pt x="89600" y="1879349"/>
                </a:lnTo>
                <a:lnTo>
                  <a:pt x="76092" y="1828435"/>
                </a:lnTo>
                <a:lnTo>
                  <a:pt x="63550" y="1775224"/>
                </a:lnTo>
                <a:lnTo>
                  <a:pt x="52013" y="1719834"/>
                </a:lnTo>
                <a:lnTo>
                  <a:pt x="41522" y="1662384"/>
                </a:lnTo>
                <a:lnTo>
                  <a:pt x="32115" y="1602995"/>
                </a:lnTo>
                <a:lnTo>
                  <a:pt x="23834" y="1541786"/>
                </a:lnTo>
                <a:lnTo>
                  <a:pt x="16717" y="1478876"/>
                </a:lnTo>
                <a:lnTo>
                  <a:pt x="10805" y="1414385"/>
                </a:lnTo>
                <a:lnTo>
                  <a:pt x="6137" y="1348432"/>
                </a:lnTo>
                <a:lnTo>
                  <a:pt x="2754" y="1281137"/>
                </a:lnTo>
                <a:lnTo>
                  <a:pt x="695" y="1212620"/>
                </a:lnTo>
                <a:lnTo>
                  <a:pt x="0" y="1143000"/>
                </a:lnTo>
                <a:close/>
              </a:path>
              <a:path w="2571750" h="2286000">
                <a:moveTo>
                  <a:pt x="1809750" y="1143000"/>
                </a:moveTo>
                <a:lnTo>
                  <a:pt x="1810445" y="1073365"/>
                </a:lnTo>
                <a:lnTo>
                  <a:pt x="1812504" y="1004835"/>
                </a:lnTo>
                <a:lnTo>
                  <a:pt x="1815887" y="937529"/>
                </a:lnTo>
                <a:lnTo>
                  <a:pt x="1820555" y="871566"/>
                </a:lnTo>
                <a:lnTo>
                  <a:pt x="1826467" y="807066"/>
                </a:lnTo>
                <a:lnTo>
                  <a:pt x="1833584" y="744147"/>
                </a:lnTo>
                <a:lnTo>
                  <a:pt x="1841865" y="682931"/>
                </a:lnTo>
                <a:lnTo>
                  <a:pt x="1851272" y="623535"/>
                </a:lnTo>
                <a:lnTo>
                  <a:pt x="1861763" y="566081"/>
                </a:lnTo>
                <a:lnTo>
                  <a:pt x="1873300" y="510686"/>
                </a:lnTo>
                <a:lnTo>
                  <a:pt x="1885842" y="457472"/>
                </a:lnTo>
                <a:lnTo>
                  <a:pt x="1899350" y="406556"/>
                </a:lnTo>
                <a:lnTo>
                  <a:pt x="1913783" y="358060"/>
                </a:lnTo>
                <a:lnTo>
                  <a:pt x="1929103" y="312101"/>
                </a:lnTo>
                <a:lnTo>
                  <a:pt x="1945268" y="268800"/>
                </a:lnTo>
                <a:lnTo>
                  <a:pt x="1962240" y="228277"/>
                </a:lnTo>
                <a:lnTo>
                  <a:pt x="1979978" y="190650"/>
                </a:lnTo>
                <a:lnTo>
                  <a:pt x="1998443" y="156040"/>
                </a:lnTo>
                <a:lnTo>
                  <a:pt x="2037393" y="96346"/>
                </a:lnTo>
                <a:lnTo>
                  <a:pt x="2078772" y="50152"/>
                </a:lnTo>
                <a:lnTo>
                  <a:pt x="2122259" y="18413"/>
                </a:lnTo>
                <a:lnTo>
                  <a:pt x="2167538" y="2085"/>
                </a:lnTo>
                <a:lnTo>
                  <a:pt x="2190750" y="0"/>
                </a:lnTo>
                <a:lnTo>
                  <a:pt x="2213961" y="2085"/>
                </a:lnTo>
                <a:lnTo>
                  <a:pt x="2236804" y="8263"/>
                </a:lnTo>
                <a:lnTo>
                  <a:pt x="2281227" y="32416"/>
                </a:lnTo>
                <a:lnTo>
                  <a:pt x="2323700" y="71502"/>
                </a:lnTo>
                <a:lnTo>
                  <a:pt x="2363904" y="124566"/>
                </a:lnTo>
                <a:lnTo>
                  <a:pt x="2401521" y="190650"/>
                </a:lnTo>
                <a:lnTo>
                  <a:pt x="2419259" y="228277"/>
                </a:lnTo>
                <a:lnTo>
                  <a:pt x="2436231" y="268800"/>
                </a:lnTo>
                <a:lnTo>
                  <a:pt x="2452396" y="312101"/>
                </a:lnTo>
                <a:lnTo>
                  <a:pt x="2467716" y="358060"/>
                </a:lnTo>
                <a:lnTo>
                  <a:pt x="2482149" y="406556"/>
                </a:lnTo>
                <a:lnTo>
                  <a:pt x="2495657" y="457472"/>
                </a:lnTo>
                <a:lnTo>
                  <a:pt x="2508199" y="510686"/>
                </a:lnTo>
                <a:lnTo>
                  <a:pt x="2519736" y="566081"/>
                </a:lnTo>
                <a:lnTo>
                  <a:pt x="2530227" y="623535"/>
                </a:lnTo>
                <a:lnTo>
                  <a:pt x="2539634" y="682931"/>
                </a:lnTo>
                <a:lnTo>
                  <a:pt x="2547915" y="744147"/>
                </a:lnTo>
                <a:lnTo>
                  <a:pt x="2555032" y="807066"/>
                </a:lnTo>
                <a:lnTo>
                  <a:pt x="2560944" y="871566"/>
                </a:lnTo>
                <a:lnTo>
                  <a:pt x="2565612" y="937529"/>
                </a:lnTo>
                <a:lnTo>
                  <a:pt x="2568995" y="1004835"/>
                </a:lnTo>
                <a:lnTo>
                  <a:pt x="2571054" y="1073365"/>
                </a:lnTo>
                <a:lnTo>
                  <a:pt x="2571750" y="1143000"/>
                </a:lnTo>
                <a:lnTo>
                  <a:pt x="2571054" y="1212621"/>
                </a:lnTo>
                <a:lnTo>
                  <a:pt x="2568995" y="1281139"/>
                </a:lnTo>
                <a:lnTo>
                  <a:pt x="2565612" y="1348436"/>
                </a:lnTo>
                <a:lnTo>
                  <a:pt x="2560944" y="1414392"/>
                </a:lnTo>
                <a:lnTo>
                  <a:pt x="2555032" y="1478887"/>
                </a:lnTo>
                <a:lnTo>
                  <a:pt x="2547915" y="1541800"/>
                </a:lnTo>
                <a:lnTo>
                  <a:pt x="2539634" y="1603014"/>
                </a:lnTo>
                <a:lnTo>
                  <a:pt x="2530227" y="1662408"/>
                </a:lnTo>
                <a:lnTo>
                  <a:pt x="2519736" y="1719862"/>
                </a:lnTo>
                <a:lnTo>
                  <a:pt x="2508199" y="1775257"/>
                </a:lnTo>
                <a:lnTo>
                  <a:pt x="2495657" y="1828473"/>
                </a:lnTo>
                <a:lnTo>
                  <a:pt x="2482149" y="1879390"/>
                </a:lnTo>
                <a:lnTo>
                  <a:pt x="2467716" y="1927890"/>
                </a:lnTo>
                <a:lnTo>
                  <a:pt x="2452396" y="1973852"/>
                </a:lnTo>
                <a:lnTo>
                  <a:pt x="2436231" y="2017157"/>
                </a:lnTo>
                <a:lnTo>
                  <a:pt x="2419259" y="2057684"/>
                </a:lnTo>
                <a:lnTo>
                  <a:pt x="2401521" y="2095316"/>
                </a:lnTo>
                <a:lnTo>
                  <a:pt x="2383056" y="2129931"/>
                </a:lnTo>
                <a:lnTo>
                  <a:pt x="2344106" y="2189634"/>
                </a:lnTo>
                <a:lnTo>
                  <a:pt x="2302727" y="2235836"/>
                </a:lnTo>
                <a:lnTo>
                  <a:pt x="2259240" y="2267582"/>
                </a:lnTo>
                <a:lnTo>
                  <a:pt x="2213961" y="2283913"/>
                </a:lnTo>
                <a:lnTo>
                  <a:pt x="2190750" y="2286000"/>
                </a:lnTo>
                <a:lnTo>
                  <a:pt x="2167538" y="2283900"/>
                </a:lnTo>
                <a:lnTo>
                  <a:pt x="2144695" y="2277710"/>
                </a:lnTo>
                <a:lnTo>
                  <a:pt x="2100272" y="2253535"/>
                </a:lnTo>
                <a:lnTo>
                  <a:pt x="2057799" y="2214431"/>
                </a:lnTo>
                <a:lnTo>
                  <a:pt x="2017595" y="2161354"/>
                </a:lnTo>
                <a:lnTo>
                  <a:pt x="1979978" y="2095260"/>
                </a:lnTo>
                <a:lnTo>
                  <a:pt x="1962240" y="2057630"/>
                </a:lnTo>
                <a:lnTo>
                  <a:pt x="1945268" y="2017104"/>
                </a:lnTo>
                <a:lnTo>
                  <a:pt x="1929103" y="1973803"/>
                </a:lnTo>
                <a:lnTo>
                  <a:pt x="1913783" y="1927844"/>
                </a:lnTo>
                <a:lnTo>
                  <a:pt x="1899350" y="1879349"/>
                </a:lnTo>
                <a:lnTo>
                  <a:pt x="1885842" y="1828435"/>
                </a:lnTo>
                <a:lnTo>
                  <a:pt x="1873300" y="1775224"/>
                </a:lnTo>
                <a:lnTo>
                  <a:pt x="1861763" y="1719834"/>
                </a:lnTo>
                <a:lnTo>
                  <a:pt x="1851272" y="1662384"/>
                </a:lnTo>
                <a:lnTo>
                  <a:pt x="1841865" y="1602995"/>
                </a:lnTo>
                <a:lnTo>
                  <a:pt x="1833584" y="1541786"/>
                </a:lnTo>
                <a:lnTo>
                  <a:pt x="1826467" y="1478876"/>
                </a:lnTo>
                <a:lnTo>
                  <a:pt x="1820555" y="1414385"/>
                </a:lnTo>
                <a:lnTo>
                  <a:pt x="1815887" y="1348432"/>
                </a:lnTo>
                <a:lnTo>
                  <a:pt x="1812504" y="1281137"/>
                </a:lnTo>
                <a:lnTo>
                  <a:pt x="1810445" y="1212620"/>
                </a:lnTo>
                <a:lnTo>
                  <a:pt x="1809750" y="11430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145844" y="4638294"/>
            <a:ext cx="17233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Show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50" name="object 50"/>
          <p:cNvSpPr txBox="1"/>
          <p:nvPr/>
        </p:nvSpPr>
        <p:spPr>
          <a:xfrm>
            <a:off x="1602994" y="5003190"/>
            <a:ext cx="6364605" cy="128651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14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400" dirty="0">
                <a:latin typeface="Symbol"/>
                <a:cs typeface="Symbol"/>
              </a:rPr>
              <a:t>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500" spc="-5" dirty="0">
                <a:latin typeface="Symbol"/>
                <a:cs typeface="Symbol"/>
              </a:rPr>
              <a:t>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</a:t>
            </a:r>
            <a:r>
              <a:rPr sz="2400" i="1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</a:t>
            </a:r>
            <a:r>
              <a:rPr sz="2400" i="1" dirty="0">
                <a:latin typeface="Arial"/>
                <a:cs typeface="Arial"/>
              </a:rPr>
              <a:t>q </a:t>
            </a:r>
            <a:r>
              <a:rPr sz="2400" spc="-5" dirty="0">
                <a:latin typeface="Arial"/>
                <a:cs typeface="Arial"/>
              </a:rPr>
              <a:t>(De Morgan</a:t>
            </a:r>
            <a:r>
              <a:rPr sz="2400" spc="-5" dirty="0">
                <a:latin typeface="Times New Roman"/>
                <a:cs typeface="Times New Roman"/>
              </a:rPr>
              <a:t>’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law)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1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400" i="1" spc="-5" dirty="0">
                <a:latin typeface="Arial"/>
                <a:cs typeface="Arial"/>
              </a:rPr>
              <a:t>p </a:t>
            </a:r>
            <a:r>
              <a:rPr sz="2400" dirty="0">
                <a:latin typeface="Arial"/>
                <a:cs typeface="Arial"/>
              </a:rPr>
              <a:t>→ </a:t>
            </a:r>
            <a:r>
              <a:rPr sz="2400" i="1" spc="-5" dirty="0">
                <a:latin typeface="Arial"/>
                <a:cs typeface="Arial"/>
              </a:rPr>
              <a:t>q </a:t>
            </a:r>
            <a:r>
              <a:rPr sz="2500" spc="-5" dirty="0">
                <a:latin typeface="Symbol"/>
                <a:cs typeface="Symbol"/>
              </a:rPr>
              <a:t>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</a:t>
            </a:r>
            <a:r>
              <a:rPr sz="2400" i="1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400" i="1" spc="-5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q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500" spc="-5" dirty="0">
                <a:latin typeface="Symbol"/>
                <a:cs typeface="Symbol"/>
              </a:rPr>
              <a:t>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(distributive</a:t>
            </a:r>
            <a:r>
              <a:rPr sz="2400" spc="3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law)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150870" y="4642294"/>
            <a:ext cx="4926330" cy="400685"/>
          </a:xfrm>
          <a:prstGeom prst="rect">
            <a:avLst/>
          </a:prstGeom>
          <a:ln w="9525">
            <a:solidFill>
              <a:srgbClr val="006FC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2000" b="1" dirty="0">
                <a:solidFill>
                  <a:srgbClr val="7575D1"/>
                </a:solidFill>
                <a:latin typeface="Arial"/>
                <a:cs typeface="Arial"/>
              </a:rPr>
              <a:t>Check out the solution in the</a:t>
            </a:r>
            <a:r>
              <a:rPr sz="2000" b="1" spc="-150" dirty="0">
                <a:solidFill>
                  <a:srgbClr val="7575D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575D1"/>
                </a:solidFill>
                <a:latin typeface="Arial"/>
                <a:cs typeface="Arial"/>
              </a:rPr>
              <a:t>textbook!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229969" y="434576"/>
            <a:ext cx="5014595" cy="632224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 marR="5080">
              <a:lnSpc>
                <a:spcPts val="4079"/>
              </a:lnSpc>
              <a:spcBef>
                <a:spcPts val="830"/>
              </a:spcBef>
            </a:pPr>
            <a:r>
              <a:rPr lang="en-US" sz="4000" spc="-5" dirty="0" smtClean="0"/>
              <a:t>De Morgan’s Law</a:t>
            </a:r>
            <a:endParaRPr sz="400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4806802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75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4396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Equivalence</a:t>
            </a:r>
            <a:r>
              <a:rPr sz="4000" spc="-75" dirty="0"/>
              <a:t> </a:t>
            </a:r>
            <a:r>
              <a:rPr sz="4000" spc="-5" dirty="0"/>
              <a:t>Laws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94917" y="1746580"/>
            <a:ext cx="7232015" cy="361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These </a:t>
            </a:r>
            <a:r>
              <a:rPr sz="2800" dirty="0">
                <a:latin typeface="Arial"/>
                <a:cs typeface="Arial"/>
              </a:rPr>
              <a:t>are similar </a:t>
            </a:r>
            <a:r>
              <a:rPr sz="2800" spc="-5" dirty="0">
                <a:latin typeface="Arial"/>
                <a:cs typeface="Arial"/>
              </a:rPr>
              <a:t>to the </a:t>
            </a:r>
            <a:r>
              <a:rPr sz="2800" dirty="0">
                <a:latin typeface="Arial"/>
                <a:cs typeface="Arial"/>
              </a:rPr>
              <a:t>arithmetic identities  </a:t>
            </a:r>
            <a:r>
              <a:rPr sz="2800" spc="-5" dirty="0">
                <a:latin typeface="Arial"/>
                <a:cs typeface="Arial"/>
              </a:rPr>
              <a:t>you may have learned in algebra, but </a:t>
            </a:r>
            <a:r>
              <a:rPr sz="2800" dirty="0">
                <a:latin typeface="Arial"/>
                <a:cs typeface="Arial"/>
              </a:rPr>
              <a:t>for  </a:t>
            </a:r>
            <a:r>
              <a:rPr sz="2800" spc="-5" dirty="0">
                <a:latin typeface="Arial"/>
                <a:cs typeface="Arial"/>
              </a:rPr>
              <a:t>propositional </a:t>
            </a:r>
            <a:r>
              <a:rPr sz="2800" dirty="0">
                <a:latin typeface="Arial"/>
                <a:cs typeface="Arial"/>
              </a:rPr>
              <a:t>equivalences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instead.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33CC"/>
              </a:buClr>
              <a:buFont typeface="Wingdings"/>
              <a:buChar char=""/>
            </a:pPr>
            <a:endParaRPr sz="4050">
              <a:latin typeface="Arial"/>
              <a:cs typeface="Arial"/>
            </a:endParaRPr>
          </a:p>
          <a:p>
            <a:pPr marL="355600" marR="63500" indent="-343535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They provide a </a:t>
            </a:r>
            <a:r>
              <a:rPr sz="2800" dirty="0">
                <a:latin typeface="Arial"/>
                <a:cs typeface="Arial"/>
              </a:rPr>
              <a:t>pattern or </a:t>
            </a:r>
            <a:r>
              <a:rPr sz="2800" spc="-5" dirty="0">
                <a:latin typeface="Arial"/>
                <a:cs typeface="Arial"/>
              </a:rPr>
              <a:t>template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can  be used to match </a:t>
            </a:r>
            <a:r>
              <a:rPr sz="2800" dirty="0">
                <a:latin typeface="Arial"/>
                <a:cs typeface="Arial"/>
              </a:rPr>
              <a:t>part of </a:t>
            </a:r>
            <a:r>
              <a:rPr sz="2800" spc="-5" dirty="0">
                <a:latin typeface="Arial"/>
                <a:cs typeface="Arial"/>
              </a:rPr>
              <a:t>a much more  complicated </a:t>
            </a:r>
            <a:r>
              <a:rPr sz="2800" dirty="0">
                <a:latin typeface="Arial"/>
                <a:cs typeface="Arial"/>
              </a:rPr>
              <a:t>proposition and to </a:t>
            </a:r>
            <a:r>
              <a:rPr sz="2800" spc="-5" dirty="0">
                <a:latin typeface="Arial"/>
                <a:cs typeface="Arial"/>
              </a:rPr>
              <a:t>find an  </a:t>
            </a:r>
            <a:r>
              <a:rPr sz="2800" dirty="0">
                <a:latin typeface="Arial"/>
                <a:cs typeface="Arial"/>
              </a:rPr>
              <a:t>equivalence for </a:t>
            </a:r>
            <a:r>
              <a:rPr sz="2800" spc="-5" dirty="0">
                <a:latin typeface="Arial"/>
                <a:cs typeface="Arial"/>
              </a:rPr>
              <a:t>it and possibly simplify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4396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Equivalence</a:t>
            </a:r>
            <a:r>
              <a:rPr sz="4000" spc="-75" dirty="0"/>
              <a:t> </a:t>
            </a:r>
            <a:r>
              <a:rPr sz="4000" spc="-5" dirty="0"/>
              <a:t>Laws</a:t>
            </a:r>
            <a:endParaRPr sz="400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175867" y="1604971"/>
          <a:ext cx="6362699" cy="1715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9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646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7891">
                <a:tc>
                  <a:txBody>
                    <a:bodyPr/>
                    <a:lstStyle/>
                    <a:p>
                      <a:pPr marL="374650" indent="-343535"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3333CC"/>
                        </a:buClr>
                        <a:buSzPct val="58928"/>
                        <a:buFont typeface="Wingdings"/>
                        <a:buChar char=""/>
                        <a:tabLst>
                          <a:tab pos="374015" algn="l"/>
                          <a:tab pos="375285" algn="l"/>
                        </a:tabLst>
                      </a:pPr>
                      <a:r>
                        <a:rPr sz="2800" i="1" dirty="0">
                          <a:latin typeface="Arial"/>
                          <a:cs typeface="Arial"/>
                        </a:rPr>
                        <a:t>Identity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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8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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8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237">
                <a:tc>
                  <a:txBody>
                    <a:bodyPr/>
                    <a:lstStyle/>
                    <a:p>
                      <a:pPr marL="374650" indent="-343535">
                        <a:lnSpc>
                          <a:spcPct val="100000"/>
                        </a:lnSpc>
                        <a:spcBef>
                          <a:spcPts val="815"/>
                        </a:spcBef>
                        <a:buClr>
                          <a:srgbClr val="3333CC"/>
                        </a:buClr>
                        <a:buSzPct val="58928"/>
                        <a:buFont typeface="Wingdings"/>
                        <a:buChar char=""/>
                        <a:tabLst>
                          <a:tab pos="374015" algn="l"/>
                          <a:tab pos="375285" algn="l"/>
                        </a:tabLst>
                      </a:pPr>
                      <a:r>
                        <a:rPr sz="2800" i="1" dirty="0">
                          <a:latin typeface="Arial"/>
                          <a:cs typeface="Arial"/>
                        </a:rPr>
                        <a:t>Domination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R="288290" algn="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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8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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8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3505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7741">
                <a:tc>
                  <a:txBody>
                    <a:bodyPr/>
                    <a:lstStyle/>
                    <a:p>
                      <a:pPr marL="374650" indent="-343535">
                        <a:lnSpc>
                          <a:spcPts val="3315"/>
                        </a:lnSpc>
                        <a:spcBef>
                          <a:spcPts val="820"/>
                        </a:spcBef>
                        <a:buClr>
                          <a:srgbClr val="3333CC"/>
                        </a:buClr>
                        <a:buSzPct val="58928"/>
                        <a:buFont typeface="Wingdings"/>
                        <a:buChar char=""/>
                        <a:tabLst>
                          <a:tab pos="374015" algn="l"/>
                          <a:tab pos="375285" algn="l"/>
                        </a:tabLst>
                      </a:pPr>
                      <a:r>
                        <a:rPr sz="2800" i="1" dirty="0">
                          <a:latin typeface="Arial"/>
                          <a:cs typeface="Arial"/>
                        </a:rPr>
                        <a:t>Idempotent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4140" marB="0"/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ts val="3315"/>
                        </a:lnSpc>
                        <a:spcBef>
                          <a:spcPts val="820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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114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41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15"/>
                        </a:lnSpc>
                        <a:spcBef>
                          <a:spcPts val="820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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8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414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194917" y="3300882"/>
            <a:ext cx="7170420" cy="130619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7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  <a:tab pos="3738879" algn="l"/>
              </a:tabLst>
            </a:pPr>
            <a:r>
              <a:rPr sz="2800" i="1" spc="-5" dirty="0">
                <a:latin typeface="Arial"/>
                <a:cs typeface="Arial"/>
              </a:rPr>
              <a:t>Double</a:t>
            </a:r>
            <a:r>
              <a:rPr sz="2800" i="1" spc="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negation:	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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6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  <a:tab pos="2748280" algn="l"/>
                <a:tab pos="5149850" algn="l"/>
              </a:tabLst>
            </a:pPr>
            <a:r>
              <a:rPr sz="2800" i="1" spc="-5" dirty="0">
                <a:latin typeface="Arial"/>
                <a:cs typeface="Arial"/>
              </a:rPr>
              <a:t>Commutative: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i="1" spc="18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	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1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4917" y="4795520"/>
            <a:ext cx="2266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spc="-5" dirty="0">
                <a:latin typeface="Arial"/>
                <a:cs typeface="Arial"/>
              </a:rPr>
              <a:t>Associative: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91405" y="4795520"/>
            <a:ext cx="35979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 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3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3-</a:t>
            </a: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750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More Equivalence</a:t>
            </a:r>
            <a:r>
              <a:rPr sz="4000" spc="-60" dirty="0"/>
              <a:t> </a:t>
            </a:r>
            <a:r>
              <a:rPr sz="4000" spc="-5" dirty="0"/>
              <a:t>Laws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94917" y="1319529"/>
            <a:ext cx="2229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spc="-5" dirty="0">
                <a:latin typeface="Arial"/>
                <a:cs typeface="Arial"/>
              </a:rPr>
              <a:t>Dis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800" i="1" spc="-5" dirty="0">
                <a:latin typeface="Arial"/>
                <a:cs typeface="Arial"/>
              </a:rPr>
              <a:t>ri</a:t>
            </a:r>
            <a:r>
              <a:rPr sz="2800" i="1" spc="5" dirty="0">
                <a:latin typeface="Arial"/>
                <a:cs typeface="Arial"/>
              </a:rPr>
              <a:t>b</a:t>
            </a:r>
            <a:r>
              <a:rPr sz="2800" i="1" spc="-5" dirty="0">
                <a:latin typeface="Arial"/>
                <a:cs typeface="Arial"/>
              </a:rPr>
              <a:t>ut</a:t>
            </a:r>
            <a:r>
              <a:rPr sz="2800" i="1" dirty="0">
                <a:latin typeface="Arial"/>
                <a:cs typeface="Arial"/>
              </a:rPr>
              <a:t>i</a:t>
            </a:r>
            <a:r>
              <a:rPr sz="2800" i="1" spc="-5" dirty="0">
                <a:latin typeface="Arial"/>
                <a:cs typeface="Arial"/>
              </a:rPr>
              <a:t>v</a:t>
            </a:r>
            <a:r>
              <a:rPr sz="2800" i="1" spc="1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90009" y="1319529"/>
            <a:ext cx="44272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4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4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4917" y="2301367"/>
            <a:ext cx="3945254" cy="241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spc="-10" dirty="0">
                <a:latin typeface="Arial"/>
                <a:cs typeface="Arial"/>
              </a:rPr>
              <a:t>De </a:t>
            </a:r>
            <a:r>
              <a:rPr sz="2800" i="1" spc="-5" dirty="0">
                <a:latin typeface="Arial"/>
                <a:cs typeface="Arial"/>
              </a:rPr>
              <a:t>Morgan’s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0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1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0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0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1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0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01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spc="-5" dirty="0">
                <a:latin typeface="Arial"/>
                <a:cs typeface="Arial"/>
              </a:rPr>
              <a:t>Absorption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10"/>
              </a:spcBef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2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42738" y="4264609"/>
            <a:ext cx="2270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1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94917" y="4819650"/>
            <a:ext cx="5187315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5496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  <a:tab pos="3502660" algn="l"/>
              </a:tabLst>
            </a:pPr>
            <a:r>
              <a:rPr sz="2800" i="1" spc="-5" dirty="0">
                <a:latin typeface="Arial"/>
                <a:cs typeface="Arial"/>
              </a:rPr>
              <a:t>Trivial </a:t>
            </a:r>
            <a:r>
              <a:rPr sz="2800" i="1" dirty="0">
                <a:latin typeface="Arial"/>
                <a:cs typeface="Arial"/>
              </a:rPr>
              <a:t>tautology/contradiction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0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i="1" spc="9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T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0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1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F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6651" y="5943600"/>
            <a:ext cx="5256530" cy="5289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2800" spc="-5" dirty="0">
                <a:latin typeface="Times New Roman"/>
                <a:cs typeface="Times New Roman"/>
              </a:rPr>
              <a:t>See </a:t>
            </a:r>
            <a:r>
              <a:rPr sz="2800" spc="-45" dirty="0">
                <a:latin typeface="Times New Roman"/>
                <a:cs typeface="Times New Roman"/>
              </a:rPr>
              <a:t>Table </a:t>
            </a:r>
            <a:r>
              <a:rPr sz="2800" spc="-5" dirty="0">
                <a:latin typeface="Times New Roman"/>
                <a:cs typeface="Times New Roman"/>
              </a:rPr>
              <a:t>6, 7, and 8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Section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1.2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1180</Words>
  <Application>Microsoft Office PowerPoint</Application>
  <PresentationFormat>On-screen Show (4:3)</PresentationFormat>
  <Paragraphs>191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CSE 2213: Discrete Mathematics</vt:lpstr>
      <vt:lpstr>Lecture 03</vt:lpstr>
      <vt:lpstr>1.2 Propositional Equivalence</vt:lpstr>
      <vt:lpstr>Logical Equivalence</vt:lpstr>
      <vt:lpstr>Proving Equivalence  via Truth Tables</vt:lpstr>
      <vt:lpstr>De Morgan’s Law</vt:lpstr>
      <vt:lpstr>Equivalence Laws</vt:lpstr>
      <vt:lpstr>Equivalence Laws</vt:lpstr>
      <vt:lpstr>More Equivalence Laws</vt:lpstr>
      <vt:lpstr>Defining Operators via</vt:lpstr>
      <vt:lpstr>An Example Problem</vt:lpstr>
      <vt:lpstr>Another Example Problem</vt:lpstr>
      <vt:lpstr>Example Continued...</vt:lpstr>
      <vt:lpstr>End of Long Example</vt:lpstr>
      <vt:lpstr>Review: Propositional Logic</vt:lpstr>
      <vt:lpstr>1.3 Predicate Logic</vt:lpstr>
      <vt:lpstr>Subjects and Predicates</vt:lpstr>
      <vt:lpstr>More About Predicates</vt:lpstr>
      <vt:lpstr>Propositional Functions</vt:lpstr>
      <vt:lpstr>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Rosen, 6th edition</dc:title>
  <dc:subject>Discrete Mathematics</dc:subject>
  <cp:lastModifiedBy>Dr. Al-Sakib Khan Pathan</cp:lastModifiedBy>
  <cp:revision>15</cp:revision>
  <dcterms:created xsi:type="dcterms:W3CDTF">2021-10-27T06:08:07Z</dcterms:created>
  <dcterms:modified xsi:type="dcterms:W3CDTF">2021-11-16T03:48:43Z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2011-08-31T00:00:00Z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2021-10-27T00:00:00Z</vt:filetime>
  </property>
</Properties>
</file>