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1225" y="890587"/>
            <a:ext cx="368300" cy="4746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27000" y="817626"/>
            <a:ext cx="560387" cy="4222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762000" y="360362"/>
            <a:ext cx="31750" cy="1052830"/>
          </a:xfrm>
          <a:custGeom>
            <a:avLst/>
            <a:gdLst/>
            <a:ahLst/>
            <a:cxnLst/>
            <a:rect l="l" t="t" r="r" b="b"/>
            <a:pathLst>
              <a:path w="31750" h="1052830">
                <a:moveTo>
                  <a:pt x="31750" y="0"/>
                </a:moveTo>
                <a:lnTo>
                  <a:pt x="0" y="0"/>
                </a:lnTo>
                <a:lnTo>
                  <a:pt x="0" y="1052512"/>
                </a:lnTo>
                <a:lnTo>
                  <a:pt x="31750" y="1052512"/>
                </a:lnTo>
                <a:lnTo>
                  <a:pt x="31750" y="0"/>
                </a:lnTo>
                <a:close/>
              </a:path>
            </a:pathLst>
          </a:custGeom>
          <a:solidFill>
            <a:srgbClr val="1C1C1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442912" y="1151000"/>
            <a:ext cx="8226425" cy="3175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17512" y="468312"/>
            <a:ext cx="438150" cy="474980"/>
          </a:xfrm>
          <a:custGeom>
            <a:avLst/>
            <a:gdLst/>
            <a:ahLst/>
            <a:cxnLst/>
            <a:rect l="l" t="t" r="r" b="b"/>
            <a:pathLst>
              <a:path w="438150" h="474980">
                <a:moveTo>
                  <a:pt x="438150" y="0"/>
                </a:moveTo>
                <a:lnTo>
                  <a:pt x="0" y="0"/>
                </a:lnTo>
                <a:lnTo>
                  <a:pt x="0" y="474662"/>
                </a:lnTo>
                <a:lnTo>
                  <a:pt x="438150" y="474662"/>
                </a:lnTo>
                <a:lnTo>
                  <a:pt x="438150" y="0"/>
                </a:lnTo>
                <a:close/>
              </a:path>
            </a:pathLst>
          </a:custGeom>
          <a:solidFill>
            <a:srgbClr val="FFC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800100" y="468312"/>
            <a:ext cx="328612" cy="4746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1337" y="890587"/>
            <a:ext cx="422275" cy="474980"/>
          </a:xfrm>
          <a:custGeom>
            <a:avLst/>
            <a:gdLst/>
            <a:ahLst/>
            <a:cxnLst/>
            <a:rect l="l" t="t" r="r" b="b"/>
            <a:pathLst>
              <a:path w="422275" h="474980">
                <a:moveTo>
                  <a:pt x="422275" y="0"/>
                </a:moveTo>
                <a:lnTo>
                  <a:pt x="0" y="0"/>
                </a:lnTo>
                <a:lnTo>
                  <a:pt x="0" y="474662"/>
                </a:lnTo>
                <a:lnTo>
                  <a:pt x="422275" y="474662"/>
                </a:lnTo>
                <a:lnTo>
                  <a:pt x="422275" y="0"/>
                </a:lnTo>
                <a:close/>
              </a:path>
            </a:pathLst>
          </a:custGeom>
          <a:solidFill>
            <a:srgbClr val="3333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7960" y="526541"/>
            <a:ext cx="8968079" cy="559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3333CC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56817" y="2220345"/>
            <a:ext cx="7398384" cy="40786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86639" y="6559508"/>
            <a:ext cx="299402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dirty="0"/>
              <a:t>ICS </a:t>
            </a:r>
            <a:r>
              <a:rPr spc="-5" dirty="0"/>
              <a:t>141: Discrete </a:t>
            </a:r>
            <a:r>
              <a:rPr dirty="0"/>
              <a:t>Mathematics I – </a:t>
            </a:r>
            <a:r>
              <a:rPr spc="-5" dirty="0"/>
              <a:t>Fall</a:t>
            </a:r>
            <a:r>
              <a:rPr spc="-70" dirty="0"/>
              <a:t> </a:t>
            </a:r>
            <a:r>
              <a:rPr spc="-25" dirty="0"/>
              <a:t>2011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28431" y="6568957"/>
            <a:ext cx="357504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71103" y="6568957"/>
            <a:ext cx="271780" cy="1962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z="1200" spc="-5" dirty="0">
                <a:latin typeface="Arial"/>
                <a:cs typeface="Arial"/>
              </a:rPr>
              <a:t>1-</a:t>
            </a:r>
            <a:fld id="{81D60167-4931-47E6-BA6A-407CBD079E47}" type="slidenum">
              <a:rPr sz="1200" spc="-5" dirty="0">
                <a:latin typeface="Arial"/>
                <a:cs typeface="Arial"/>
              </a:rPr>
              <a:t>1</a:t>
            </a:fld>
            <a:endParaRPr sz="12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872109"/>
            <a:ext cx="7280909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4800" spc="-5" dirty="0"/>
              <a:t>CSE 2213</a:t>
            </a:r>
            <a:r>
              <a:rPr sz="4800" spc="-5" dirty="0" smtClean="0"/>
              <a:t>:</a:t>
            </a:r>
            <a:endParaRPr sz="4800" dirty="0"/>
          </a:p>
          <a:p>
            <a:pPr marL="12700" marR="5080">
              <a:lnSpc>
                <a:spcPct val="100000"/>
              </a:lnSpc>
            </a:pPr>
            <a:r>
              <a:rPr lang="en-US" sz="4800" spc="-5" dirty="0"/>
              <a:t>Discrete Mathematics</a:t>
            </a:r>
            <a:endParaRPr sz="4800" dirty="0"/>
          </a:p>
        </p:txBody>
      </p:sp>
      <p:sp>
        <p:nvSpPr>
          <p:cNvPr id="14" name="object 13"/>
          <p:cNvSpPr txBox="1"/>
          <p:nvPr/>
        </p:nvSpPr>
        <p:spPr>
          <a:xfrm>
            <a:off x="1043736" y="5042530"/>
            <a:ext cx="7348855" cy="137217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5"/>
              </a:spcBef>
            </a:pPr>
            <a:r>
              <a:rPr lang="en-US" sz="2000" b="1" dirty="0" smtClean="0">
                <a:solidFill>
                  <a:srgbClr val="C00000"/>
                </a:solidFill>
                <a:latin typeface="Arial"/>
                <a:cs typeface="Arial"/>
              </a:rPr>
              <a:t>Modified Slides (based on the source mentioned below):</a:t>
            </a:r>
            <a:endParaRPr sz="2900" b="1" dirty="0">
              <a:solidFill>
                <a:srgbClr val="C00000"/>
              </a:solidFill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Originals slides by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Baek and Dr. </a:t>
            </a:r>
            <a:r>
              <a:rPr sz="2000" spc="-5" dirty="0">
                <a:latin typeface="Arial"/>
                <a:cs typeface="Arial"/>
              </a:rPr>
              <a:t>Still, </a:t>
            </a:r>
            <a:r>
              <a:rPr sz="2000" dirty="0">
                <a:latin typeface="Arial"/>
                <a:cs typeface="Arial"/>
              </a:rPr>
              <a:t>adapted by J.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Stelovsky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Based on slides </a:t>
            </a:r>
            <a:r>
              <a:rPr sz="2000" spc="5" dirty="0">
                <a:latin typeface="Arial"/>
                <a:cs typeface="Arial"/>
              </a:rPr>
              <a:t>Dr. </a:t>
            </a:r>
            <a:r>
              <a:rPr sz="2000" dirty="0">
                <a:latin typeface="Arial"/>
                <a:cs typeface="Arial"/>
              </a:rPr>
              <a:t>M. P. Frank and Dr. J.L.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Gross</a:t>
            </a: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Provided 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McGraw-Hill</a:t>
            </a:r>
          </a:p>
        </p:txBody>
      </p:sp>
    </p:spTree>
    <p:extLst>
      <p:ext uri="{BB962C8B-B14F-4D97-AF65-F5344CB8AC3E}">
        <p14:creationId xmlns:p14="http://schemas.microsoft.com/office/powerpoint/2010/main" val="222177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10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50342"/>
            <a:ext cx="6571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Existential Quantifier</a:t>
            </a:r>
            <a:r>
              <a:rPr sz="4000" spc="20" dirty="0"/>
              <a:t> </a:t>
            </a:r>
            <a:r>
              <a:rPr sz="4000" spc="-5" dirty="0">
                <a:latin typeface="Symbol"/>
                <a:cs typeface="Symbol"/>
              </a:rPr>
              <a:t>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17244" y="1364583"/>
            <a:ext cx="7510780" cy="4230132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2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Example:</a:t>
            </a:r>
            <a:endParaRPr sz="2800" dirty="0">
              <a:latin typeface="Arial"/>
              <a:cs typeface="Arial"/>
            </a:endParaRPr>
          </a:p>
          <a:p>
            <a:pPr marL="354965" marR="22860">
              <a:lnSpc>
                <a:spcPct val="105000"/>
              </a:lnSpc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Let the domain of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be </a:t>
            </a:r>
            <a:r>
              <a:rPr sz="2800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parking spaces </a:t>
            </a:r>
            <a:r>
              <a:rPr sz="28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at </a:t>
            </a:r>
            <a:r>
              <a:rPr lang="en-US" sz="2800" u="heavy" dirty="0" smtClean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UIU</a:t>
            </a:r>
            <a:r>
              <a:rPr sz="2800" dirty="0" smtClean="0">
                <a:solidFill>
                  <a:srgbClr val="006600"/>
                </a:solidFill>
                <a:latin typeface="Arial"/>
                <a:cs typeface="Arial"/>
              </a:rPr>
              <a:t>. 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Let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be the statement 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“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is</a:t>
            </a:r>
            <a:r>
              <a:rPr sz="2800" spc="3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full.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”</a:t>
            </a:r>
            <a:endParaRPr sz="280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Arial"/>
                <a:cs typeface="Arial"/>
              </a:rPr>
              <a:t>Then the </a:t>
            </a:r>
            <a:r>
              <a:rPr sz="2800" b="1" i="1" spc="-5" dirty="0">
                <a:latin typeface="Arial"/>
                <a:cs typeface="Arial"/>
              </a:rPr>
              <a:t>existential quantification </a:t>
            </a:r>
            <a:r>
              <a:rPr sz="2800" dirty="0">
                <a:latin typeface="Arial"/>
                <a:cs typeface="Arial"/>
              </a:rPr>
              <a:t>of</a:t>
            </a:r>
            <a:r>
              <a:rPr sz="2800" spc="114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),</a:t>
            </a:r>
            <a:endParaRPr sz="2800" dirty="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170"/>
              </a:spcBef>
            </a:pP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), is the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proposition</a:t>
            </a:r>
            <a:r>
              <a:rPr sz="2800" dirty="0">
                <a:latin typeface="Arial"/>
                <a:cs typeface="Arial"/>
              </a:rPr>
              <a:t>:</a:t>
            </a:r>
          </a:p>
          <a:p>
            <a:pPr marL="756285" lvl="1" indent="-287655">
              <a:lnSpc>
                <a:spcPct val="100000"/>
              </a:lnSpc>
              <a:spcBef>
                <a:spcPts val="111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“Some parking spaces </a:t>
            </a:r>
            <a:r>
              <a:rPr sz="2600" spc="-5" dirty="0">
                <a:latin typeface="Arial"/>
                <a:cs typeface="Arial"/>
              </a:rPr>
              <a:t>at </a:t>
            </a:r>
            <a:r>
              <a:rPr lang="en-US" sz="2600" dirty="0" smtClean="0">
                <a:latin typeface="Arial"/>
                <a:cs typeface="Arial"/>
              </a:rPr>
              <a:t>UIU</a:t>
            </a:r>
            <a:r>
              <a:rPr sz="2600" dirty="0" smtClean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are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full.”</a:t>
            </a:r>
            <a:endParaRPr sz="26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78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dirty="0">
                <a:latin typeface="Arial"/>
                <a:cs typeface="Arial"/>
              </a:rPr>
              <a:t>or “There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parking </a:t>
            </a:r>
            <a:r>
              <a:rPr sz="2600" dirty="0">
                <a:latin typeface="Arial"/>
                <a:cs typeface="Arial"/>
              </a:rPr>
              <a:t>space at </a:t>
            </a:r>
            <a:r>
              <a:rPr lang="en-US" sz="2600" dirty="0" smtClean="0">
                <a:latin typeface="Arial"/>
                <a:cs typeface="Arial"/>
              </a:rPr>
              <a:t>UIU</a:t>
            </a:r>
            <a:r>
              <a:rPr sz="2600" dirty="0" smtClean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that 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full.”</a:t>
            </a:r>
          </a:p>
          <a:p>
            <a:pPr marL="756285" lvl="1" indent="-287655">
              <a:lnSpc>
                <a:spcPct val="100000"/>
              </a:lnSpc>
              <a:spcBef>
                <a:spcPts val="78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spc="-5" dirty="0">
                <a:latin typeface="Arial"/>
                <a:cs typeface="Arial"/>
              </a:rPr>
              <a:t>or </a:t>
            </a:r>
            <a:r>
              <a:rPr sz="2600" dirty="0">
                <a:latin typeface="Arial"/>
                <a:cs typeface="Arial"/>
              </a:rPr>
              <a:t>“At least one parking space </a:t>
            </a:r>
            <a:r>
              <a:rPr sz="2600" spc="-5" dirty="0">
                <a:latin typeface="Arial"/>
                <a:cs typeface="Arial"/>
              </a:rPr>
              <a:t>at </a:t>
            </a:r>
            <a:r>
              <a:rPr lang="en-US" sz="2600" dirty="0" smtClean="0">
                <a:latin typeface="Arial"/>
                <a:cs typeface="Arial"/>
              </a:rPr>
              <a:t>UIU</a:t>
            </a:r>
            <a:r>
              <a:rPr sz="2600" dirty="0" smtClean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is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full.”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11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28396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Free and </a:t>
            </a:r>
            <a:r>
              <a:rPr sz="4000" spc="-10" dirty="0"/>
              <a:t>Bound</a:t>
            </a:r>
            <a:r>
              <a:rPr sz="4000" spc="-45" dirty="0"/>
              <a:t> </a:t>
            </a:r>
            <a:r>
              <a:rPr sz="4000" spc="-5" dirty="0"/>
              <a:t>Variables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94917" y="1594180"/>
            <a:ext cx="7599680" cy="36106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170815" indent="-343535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An </a:t>
            </a:r>
            <a:r>
              <a:rPr sz="2800" dirty="0">
                <a:latin typeface="Arial"/>
                <a:cs typeface="Arial"/>
              </a:rPr>
              <a:t>expression like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dirty="0">
                <a:latin typeface="Arial"/>
                <a:cs typeface="Arial"/>
              </a:rPr>
              <a:t>is said </a:t>
            </a:r>
            <a:r>
              <a:rPr sz="2800" spc="-5" dirty="0">
                <a:latin typeface="Arial"/>
                <a:cs typeface="Arial"/>
              </a:rPr>
              <a:t>to </a:t>
            </a:r>
            <a:r>
              <a:rPr sz="2800" dirty="0">
                <a:latin typeface="Arial"/>
                <a:cs typeface="Arial"/>
              </a:rPr>
              <a:t>have </a:t>
            </a:r>
            <a:r>
              <a:rPr sz="2800" spc="-5" dirty="0">
                <a:latin typeface="Arial"/>
                <a:cs typeface="Arial"/>
              </a:rPr>
              <a:t>a </a:t>
            </a:r>
            <a:r>
              <a:rPr sz="2800" b="1" i="1" spc="-5" dirty="0">
                <a:latin typeface="Arial"/>
                <a:cs typeface="Arial"/>
              </a:rPr>
              <a:t>free  variable x </a:t>
            </a:r>
            <a:r>
              <a:rPr sz="2800" spc="-5" dirty="0">
                <a:latin typeface="Arial"/>
                <a:cs typeface="Arial"/>
              </a:rPr>
              <a:t>(meaning,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is</a:t>
            </a:r>
            <a:r>
              <a:rPr sz="2800" spc="5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undefined).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3333CC"/>
              </a:buClr>
              <a:buFont typeface="Wingdings"/>
              <a:buChar char=""/>
            </a:pPr>
            <a:endParaRPr sz="4050">
              <a:latin typeface="Arial"/>
              <a:cs typeface="Arial"/>
            </a:endParaRPr>
          </a:p>
          <a:p>
            <a:pPr marL="355600" marR="5080" indent="-343535">
              <a:lnSpc>
                <a:spcPct val="100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A </a:t>
            </a:r>
            <a:r>
              <a:rPr sz="2800" dirty="0">
                <a:latin typeface="Arial"/>
                <a:cs typeface="Arial"/>
              </a:rPr>
              <a:t>quantifier (either </a:t>
            </a:r>
            <a:r>
              <a:rPr sz="2800" spc="-5" dirty="0">
                <a:latin typeface="Symbol"/>
                <a:cs typeface="Symbol"/>
              </a:rPr>
              <a:t>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i="1" dirty="0">
                <a:latin typeface="Arial"/>
                <a:cs typeface="Arial"/>
              </a:rPr>
              <a:t>operates </a:t>
            </a:r>
            <a:r>
              <a:rPr sz="2800" spc="-5" dirty="0">
                <a:latin typeface="Arial"/>
                <a:cs typeface="Arial"/>
              </a:rPr>
              <a:t>on an  </a:t>
            </a:r>
            <a:r>
              <a:rPr sz="2800" dirty="0">
                <a:latin typeface="Arial"/>
                <a:cs typeface="Arial"/>
              </a:rPr>
              <a:t>expression having one or more free variables,  and </a:t>
            </a:r>
            <a:r>
              <a:rPr sz="2800" b="1" i="1" spc="-10" dirty="0">
                <a:latin typeface="Arial"/>
                <a:cs typeface="Arial"/>
              </a:rPr>
              <a:t>binds </a:t>
            </a:r>
            <a:r>
              <a:rPr sz="2800" spc="-5" dirty="0">
                <a:latin typeface="Arial"/>
                <a:cs typeface="Arial"/>
              </a:rPr>
              <a:t>one </a:t>
            </a:r>
            <a:r>
              <a:rPr sz="2800" dirty="0">
                <a:latin typeface="Arial"/>
                <a:cs typeface="Arial"/>
              </a:rPr>
              <a:t>or </a:t>
            </a:r>
            <a:r>
              <a:rPr sz="2800" spc="-5" dirty="0">
                <a:latin typeface="Arial"/>
                <a:cs typeface="Arial"/>
              </a:rPr>
              <a:t>more of those </a:t>
            </a:r>
            <a:r>
              <a:rPr sz="2800" dirty="0">
                <a:latin typeface="Arial"/>
                <a:cs typeface="Arial"/>
              </a:rPr>
              <a:t>variables, </a:t>
            </a:r>
            <a:r>
              <a:rPr sz="2800" spc="-5" dirty="0">
                <a:latin typeface="Arial"/>
                <a:cs typeface="Arial"/>
              </a:rPr>
              <a:t>to  produce an expression having one or more  </a:t>
            </a:r>
            <a:r>
              <a:rPr sz="2800" b="1" i="1" spc="-10" dirty="0">
                <a:latin typeface="Arial"/>
                <a:cs typeface="Arial"/>
              </a:rPr>
              <a:t>bound</a:t>
            </a:r>
            <a:r>
              <a:rPr sz="2800" b="1" i="1" spc="20" dirty="0">
                <a:latin typeface="Arial"/>
                <a:cs typeface="Arial"/>
              </a:rPr>
              <a:t> </a:t>
            </a:r>
            <a:r>
              <a:rPr sz="2800" b="1" i="1" dirty="0">
                <a:latin typeface="Arial"/>
                <a:cs typeface="Arial"/>
              </a:rPr>
              <a:t>variables</a:t>
            </a:r>
            <a:r>
              <a:rPr sz="280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4154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764"/>
              </a:spcBef>
              <a:tabLst>
                <a:tab pos="3124200" algn="l"/>
                <a:tab pos="3422015" algn="l"/>
              </a:tabLst>
            </a:pPr>
            <a:r>
              <a:rPr lang="en-US" dirty="0"/>
              <a:t>o</a:t>
            </a:r>
            <a:r>
              <a:rPr lang="en-US" dirty="0" smtClean="0"/>
              <a:t>ne </a:t>
            </a:r>
            <a:r>
              <a:rPr dirty="0" smtClean="0"/>
              <a:t>bound</a:t>
            </a:r>
            <a:r>
              <a:rPr spc="5" dirty="0" smtClean="0"/>
              <a:t> </a:t>
            </a:r>
            <a:r>
              <a:rPr dirty="0"/>
              <a:t>variable	</a:t>
            </a:r>
            <a:r>
              <a:rPr lang="en-US" dirty="0" smtClean="0"/>
              <a:t>  </a:t>
            </a:r>
            <a:r>
              <a:rPr spc="-5" dirty="0" smtClean="0"/>
              <a:t>.</a:t>
            </a:r>
            <a:r>
              <a:rPr lang="en-US" spc="-5" dirty="0" smtClean="0"/>
              <a:t> </a:t>
            </a:r>
            <a:r>
              <a:rPr spc="-5" dirty="0" smtClean="0">
                <a:solidFill>
                  <a:srgbClr val="3333CC"/>
                </a:solidFill>
              </a:rPr>
              <a:t>[</a:t>
            </a:r>
            <a:r>
              <a:rPr spc="-5" dirty="0">
                <a:solidFill>
                  <a:srgbClr val="3333CC"/>
                </a:solidFill>
              </a:rPr>
              <a:t>Which is</a:t>
            </a:r>
            <a:r>
              <a:rPr spc="-10" dirty="0">
                <a:solidFill>
                  <a:srgbClr val="3333CC"/>
                </a:solidFill>
              </a:rPr>
              <a:t> </a:t>
            </a:r>
            <a:r>
              <a:rPr spc="-5" dirty="0">
                <a:solidFill>
                  <a:srgbClr val="3333CC"/>
                </a:solidFill>
              </a:rPr>
              <a:t>which?]</a:t>
            </a:r>
          </a:p>
          <a:p>
            <a:pPr marL="393700" indent="-343535">
              <a:lnSpc>
                <a:spcPct val="100000"/>
              </a:lnSpc>
              <a:spcBef>
                <a:spcPts val="167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93065" algn="l"/>
                <a:tab pos="394335" algn="l"/>
              </a:tabLst>
            </a:pPr>
            <a:r>
              <a:rPr spc="-5" dirty="0">
                <a:latin typeface="Times New Roman"/>
                <a:cs typeface="Times New Roman"/>
              </a:rPr>
              <a:t>“</a:t>
            </a:r>
            <a:r>
              <a:rPr i="1" spc="-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pc="-5" dirty="0">
                <a:solidFill>
                  <a:srgbClr val="0000FF"/>
                </a:solidFill>
              </a:rPr>
              <a:t>(</a:t>
            </a:r>
            <a:r>
              <a:rPr i="1" spc="-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pc="-5" dirty="0">
                <a:solidFill>
                  <a:srgbClr val="0000FF"/>
                </a:solidFill>
              </a:rPr>
              <a:t>), where </a:t>
            </a:r>
            <a:r>
              <a:rPr i="1" spc="-5" dirty="0">
                <a:solidFill>
                  <a:srgbClr val="0000FF"/>
                </a:solidFill>
                <a:latin typeface="Arial"/>
                <a:cs typeface="Arial"/>
              </a:rPr>
              <a:t>x </a:t>
            </a:r>
            <a:r>
              <a:rPr spc="-5" dirty="0">
                <a:solidFill>
                  <a:srgbClr val="0000FF"/>
                </a:solidFill>
              </a:rPr>
              <a:t>= 3</a:t>
            </a:r>
            <a:r>
              <a:rPr spc="-5" dirty="0">
                <a:latin typeface="Times New Roman"/>
                <a:cs typeface="Times New Roman"/>
              </a:rPr>
              <a:t>” </a:t>
            </a:r>
            <a:r>
              <a:rPr spc="-5" dirty="0"/>
              <a:t>is </a:t>
            </a:r>
            <a:r>
              <a:rPr dirty="0"/>
              <a:t>another </a:t>
            </a:r>
            <a:r>
              <a:rPr spc="-5" dirty="0"/>
              <a:t>way to bind</a:t>
            </a:r>
            <a:r>
              <a:rPr spc="165" dirty="0"/>
              <a:t> </a:t>
            </a:r>
            <a:r>
              <a:rPr i="1" spc="-5" dirty="0">
                <a:latin typeface="Arial"/>
                <a:cs typeface="Arial"/>
              </a:rPr>
              <a:t>x</a:t>
            </a:r>
            <a:r>
              <a:rPr spc="-5" dirty="0"/>
              <a:t>.</a:t>
            </a:r>
          </a:p>
          <a:p>
            <a:pPr marL="393700" marR="327660" indent="-343535">
              <a:lnSpc>
                <a:spcPct val="100000"/>
              </a:lnSpc>
              <a:spcBef>
                <a:spcPts val="16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93065" algn="l"/>
                <a:tab pos="394335" algn="l"/>
              </a:tabLst>
            </a:pPr>
            <a:r>
              <a:rPr spc="-5" dirty="0"/>
              <a:t>An expression with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zero</a:t>
            </a:r>
            <a:r>
              <a:rPr spc="-5" dirty="0"/>
              <a:t> </a:t>
            </a:r>
            <a:r>
              <a:rPr dirty="0"/>
              <a:t>free variables </a:t>
            </a:r>
            <a:r>
              <a:rPr spc="-5" dirty="0"/>
              <a:t>is a  </a:t>
            </a:r>
            <a:r>
              <a:rPr dirty="0"/>
              <a:t>bona-fide (actual)</a:t>
            </a:r>
            <a:r>
              <a:rPr spc="-10" dirty="0"/>
              <a:t> </a:t>
            </a:r>
            <a:r>
              <a:rPr dirty="0"/>
              <a:t>proposition.</a:t>
            </a:r>
          </a:p>
          <a:p>
            <a:pPr marL="393700" marR="1275080" indent="-343535">
              <a:lnSpc>
                <a:spcPct val="100000"/>
              </a:lnSpc>
              <a:spcBef>
                <a:spcPts val="168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93065" algn="l"/>
                <a:tab pos="394335" algn="l"/>
              </a:tabLst>
            </a:pPr>
            <a:r>
              <a:rPr spc="-5" dirty="0"/>
              <a:t>An expression with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one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or </a:t>
            </a:r>
            <a:r>
              <a:rPr u="heavy" spc="-5" dirty="0">
                <a:uFill>
                  <a:solidFill>
                    <a:srgbClr val="000000"/>
                  </a:solidFill>
                </a:uFill>
              </a:rPr>
              <a:t>more</a:t>
            </a:r>
            <a:r>
              <a:rPr spc="-5" dirty="0"/>
              <a:t> </a:t>
            </a:r>
            <a:r>
              <a:rPr dirty="0"/>
              <a:t>free  variables </a:t>
            </a:r>
            <a:r>
              <a:rPr spc="-5" dirty="0"/>
              <a:t>is not a</a:t>
            </a:r>
            <a:r>
              <a:rPr spc="-20" dirty="0"/>
              <a:t> </a:t>
            </a:r>
            <a:r>
              <a:rPr dirty="0"/>
              <a:t>proposition:</a:t>
            </a:r>
          </a:p>
          <a:p>
            <a:pPr marL="393700">
              <a:lnSpc>
                <a:spcPct val="100000"/>
              </a:lnSpc>
              <a:spcBef>
                <a:spcPts val="1685"/>
              </a:spcBef>
            </a:pPr>
            <a:r>
              <a:rPr i="1" dirty="0">
                <a:solidFill>
                  <a:srgbClr val="3333CC"/>
                </a:solidFill>
                <a:latin typeface="Arial"/>
                <a:cs typeface="Arial"/>
              </a:rPr>
              <a:t>e.g. </a:t>
            </a:r>
            <a:r>
              <a:rPr spc="-5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i="1" spc="-5" dirty="0">
                <a:solidFill>
                  <a:srgbClr val="3333CC"/>
                </a:solidFill>
                <a:latin typeface="Arial"/>
                <a:cs typeface="Arial"/>
              </a:rPr>
              <a:t>x P</a:t>
            </a:r>
            <a:r>
              <a:rPr spc="-5" dirty="0">
                <a:solidFill>
                  <a:srgbClr val="3333CC"/>
                </a:solidFill>
              </a:rPr>
              <a:t>(</a:t>
            </a:r>
            <a:r>
              <a:rPr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pc="-5" dirty="0">
                <a:solidFill>
                  <a:srgbClr val="3333CC"/>
                </a:solidFill>
              </a:rPr>
              <a:t>,</a:t>
            </a:r>
            <a:r>
              <a:rPr i="1" spc="-5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pc="-5" dirty="0">
                <a:solidFill>
                  <a:srgbClr val="3333CC"/>
                </a:solidFill>
              </a:rPr>
              <a:t>) </a:t>
            </a:r>
            <a:r>
              <a:rPr sz="4200" i="1" spc="-7" baseline="-6944" dirty="0">
                <a:solidFill>
                  <a:srgbClr val="3333CC"/>
                </a:solidFill>
                <a:latin typeface="Arial"/>
                <a:cs typeface="Arial"/>
              </a:rPr>
              <a:t>=</a:t>
            </a:r>
            <a:r>
              <a:rPr sz="4200" i="1" spc="-742" baseline="-6944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4200" i="1" spc="-7" baseline="-6944" dirty="0">
                <a:solidFill>
                  <a:srgbClr val="3333CC"/>
                </a:solidFill>
                <a:latin typeface="Arial"/>
                <a:cs typeface="Arial"/>
              </a:rPr>
              <a:t>Q</a:t>
            </a:r>
            <a:r>
              <a:rPr sz="4200" spc="-7" baseline="-6944" dirty="0">
                <a:solidFill>
                  <a:srgbClr val="3333CC"/>
                </a:solidFill>
              </a:rPr>
              <a:t>(</a:t>
            </a:r>
            <a:r>
              <a:rPr sz="4200" i="1" spc="-7" baseline="-6944" dirty="0">
                <a:solidFill>
                  <a:srgbClr val="3333CC"/>
                </a:solidFill>
                <a:latin typeface="Arial"/>
                <a:cs typeface="Arial"/>
              </a:rPr>
              <a:t>y</a:t>
            </a:r>
            <a:r>
              <a:rPr sz="4200" spc="-7" baseline="-6944" dirty="0">
                <a:solidFill>
                  <a:srgbClr val="3333CC"/>
                </a:solidFill>
              </a:rPr>
              <a:t>)</a:t>
            </a:r>
            <a:endParaRPr sz="4200" baseline="-6944" dirty="0">
              <a:latin typeface="Arial"/>
              <a:cs typeface="Arial"/>
            </a:endParaRPr>
          </a:p>
        </p:txBody>
      </p:sp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94917" y="1151895"/>
            <a:ext cx="6734175" cy="1307409"/>
          </a:xfrm>
          <a:prstGeom prst="rect">
            <a:avLst/>
          </a:prstGeom>
        </p:spPr>
        <p:txBody>
          <a:bodyPr vert="horz" wrap="square" lIns="0" tIns="22542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7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x,y</a:t>
            </a:r>
            <a:r>
              <a:rPr sz="2800" spc="-5" dirty="0">
                <a:latin typeface="Arial"/>
                <a:cs typeface="Arial"/>
              </a:rPr>
              <a:t>) has 2 free </a:t>
            </a:r>
            <a:r>
              <a:rPr sz="2800" dirty="0">
                <a:latin typeface="Arial"/>
                <a:cs typeface="Arial"/>
              </a:rPr>
              <a:t>variables,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1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y</a:t>
            </a:r>
            <a:r>
              <a:rPr sz="2800" dirty="0">
                <a:latin typeface="Arial"/>
                <a:cs typeface="Arial"/>
              </a:rPr>
              <a:t>.</a:t>
            </a:r>
          </a:p>
          <a:p>
            <a:pPr marL="355600" indent="-343535">
              <a:lnSpc>
                <a:spcPct val="100000"/>
              </a:lnSpc>
              <a:spcBef>
                <a:spcPts val="168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  <a:tab pos="5236845" algn="l"/>
              </a:tabLst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i="1" spc="-5" dirty="0">
                <a:latin typeface="Arial"/>
                <a:cs typeface="Arial"/>
              </a:rPr>
              <a:t>y</a:t>
            </a:r>
            <a:r>
              <a:rPr sz="2800" spc="-5" dirty="0">
                <a:latin typeface="Arial"/>
                <a:cs typeface="Arial"/>
              </a:rPr>
              <a:t>) has </a:t>
            </a:r>
            <a:r>
              <a:rPr lang="en-US" sz="2800" spc="-5" dirty="0" smtClean="0">
                <a:latin typeface="Arial"/>
                <a:cs typeface="Arial"/>
              </a:rPr>
              <a:t>one</a:t>
            </a:r>
            <a:r>
              <a:rPr sz="2800" spc="40" dirty="0" smtClean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free</a:t>
            </a:r>
            <a:r>
              <a:rPr sz="2800" spc="2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variable	</a:t>
            </a:r>
            <a:r>
              <a:rPr lang="en-US" sz="2800" dirty="0" smtClean="0">
                <a:latin typeface="Arial"/>
                <a:cs typeface="Arial"/>
              </a:rPr>
              <a:t>  </a:t>
            </a:r>
            <a:r>
              <a:rPr sz="2800" dirty="0" smtClean="0">
                <a:latin typeface="Arial"/>
                <a:cs typeface="Arial"/>
              </a:rPr>
              <a:t>, </a:t>
            </a:r>
            <a:r>
              <a:rPr sz="2800" spc="-5" dirty="0">
                <a:latin typeface="Arial"/>
                <a:cs typeface="Arial"/>
              </a:rPr>
              <a:t>and</a:t>
            </a:r>
            <a:r>
              <a:rPr sz="2800" spc="-65" dirty="0">
                <a:latin typeface="Arial"/>
                <a:cs typeface="Arial"/>
              </a:rPr>
              <a:t> 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47625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Example of</a:t>
            </a:r>
            <a:r>
              <a:rPr sz="4000" spc="-60" dirty="0"/>
              <a:t> </a:t>
            </a:r>
            <a:r>
              <a:rPr sz="4000" spc="-5" dirty="0"/>
              <a:t>Binding</a:t>
            </a:r>
            <a:endParaRPr sz="4000"/>
          </a:p>
        </p:txBody>
      </p:sp>
      <p:sp>
        <p:nvSpPr>
          <p:cNvPr id="11" name="object 11"/>
          <p:cNvSpPr/>
          <p:nvPr/>
        </p:nvSpPr>
        <p:spPr>
          <a:xfrm>
            <a:off x="6472428" y="1897380"/>
            <a:ext cx="461772" cy="6172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72000" y="2362200"/>
            <a:ext cx="461772" cy="61722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12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7960" y="526541"/>
            <a:ext cx="8968079" cy="5520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069975">
              <a:lnSpc>
                <a:spcPct val="100000"/>
              </a:lnSpc>
              <a:spcBef>
                <a:spcPts val="105"/>
              </a:spcBef>
            </a:pPr>
            <a:r>
              <a:rPr dirty="0"/>
              <a:t>Qu</a:t>
            </a:r>
            <a:r>
              <a:rPr spc="-15" dirty="0"/>
              <a:t>a</a:t>
            </a:r>
            <a:r>
              <a:rPr dirty="0"/>
              <a:t>nti</a:t>
            </a:r>
            <a:r>
              <a:rPr spc="-15" dirty="0"/>
              <a:t>f</a:t>
            </a:r>
            <a:r>
              <a:rPr dirty="0"/>
              <a:t>iers with </a:t>
            </a:r>
            <a:r>
              <a:rPr dirty="0" smtClean="0"/>
              <a:t>R</a:t>
            </a:r>
            <a:r>
              <a:rPr spc="-15" dirty="0" smtClean="0"/>
              <a:t>e</a:t>
            </a:r>
            <a:r>
              <a:rPr dirty="0" smtClean="0"/>
              <a:t>stric</a:t>
            </a:r>
            <a:r>
              <a:rPr spc="-15" dirty="0" smtClean="0"/>
              <a:t>t</a:t>
            </a:r>
            <a:r>
              <a:rPr dirty="0" smtClean="0"/>
              <a:t>ed</a:t>
            </a:r>
            <a:r>
              <a:rPr lang="en-US" dirty="0" smtClean="0"/>
              <a:t> Domains</a:t>
            </a:r>
            <a:endParaRPr sz="1200" baseline="15625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13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194917" y="1328191"/>
            <a:ext cx="7419340" cy="467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864869" indent="-343535">
              <a:lnSpc>
                <a:spcPct val="110100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6235" algn="l"/>
              </a:tabLst>
            </a:pPr>
            <a:r>
              <a:rPr sz="2800" spc="-5" dirty="0">
                <a:latin typeface="Arial"/>
                <a:cs typeface="Arial"/>
              </a:rPr>
              <a:t>Sometimes the </a:t>
            </a:r>
            <a:r>
              <a:rPr sz="2800" dirty="0">
                <a:latin typeface="Arial"/>
                <a:cs typeface="Arial"/>
              </a:rPr>
              <a:t>universe of discourse is  restricted </a:t>
            </a:r>
            <a:r>
              <a:rPr sz="2800" spc="-5" dirty="0">
                <a:latin typeface="Arial"/>
                <a:cs typeface="Arial"/>
              </a:rPr>
              <a:t>within the </a:t>
            </a:r>
            <a:r>
              <a:rPr sz="2800" dirty="0">
                <a:latin typeface="Arial"/>
                <a:cs typeface="Arial"/>
              </a:rPr>
              <a:t>quantification,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i="1" dirty="0">
                <a:latin typeface="Arial"/>
                <a:cs typeface="Arial"/>
              </a:rPr>
              <a:t>e.g.</a:t>
            </a:r>
            <a:r>
              <a:rPr sz="2800" dirty="0">
                <a:latin typeface="Arial"/>
                <a:cs typeface="Arial"/>
              </a:rPr>
              <a:t>,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14"/>
              </a:spcBef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shorthand</a:t>
            </a:r>
            <a:r>
              <a:rPr sz="2800" spc="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340"/>
              </a:spcBef>
            </a:pP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dirty="0">
                <a:latin typeface="Arial"/>
                <a:cs typeface="Arial"/>
              </a:rPr>
              <a:t>For </a:t>
            </a:r>
            <a:r>
              <a:rPr sz="2800" spc="-5" dirty="0">
                <a:latin typeface="Arial"/>
                <a:cs typeface="Arial"/>
              </a:rPr>
              <a:t>all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Arial"/>
                <a:cs typeface="Arial"/>
              </a:rPr>
              <a:t>are </a:t>
            </a:r>
            <a:r>
              <a:rPr sz="2800" dirty="0">
                <a:latin typeface="Arial"/>
                <a:cs typeface="Arial"/>
              </a:rPr>
              <a:t>greater than zero,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Arial"/>
                <a:cs typeface="Arial"/>
              </a:rPr>
              <a:t>=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</a:t>
            </a:r>
            <a:r>
              <a:rPr sz="2800" spc="1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14"/>
              </a:spcBef>
              <a:buSzPct val="53571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is </a:t>
            </a:r>
            <a:r>
              <a:rPr sz="2800" dirty="0">
                <a:latin typeface="Arial"/>
                <a:cs typeface="Arial"/>
              </a:rPr>
              <a:t>shorthand</a:t>
            </a:r>
            <a:r>
              <a:rPr sz="2800" spc="-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for</a:t>
            </a:r>
            <a:endParaRPr sz="2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latin typeface="Times New Roman"/>
                <a:cs typeface="Times New Roman"/>
              </a:rPr>
              <a:t>“</a:t>
            </a:r>
            <a:r>
              <a:rPr sz="2800" spc="-5" dirty="0">
                <a:latin typeface="Arial"/>
                <a:cs typeface="Arial"/>
              </a:rPr>
              <a:t>There is an 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greater than </a:t>
            </a:r>
            <a:r>
              <a:rPr sz="2800" dirty="0">
                <a:latin typeface="Arial"/>
                <a:cs typeface="Arial"/>
              </a:rPr>
              <a:t>zero such</a:t>
            </a:r>
            <a:r>
              <a:rPr sz="2800" spc="5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that</a:t>
            </a:r>
            <a:endParaRPr sz="2800">
              <a:latin typeface="Arial"/>
              <a:cs typeface="Arial"/>
            </a:endParaRPr>
          </a:p>
          <a:p>
            <a:pPr marL="756285">
              <a:lnSpc>
                <a:spcPct val="100000"/>
              </a:lnSpc>
              <a:spcBef>
                <a:spcPts val="335"/>
              </a:spcBef>
            </a:pP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).</a:t>
            </a:r>
            <a:r>
              <a:rPr sz="2800" spc="-5" dirty="0"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756285">
              <a:lnSpc>
                <a:spcPct val="100000"/>
              </a:lnSpc>
              <a:spcBef>
                <a:spcPts val="335"/>
              </a:spcBef>
            </a:pPr>
            <a:r>
              <a:rPr sz="2800" spc="-5" dirty="0">
                <a:latin typeface="Arial"/>
                <a:cs typeface="Arial"/>
              </a:rPr>
              <a:t>=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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0 </a:t>
            </a: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</a:t>
            </a:r>
            <a:r>
              <a:rPr sz="2800" spc="1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993444" y="1319530"/>
            <a:ext cx="7798434" cy="50933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5080" indent="-4572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600" dirty="0">
                <a:latin typeface="Arial"/>
                <a:cs typeface="Arial"/>
              </a:rPr>
              <a:t>Express the statement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Every student in this</a:t>
            </a:r>
            <a:r>
              <a:rPr sz="2600" i="1" spc="-5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class  has studied calculus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” </a:t>
            </a:r>
            <a:r>
              <a:rPr sz="2600" dirty="0">
                <a:latin typeface="Arial"/>
                <a:cs typeface="Arial"/>
              </a:rPr>
              <a:t>using predicates and  quantifiers.</a:t>
            </a:r>
            <a:endParaRPr sz="2600">
              <a:latin typeface="Arial"/>
              <a:cs typeface="Arial"/>
            </a:endParaRPr>
          </a:p>
          <a:p>
            <a:pPr marL="850265" marR="964565" lvl="1" indent="-381000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statement: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has studied  calculus.”</a:t>
            </a:r>
            <a:endParaRPr sz="2600">
              <a:latin typeface="Arial"/>
              <a:cs typeface="Arial"/>
            </a:endParaRPr>
          </a:p>
          <a:p>
            <a:pPr marL="850265" marR="340360" lvl="1" indent="-381000">
              <a:lnSpc>
                <a:spcPct val="100000"/>
              </a:lnSpc>
              <a:spcBef>
                <a:spcPts val="31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the students in this  class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then</a:t>
            </a:r>
            <a:endParaRPr sz="2600">
              <a:latin typeface="Arial"/>
              <a:cs typeface="Arial"/>
            </a:endParaRPr>
          </a:p>
          <a:p>
            <a:pPr marL="850265" lvl="1" indent="-381635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dirty="0">
                <a:latin typeface="Arial"/>
                <a:cs typeface="Arial"/>
              </a:rPr>
              <a:t>it can be translated as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i="1" spc="-4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800" dirty="0">
                <a:latin typeface="Arial"/>
                <a:cs typeface="Arial"/>
              </a:rPr>
              <a:t>or</a:t>
            </a:r>
            <a:endParaRPr sz="2800">
              <a:latin typeface="Arial"/>
              <a:cs typeface="Arial"/>
            </a:endParaRPr>
          </a:p>
          <a:p>
            <a:pPr marL="850265" lvl="1" indent="-381635">
              <a:lnSpc>
                <a:spcPct val="100000"/>
              </a:lnSpc>
              <a:spcBef>
                <a:spcPts val="32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all</a:t>
            </a:r>
            <a:r>
              <a:rPr sz="26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people</a:t>
            </a:r>
            <a:endParaRPr sz="2600">
              <a:latin typeface="Arial"/>
              <a:cs typeface="Arial"/>
            </a:endParaRPr>
          </a:p>
          <a:p>
            <a:pPr marL="850265" lvl="1" indent="-381635">
              <a:lnSpc>
                <a:spcPct val="100000"/>
              </a:lnSpc>
              <a:spcBef>
                <a:spcPts val="31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the predicate: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this</a:t>
            </a:r>
            <a:r>
              <a:rPr sz="2600" spc="-4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class”</a:t>
            </a:r>
            <a:endParaRPr sz="2600">
              <a:latin typeface="Arial"/>
              <a:cs typeface="Arial"/>
            </a:endParaRPr>
          </a:p>
          <a:p>
            <a:pPr marL="850265" lvl="1" indent="-381635">
              <a:lnSpc>
                <a:spcPct val="100000"/>
              </a:lnSpc>
              <a:spcBef>
                <a:spcPts val="310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dirty="0">
                <a:latin typeface="Arial"/>
                <a:cs typeface="Arial"/>
              </a:rPr>
              <a:t>Translation: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</a:t>
            </a:r>
            <a:r>
              <a:rPr sz="2600" spc="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))</a:t>
            </a:r>
            <a:endParaRPr sz="2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005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Translating from</a:t>
            </a:r>
            <a:r>
              <a:rPr sz="4000" spc="-30" dirty="0"/>
              <a:t> </a:t>
            </a:r>
            <a:r>
              <a:rPr sz="4000" spc="-5" dirty="0"/>
              <a:t>English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993444" y="1365631"/>
            <a:ext cx="7464425" cy="5020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marR="189230" indent="-457200" algn="just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469900" algn="l"/>
              </a:tabLst>
            </a:pPr>
            <a:r>
              <a:rPr sz="2600" dirty="0">
                <a:latin typeface="Arial"/>
                <a:cs typeface="Arial"/>
              </a:rPr>
              <a:t>Express the statement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Some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students in this  class has visited </a:t>
            </a:r>
            <a:r>
              <a:rPr sz="2600" i="1" spc="5" dirty="0">
                <a:solidFill>
                  <a:srgbClr val="006600"/>
                </a:solidFill>
                <a:latin typeface="Arial"/>
                <a:cs typeface="Arial"/>
              </a:rPr>
              <a:t>Mexico</a:t>
            </a:r>
            <a:r>
              <a:rPr sz="2600" spc="5" dirty="0">
                <a:solidFill>
                  <a:srgbClr val="006600"/>
                </a:solidFill>
                <a:latin typeface="Arial"/>
                <a:cs typeface="Arial"/>
              </a:rPr>
              <a:t>” </a:t>
            </a:r>
            <a:r>
              <a:rPr sz="2600" dirty="0">
                <a:latin typeface="Arial"/>
                <a:cs typeface="Arial"/>
              </a:rPr>
              <a:t>using predicates</a:t>
            </a:r>
            <a:r>
              <a:rPr sz="2600" spc="-10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and  quantifiers.</a:t>
            </a:r>
          </a:p>
          <a:p>
            <a:pPr marL="850265" marR="723265" lvl="1" indent="-381000"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M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statement: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has visited  Mexico”</a:t>
            </a:r>
            <a:endParaRPr sz="2600" dirty="0">
              <a:latin typeface="Arial"/>
              <a:cs typeface="Arial"/>
            </a:endParaRPr>
          </a:p>
          <a:p>
            <a:pPr marL="850265" marR="5080" lvl="1" indent="-381000"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the students in this  class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spc="-3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then</a:t>
            </a:r>
          </a:p>
          <a:p>
            <a:pPr marL="469265" marR="2176780" lvl="1"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dirty="0">
                <a:latin typeface="Arial"/>
                <a:cs typeface="Arial"/>
              </a:rPr>
              <a:t>it can be translated as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i="1" spc="-6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 or</a:t>
            </a:r>
          </a:p>
          <a:p>
            <a:pPr marL="850265" lvl="1" indent="-381635">
              <a:lnSpc>
                <a:spcPct val="100000"/>
              </a:lnSpc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600" i="1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of all</a:t>
            </a:r>
            <a:r>
              <a:rPr sz="2600" u="heavy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people</a:t>
            </a:r>
            <a:endParaRPr sz="2600" dirty="0">
              <a:latin typeface="Arial"/>
              <a:cs typeface="Arial"/>
            </a:endParaRPr>
          </a:p>
          <a:p>
            <a:pPr marL="850265" lvl="1" indent="-381635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dirty="0"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dirty="0">
                <a:latin typeface="Arial"/>
                <a:cs typeface="Arial"/>
              </a:rPr>
              <a:t>be the statement: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is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this</a:t>
            </a:r>
            <a:r>
              <a:rPr sz="2600" spc="-2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class”</a:t>
            </a:r>
            <a:endParaRPr sz="2600" dirty="0">
              <a:latin typeface="Arial"/>
              <a:cs typeface="Arial"/>
            </a:endParaRPr>
          </a:p>
          <a:p>
            <a:pPr marL="850265" lvl="1" indent="-381635">
              <a:lnSpc>
                <a:spcPct val="100000"/>
              </a:lnSpc>
              <a:buClr>
                <a:srgbClr val="FF0000"/>
              </a:buClr>
              <a:buSzPct val="53846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600" dirty="0">
                <a:latin typeface="Arial"/>
                <a:cs typeface="Arial"/>
              </a:rPr>
              <a:t>Then, the translation is </a:t>
            </a:r>
            <a:r>
              <a:rPr sz="2600" spc="-5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S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600" spc="3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))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005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Translating from</a:t>
            </a:r>
            <a:r>
              <a:rPr sz="4000" spc="-30" dirty="0"/>
              <a:t> </a:t>
            </a:r>
            <a:r>
              <a:rPr sz="4000" spc="-5" dirty="0"/>
              <a:t>English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993444" y="1365630"/>
            <a:ext cx="7654290" cy="4570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215265" indent="-4572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800" spc="-5" dirty="0">
                <a:latin typeface="Arial"/>
                <a:cs typeface="Arial"/>
              </a:rPr>
              <a:t>Express the statement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Every student in this 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class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has </a:t>
            </a:r>
            <a:r>
              <a:rPr sz="2800" i="1" dirty="0">
                <a:solidFill>
                  <a:srgbClr val="006600"/>
                </a:solidFill>
                <a:latin typeface="Arial"/>
                <a:cs typeface="Arial"/>
              </a:rPr>
              <a:t>visited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either Canada or </a:t>
            </a:r>
            <a:r>
              <a:rPr sz="2800" i="1" spc="5" dirty="0">
                <a:solidFill>
                  <a:srgbClr val="006600"/>
                </a:solidFill>
                <a:latin typeface="Arial"/>
                <a:cs typeface="Arial"/>
              </a:rPr>
              <a:t>Mexico</a:t>
            </a:r>
            <a:r>
              <a:rPr sz="2800" spc="5" dirty="0">
                <a:solidFill>
                  <a:srgbClr val="006600"/>
                </a:solidFill>
                <a:latin typeface="Arial"/>
                <a:cs typeface="Arial"/>
              </a:rPr>
              <a:t>” 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using predicates </a:t>
            </a:r>
            <a:r>
              <a:rPr sz="2800" dirty="0">
                <a:latin typeface="Arial"/>
                <a:cs typeface="Arial"/>
              </a:rPr>
              <a:t>and</a:t>
            </a:r>
            <a:r>
              <a:rPr sz="2800" spc="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quantifiers.</a:t>
            </a:r>
            <a:endParaRPr sz="2800">
              <a:latin typeface="Arial"/>
              <a:cs typeface="Arial"/>
            </a:endParaRPr>
          </a:p>
          <a:p>
            <a:pPr marL="850265" marR="5080" lvl="1" indent="-381000">
              <a:lnSpc>
                <a:spcPct val="100000"/>
              </a:lnSpc>
              <a:spcBef>
                <a:spcPts val="185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800" spc="-5" dirty="0">
                <a:latin typeface="Arial"/>
                <a:cs typeface="Arial"/>
              </a:rPr>
              <a:t>Let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be the statement: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has visited  Canada” </a:t>
            </a:r>
            <a:r>
              <a:rPr sz="2800" dirty="0">
                <a:latin typeface="Arial"/>
                <a:cs typeface="Arial"/>
              </a:rPr>
              <a:t>and </a:t>
            </a:r>
            <a:r>
              <a:rPr sz="2800" i="1" spc="-5" dirty="0">
                <a:solidFill>
                  <a:srgbClr val="996633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996633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be the </a:t>
            </a:r>
            <a:r>
              <a:rPr sz="2800" dirty="0">
                <a:latin typeface="Arial"/>
                <a:cs typeface="Arial"/>
              </a:rPr>
              <a:t>statement: </a:t>
            </a:r>
            <a:r>
              <a:rPr sz="2800" dirty="0">
                <a:solidFill>
                  <a:srgbClr val="996633"/>
                </a:solidFill>
                <a:latin typeface="Arial"/>
                <a:cs typeface="Arial"/>
              </a:rPr>
              <a:t>“</a:t>
            </a:r>
            <a:r>
              <a:rPr sz="2800" i="1" dirty="0">
                <a:solidFill>
                  <a:srgbClr val="996633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996633"/>
                </a:solidFill>
                <a:latin typeface="Arial"/>
                <a:cs typeface="Arial"/>
              </a:rPr>
              <a:t>has  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visited</a:t>
            </a:r>
            <a:r>
              <a:rPr sz="2800" spc="-20" dirty="0">
                <a:solidFill>
                  <a:srgbClr val="996633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996633"/>
                </a:solidFill>
                <a:latin typeface="Arial"/>
                <a:cs typeface="Arial"/>
              </a:rPr>
              <a:t>Mexico”</a:t>
            </a:r>
            <a:endParaRPr sz="2800">
              <a:latin typeface="Arial"/>
              <a:cs typeface="Arial"/>
            </a:endParaRPr>
          </a:p>
          <a:p>
            <a:pPr marL="850265" marR="349885" lvl="1" indent="-381000">
              <a:lnSpc>
                <a:spcPct val="100000"/>
              </a:lnSpc>
              <a:spcBef>
                <a:spcPts val="185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800" dirty="0">
                <a:latin typeface="Arial"/>
                <a:cs typeface="Arial"/>
              </a:rPr>
              <a:t>If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domain for </a:t>
            </a:r>
            <a:r>
              <a:rPr sz="2800" i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consists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of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 students </a:t>
            </a:r>
            <a:r>
              <a:rPr sz="2800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in  this </a:t>
            </a:r>
            <a:r>
              <a:rPr sz="28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class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2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then</a:t>
            </a:r>
            <a:endParaRPr sz="2800">
              <a:latin typeface="Arial"/>
              <a:cs typeface="Arial"/>
            </a:endParaRPr>
          </a:p>
          <a:p>
            <a:pPr marL="850265" lvl="1" indent="-381635">
              <a:lnSpc>
                <a:spcPct val="100000"/>
              </a:lnSpc>
              <a:spcBef>
                <a:spcPts val="185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800" spc="-5" dirty="0">
                <a:latin typeface="Arial"/>
                <a:cs typeface="Arial"/>
              </a:rPr>
              <a:t>it can </a:t>
            </a:r>
            <a:r>
              <a:rPr sz="2800" dirty="0">
                <a:latin typeface="Arial"/>
                <a:cs typeface="Arial"/>
              </a:rPr>
              <a:t>be translated </a:t>
            </a:r>
            <a:r>
              <a:rPr sz="2800" spc="-5" dirty="0">
                <a:latin typeface="Arial"/>
                <a:cs typeface="Arial"/>
              </a:rPr>
              <a:t>as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800" spc="1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M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600519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Translating from</a:t>
            </a:r>
            <a:r>
              <a:rPr sz="4000" spc="-30" dirty="0"/>
              <a:t> </a:t>
            </a:r>
            <a:r>
              <a:rPr sz="4000" spc="-5" dirty="0"/>
              <a:t>English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069644" y="1319529"/>
            <a:ext cx="7688580" cy="49123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265" marR="19050" indent="-4572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65" algn="l"/>
                <a:tab pos="469900" algn="l"/>
              </a:tabLst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 “Every </a:t>
            </a:r>
            <a:r>
              <a:rPr sz="2800" dirty="0">
                <a:latin typeface="Arial"/>
                <a:cs typeface="Arial"/>
              </a:rPr>
              <a:t>student </a:t>
            </a:r>
            <a:r>
              <a:rPr sz="2800" spc="-5" dirty="0">
                <a:latin typeface="Arial"/>
                <a:cs typeface="Arial"/>
              </a:rPr>
              <a:t>in </a:t>
            </a:r>
            <a:r>
              <a:rPr sz="2800" dirty="0">
                <a:latin typeface="Arial"/>
                <a:cs typeface="Arial"/>
              </a:rPr>
              <a:t>the class </a:t>
            </a:r>
            <a:r>
              <a:rPr sz="2800" spc="-5" dirty="0">
                <a:latin typeface="Arial"/>
                <a:cs typeface="Arial"/>
              </a:rPr>
              <a:t>has taken  a </a:t>
            </a:r>
            <a:r>
              <a:rPr sz="2800" dirty="0">
                <a:latin typeface="Arial"/>
                <a:cs typeface="Arial"/>
              </a:rPr>
              <a:t>course </a:t>
            </a:r>
            <a:r>
              <a:rPr sz="2800" spc="-5" dirty="0">
                <a:latin typeface="Arial"/>
                <a:cs typeface="Arial"/>
              </a:rPr>
              <a:t>in calculus” 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 </a:t>
            </a:r>
            <a:r>
              <a:rPr sz="2800" dirty="0">
                <a:latin typeface="Times New Roman"/>
                <a:cs typeface="Times New Roman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has </a:t>
            </a:r>
            <a:r>
              <a:rPr sz="2800" dirty="0">
                <a:latin typeface="Arial"/>
                <a:cs typeface="Arial"/>
              </a:rPr>
              <a:t>taken </a:t>
            </a:r>
            <a:r>
              <a:rPr sz="2800" spc="-5" dirty="0">
                <a:latin typeface="Arial"/>
                <a:cs typeface="Arial"/>
              </a:rPr>
              <a:t>a  course in</a:t>
            </a:r>
            <a:r>
              <a:rPr sz="2800" dirty="0">
                <a:latin typeface="Arial"/>
                <a:cs typeface="Arial"/>
              </a:rPr>
              <a:t> calculus</a:t>
            </a:r>
            <a:r>
              <a:rPr sz="2800" dirty="0">
                <a:latin typeface="Times New Roman"/>
                <a:cs typeface="Times New Roman"/>
              </a:rPr>
              <a:t>”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850265" lvl="1" indent="-381635">
              <a:lnSpc>
                <a:spcPct val="100000"/>
              </a:lnSpc>
              <a:spcBef>
                <a:spcPts val="66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“</a:t>
            </a:r>
            <a:r>
              <a:rPr sz="28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Not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 every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student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class </a:t>
            </a:r>
            <a:r>
              <a:rPr sz="2800" spc="-5" dirty="0">
                <a:solidFill>
                  <a:srgbClr val="006600"/>
                </a:solidFill>
                <a:latin typeface="Times New Roman"/>
                <a:cs typeface="Times New Roman"/>
              </a:rPr>
              <a:t>…</a:t>
            </a:r>
            <a:r>
              <a:rPr sz="2800" spc="90" dirty="0">
                <a:solidFill>
                  <a:srgbClr val="00660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calculus</a:t>
            </a:r>
            <a:r>
              <a:rPr sz="2800" dirty="0">
                <a:solidFill>
                  <a:srgbClr val="006600"/>
                </a:solidFill>
                <a:latin typeface="Times New Roman"/>
                <a:cs typeface="Times New Roman"/>
              </a:rPr>
              <a:t>”</a:t>
            </a:r>
            <a:endParaRPr sz="2800">
              <a:latin typeface="Times New Roman"/>
              <a:cs typeface="Times New Roman"/>
            </a:endParaRPr>
          </a:p>
          <a:p>
            <a:pPr marL="1024255">
              <a:lnSpc>
                <a:spcPct val="100000"/>
              </a:lnSpc>
              <a:spcBef>
                <a:spcPts val="710"/>
              </a:spcBef>
            </a:pP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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007153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00715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i="1" spc="254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L="469265" marR="330200" indent="-457200">
              <a:lnSpc>
                <a:spcPct val="100000"/>
              </a:lnSpc>
              <a:spcBef>
                <a:spcPts val="216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65" algn="l"/>
                <a:tab pos="469900" algn="l"/>
                <a:tab pos="3412490" algn="l"/>
              </a:tabLst>
            </a:pPr>
            <a:r>
              <a:rPr sz="2800" spc="-5" dirty="0">
                <a:latin typeface="Arial"/>
                <a:cs typeface="Arial"/>
              </a:rPr>
              <a:t>Consider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i="1" spc="20" dirty="0">
                <a:latin typeface="Arial"/>
                <a:cs typeface="Arial"/>
              </a:rPr>
              <a:t>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):	“There is a student in </a:t>
            </a:r>
            <a:r>
              <a:rPr sz="2800" dirty="0">
                <a:latin typeface="Arial"/>
                <a:cs typeface="Arial"/>
              </a:rPr>
              <a:t>the  class </a:t>
            </a:r>
            <a:r>
              <a:rPr sz="2800" spc="-5" dirty="0">
                <a:latin typeface="Arial"/>
                <a:cs typeface="Arial"/>
              </a:rPr>
              <a:t>who has taken a course in calculus”</a:t>
            </a:r>
            <a:endParaRPr sz="2800">
              <a:latin typeface="Arial"/>
              <a:cs typeface="Arial"/>
            </a:endParaRPr>
          </a:p>
          <a:p>
            <a:pPr marL="850265" marR="360045" lvl="1" indent="-381000">
              <a:lnSpc>
                <a:spcPct val="100000"/>
              </a:lnSpc>
              <a:spcBef>
                <a:spcPts val="67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850265" algn="l"/>
                <a:tab pos="850900" algn="l"/>
              </a:tabLst>
            </a:pP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“There is </a:t>
            </a:r>
            <a:r>
              <a:rPr sz="2800" u="heavy" spc="-5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no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student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in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class who has  taken a </a:t>
            </a:r>
            <a:r>
              <a:rPr sz="2800" dirty="0">
                <a:solidFill>
                  <a:srgbClr val="006600"/>
                </a:solidFill>
                <a:latin typeface="Arial"/>
                <a:cs typeface="Arial"/>
              </a:rPr>
              <a:t>course in</a:t>
            </a:r>
            <a:r>
              <a:rPr sz="2800" spc="-2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calculus”</a:t>
            </a:r>
            <a:endParaRPr sz="2800">
              <a:latin typeface="Arial"/>
              <a:cs typeface="Arial"/>
            </a:endParaRPr>
          </a:p>
          <a:p>
            <a:pPr marL="948055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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007153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007153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i="1" spc="8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006600"/>
                </a:solidFill>
                <a:latin typeface="Symbol"/>
                <a:cs typeface="Symbol"/>
              </a:rPr>
              <a:t>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918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Negations of</a:t>
            </a:r>
            <a:r>
              <a:rPr sz="4000" spc="-50" dirty="0"/>
              <a:t> </a:t>
            </a:r>
            <a:r>
              <a:rPr sz="4000" spc="-5" dirty="0"/>
              <a:t>Quantifiers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918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Negations of</a:t>
            </a:r>
            <a:r>
              <a:rPr sz="4000" spc="-50" dirty="0"/>
              <a:t> </a:t>
            </a:r>
            <a:r>
              <a:rPr sz="4000" spc="-5" dirty="0"/>
              <a:t>Quantifiers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222044" y="1173607"/>
            <a:ext cx="7323455" cy="537146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68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Definitions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quantifiers: </a:t>
            </a:r>
            <a:r>
              <a:rPr sz="2400" dirty="0">
                <a:latin typeface="Arial"/>
                <a:cs typeface="Arial"/>
              </a:rPr>
              <a:t>If the </a:t>
            </a:r>
            <a:r>
              <a:rPr sz="2400" spc="-5" dirty="0">
                <a:latin typeface="Arial"/>
                <a:cs typeface="Arial"/>
              </a:rPr>
              <a:t>domain </a:t>
            </a:r>
            <a:r>
              <a:rPr sz="2400" dirty="0">
                <a:latin typeface="Arial"/>
                <a:cs typeface="Arial"/>
              </a:rPr>
              <a:t>= {</a:t>
            </a:r>
            <a:r>
              <a:rPr sz="2400" i="1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, </a:t>
            </a:r>
            <a:r>
              <a:rPr sz="2400" i="1" spc="-5" dirty="0">
                <a:latin typeface="Arial"/>
                <a:cs typeface="Arial"/>
              </a:rPr>
              <a:t>b</a:t>
            </a:r>
            <a:r>
              <a:rPr sz="2400" spc="-5" dirty="0">
                <a:latin typeface="Arial"/>
                <a:cs typeface="Arial"/>
              </a:rPr>
              <a:t>,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i="1" dirty="0">
                <a:latin typeface="Arial"/>
                <a:cs typeface="Arial"/>
              </a:rPr>
              <a:t>c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latin typeface="Times New Roman"/>
                <a:cs typeface="Times New Roman"/>
              </a:rPr>
              <a:t>…</a:t>
            </a:r>
            <a:r>
              <a:rPr sz="2400" dirty="0">
                <a:latin typeface="Arial"/>
                <a:cs typeface="Arial"/>
              </a:rPr>
              <a:t>}</a:t>
            </a:r>
          </a:p>
          <a:p>
            <a:pPr marL="286385" marR="2209800" lvl="1" indent="-286385" algn="r">
              <a:lnSpc>
                <a:spcPct val="100000"/>
              </a:lnSpc>
              <a:spcBef>
                <a:spcPts val="59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spc="1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 dirty="0">
              <a:latin typeface="Times New Roman"/>
              <a:cs typeface="Times New Roman"/>
            </a:endParaRPr>
          </a:p>
          <a:p>
            <a:pPr marL="286385" marR="2259965" lvl="1" indent="-286385" algn="r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286385" algn="l"/>
                <a:tab pos="287020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spc="17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 dirty="0">
              <a:latin typeface="Times New Roman"/>
              <a:cs typeface="Times New Roman"/>
            </a:endParaRPr>
          </a:p>
          <a:p>
            <a:pPr marL="342265" marR="2152015" indent="-342265" algn="r">
              <a:lnSpc>
                <a:spcPct val="100000"/>
              </a:lnSpc>
              <a:spcBef>
                <a:spcPts val="116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42265" algn="l"/>
                <a:tab pos="355600" algn="l"/>
              </a:tabLst>
            </a:pPr>
            <a:r>
              <a:rPr sz="2400" dirty="0">
                <a:latin typeface="Arial"/>
                <a:cs typeface="Arial"/>
              </a:rPr>
              <a:t>From those, </a:t>
            </a:r>
            <a:r>
              <a:rPr sz="2400" spc="-10" dirty="0">
                <a:latin typeface="Arial"/>
                <a:cs typeface="Arial"/>
              </a:rPr>
              <a:t>we </a:t>
            </a:r>
            <a:r>
              <a:rPr sz="2400" spc="-5" dirty="0">
                <a:latin typeface="Arial"/>
                <a:cs typeface="Arial"/>
              </a:rPr>
              <a:t>can prove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laws:</a:t>
            </a:r>
            <a:endParaRPr sz="24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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r>
              <a:rPr sz="2400" spc="2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209296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spc="204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 dirty="0">
              <a:latin typeface="Times New Roman"/>
              <a:cs typeface="Times New Roman"/>
            </a:endParaRPr>
          </a:p>
          <a:p>
            <a:pPr marL="2092960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i="1" spc="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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r>
              <a:rPr sz="2400" spc="22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2009139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a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spc="-5" dirty="0">
                <a:solidFill>
                  <a:srgbClr val="3333CC"/>
                </a:solidFill>
                <a:latin typeface="Arial"/>
                <a:cs typeface="Arial"/>
              </a:rPr>
              <a:t>b</a:t>
            </a:r>
            <a:r>
              <a:rPr sz="2400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c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400" spc="21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spc="10" dirty="0">
                <a:solidFill>
                  <a:srgbClr val="3333CC"/>
                </a:solidFill>
                <a:latin typeface="Times New Roman"/>
                <a:cs typeface="Times New Roman"/>
              </a:rPr>
              <a:t>∙∙∙</a:t>
            </a:r>
            <a:endParaRPr sz="2400" dirty="0">
              <a:latin typeface="Times New Roman"/>
              <a:cs typeface="Times New Roman"/>
            </a:endParaRPr>
          </a:p>
          <a:p>
            <a:pPr marL="2009139">
              <a:lnSpc>
                <a:spcPct val="100000"/>
              </a:lnSpc>
              <a:spcBef>
                <a:spcPts val="585"/>
              </a:spcBef>
            </a:pP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4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i="1" spc="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4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4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354965" marR="327660" indent="-342900">
              <a:lnSpc>
                <a:spcPct val="100000"/>
              </a:lnSpc>
              <a:spcBef>
                <a:spcPts val="1155"/>
              </a:spcBef>
              <a:buClr>
                <a:srgbClr val="3333CC"/>
              </a:buClr>
              <a:buSzPct val="60416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400" spc="-5" dirty="0">
                <a:latin typeface="Arial"/>
                <a:cs typeface="Arial"/>
              </a:rPr>
              <a:t>Which </a:t>
            </a:r>
            <a:r>
              <a:rPr sz="2400" i="1" spc="-5" dirty="0">
                <a:latin typeface="Arial"/>
                <a:cs typeface="Arial"/>
              </a:rPr>
              <a:t>propositional </a:t>
            </a:r>
            <a:r>
              <a:rPr sz="2400" spc="-5" dirty="0">
                <a:latin typeface="Arial"/>
                <a:cs typeface="Arial"/>
              </a:rPr>
              <a:t>equivalence law was used </a:t>
            </a:r>
            <a:r>
              <a:rPr sz="2400" dirty="0">
                <a:latin typeface="Arial"/>
                <a:cs typeface="Arial"/>
              </a:rPr>
              <a:t>to  </a:t>
            </a:r>
            <a:r>
              <a:rPr sz="2400" spc="-5" dirty="0">
                <a:latin typeface="Arial"/>
                <a:cs typeface="Arial"/>
              </a:rPr>
              <a:t>prove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this?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788408" y="6242303"/>
            <a:ext cx="2609215" cy="421005"/>
            <a:chOff x="4788408" y="6242303"/>
            <a:chExt cx="2609215" cy="421005"/>
          </a:xfrm>
        </p:grpSpPr>
        <p:sp>
          <p:nvSpPr>
            <p:cNvPr id="12" name="object 12"/>
            <p:cNvSpPr/>
            <p:nvPr/>
          </p:nvSpPr>
          <p:spPr>
            <a:xfrm>
              <a:off x="4788408" y="6463283"/>
              <a:ext cx="2505456" cy="19964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946904" y="6242303"/>
              <a:ext cx="2450592" cy="393191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18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194917" y="1808479"/>
            <a:ext cx="7088505" cy="25647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"/>
                <a:cs typeface="Arial"/>
              </a:rPr>
              <a:t>Theorem:</a:t>
            </a:r>
            <a:endParaRPr sz="2800" dirty="0">
              <a:latin typeface="Arial"/>
              <a:cs typeface="Arial"/>
            </a:endParaRPr>
          </a:p>
          <a:p>
            <a:pPr marL="469900" marR="5080" indent="-457834">
              <a:lnSpc>
                <a:spcPct val="165000"/>
              </a:lnSpc>
              <a:buClr>
                <a:srgbClr val="3333CC"/>
              </a:buClr>
              <a:buSzPct val="58928"/>
              <a:buFont typeface="Wingdings"/>
              <a:buChar char=""/>
              <a:tabLst>
                <a:tab pos="469265" algn="l"/>
                <a:tab pos="470534" algn="l"/>
              </a:tabLst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Generalized De Morgan's laws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for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logic 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1. </a:t>
            </a:r>
            <a:r>
              <a:rPr sz="2800" b="1" dirty="0">
                <a:solidFill>
                  <a:srgbClr val="3333CC"/>
                </a:solidFill>
                <a:latin typeface="Symbol"/>
                <a:cs typeface="Symbol"/>
              </a:rPr>
              <a:t></a:t>
            </a:r>
            <a:r>
              <a:rPr sz="2800" b="1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800" b="1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800" b="1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i="1" spc="-50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b="1" spc="-5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 dirty="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190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2. </a:t>
            </a:r>
            <a:r>
              <a:rPr lang="en-US" sz="2800" b="1" dirty="0">
                <a:solidFill>
                  <a:srgbClr val="3333CC"/>
                </a:solidFill>
                <a:latin typeface="Symbol"/>
                <a:cs typeface="Symbol"/>
              </a:rPr>
              <a:t></a:t>
            </a:r>
            <a:r>
              <a:rPr lang="en-US" sz="2800" b="1" i="1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lang="en-US" sz="2800" b="1" i="1" spc="-5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lang="en-US" sz="2800" b="1" spc="-5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lang="en-US" sz="2800" b="1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lang="en-US" sz="2800" b="1" spc="-5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b="1" spc="-5" dirty="0" smtClean="0">
                <a:solidFill>
                  <a:srgbClr val="3333CC"/>
                </a:solidFill>
                <a:latin typeface="Symbol"/>
                <a:cs typeface="Symbol"/>
              </a:rPr>
              <a:t></a:t>
            </a:r>
            <a:r>
              <a:rPr sz="2800" b="1" spc="-5" dirty="0" smtClean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lang="en-US" sz="2800" b="1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lang="en-US" sz="2800" b="1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lang="en-US" sz="2800" b="1" i="1" spc="3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lang="en-US" sz="2800" b="1" dirty="0">
                <a:solidFill>
                  <a:srgbClr val="3333CC"/>
                </a:solidFill>
                <a:latin typeface="Symbol"/>
                <a:cs typeface="Symbol"/>
              </a:rPr>
              <a:t></a:t>
            </a:r>
            <a:r>
              <a:rPr lang="en-US" sz="2800" b="1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lang="en-US" sz="2800" b="1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lang="en-US" sz="2800" b="1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lang="en-US" sz="2800" b="1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800" b="1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9182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Negations of</a:t>
            </a:r>
            <a:r>
              <a:rPr sz="4000" spc="-50" dirty="0"/>
              <a:t> </a:t>
            </a:r>
            <a:r>
              <a:rPr sz="4000" spc="-5" dirty="0"/>
              <a:t>Quantifiers</a:t>
            </a:r>
            <a:endParaRPr sz="4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438463"/>
            <a:ext cx="9009380" cy="1052830"/>
            <a:chOff x="0" y="2438463"/>
            <a:chExt cx="9009380" cy="1052830"/>
          </a:xfrm>
        </p:grpSpPr>
        <p:sp>
          <p:nvSpPr>
            <p:cNvPr id="3" name="object 3"/>
            <p:cNvSpPr/>
            <p:nvPr/>
          </p:nvSpPr>
          <p:spPr>
            <a:xfrm>
              <a:off x="290512" y="2546413"/>
              <a:ext cx="438150" cy="474980"/>
            </a:xfrm>
            <a:custGeom>
              <a:avLst/>
              <a:gdLst/>
              <a:ahLst/>
              <a:cxnLst/>
              <a:rect l="l" t="t" r="r" b="b"/>
              <a:pathLst>
                <a:path w="438150" h="474980">
                  <a:moveTo>
                    <a:pt x="43766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37667" y="474662"/>
                  </a:lnTo>
                  <a:lnTo>
                    <a:pt x="437667" y="0"/>
                  </a:lnTo>
                  <a:close/>
                </a:path>
              </a:pathLst>
            </a:custGeom>
            <a:solidFill>
              <a:srgbClr val="3333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73468" y="2546413"/>
              <a:ext cx="328244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14337" y="2968688"/>
              <a:ext cx="422275" cy="474980"/>
            </a:xfrm>
            <a:custGeom>
              <a:avLst/>
              <a:gdLst/>
              <a:ahLst/>
              <a:cxnLst/>
              <a:rect l="l" t="t" r="r" b="b"/>
              <a:pathLst>
                <a:path w="422275" h="474979">
                  <a:moveTo>
                    <a:pt x="421817" y="0"/>
                  </a:moveTo>
                  <a:lnTo>
                    <a:pt x="0" y="0"/>
                  </a:lnTo>
                  <a:lnTo>
                    <a:pt x="0" y="474662"/>
                  </a:lnTo>
                  <a:lnTo>
                    <a:pt x="421817" y="474662"/>
                  </a:lnTo>
                  <a:lnTo>
                    <a:pt x="421817" y="0"/>
                  </a:lnTo>
                  <a:close/>
                </a:path>
              </a:pathLst>
            </a:custGeom>
            <a:solidFill>
              <a:srgbClr val="FFC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83437" y="2968688"/>
              <a:ext cx="369100" cy="47466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2895600"/>
              <a:ext cx="560387" cy="422275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35000" y="2438463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29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15912" y="3260787"/>
              <a:ext cx="8693150" cy="55563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069644" y="2165730"/>
            <a:ext cx="3349956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5" dirty="0">
                <a:solidFill>
                  <a:srgbClr val="000099"/>
                </a:solidFill>
              </a:rPr>
              <a:t>Lecture</a:t>
            </a:r>
            <a:r>
              <a:rPr sz="4800" spc="-55" dirty="0">
                <a:solidFill>
                  <a:srgbClr val="000099"/>
                </a:solidFill>
              </a:rPr>
              <a:t> </a:t>
            </a:r>
            <a:r>
              <a:rPr lang="en-US" sz="4800" spc="-55" dirty="0" smtClean="0">
                <a:solidFill>
                  <a:srgbClr val="000099"/>
                </a:solidFill>
              </a:rPr>
              <a:t>0</a:t>
            </a:r>
            <a:r>
              <a:rPr sz="4800" spc="-5" dirty="0" smtClean="0">
                <a:solidFill>
                  <a:srgbClr val="000099"/>
                </a:solidFill>
              </a:rPr>
              <a:t>4</a:t>
            </a:r>
            <a:endParaRPr sz="4800" dirty="0"/>
          </a:p>
        </p:txBody>
      </p:sp>
      <p:sp>
        <p:nvSpPr>
          <p:cNvPr id="13" name="object 13"/>
          <p:cNvSpPr txBox="1"/>
          <p:nvPr/>
        </p:nvSpPr>
        <p:spPr>
          <a:xfrm>
            <a:off x="1122070" y="3426325"/>
            <a:ext cx="5728335" cy="1128395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</a:pPr>
            <a:r>
              <a:rPr sz="3200" b="1" dirty="0">
                <a:latin typeface="Arial"/>
                <a:cs typeface="Arial"/>
              </a:rPr>
              <a:t>Chapter 1. The</a:t>
            </a:r>
            <a:r>
              <a:rPr sz="3200" b="1" spc="-114" dirty="0">
                <a:latin typeface="Arial"/>
                <a:cs typeface="Arial"/>
              </a:rPr>
              <a:t> </a:t>
            </a:r>
            <a:r>
              <a:rPr sz="3200" b="1" dirty="0">
                <a:latin typeface="Arial"/>
                <a:cs typeface="Arial"/>
              </a:rPr>
              <a:t>Foundations</a:t>
            </a:r>
            <a:endParaRPr sz="3200">
              <a:latin typeface="Arial"/>
              <a:cs typeface="Arial"/>
            </a:endParaRPr>
          </a:p>
          <a:p>
            <a:pPr marL="926465">
              <a:lnSpc>
                <a:spcPct val="100000"/>
              </a:lnSpc>
              <a:spcBef>
                <a:spcPts val="690"/>
              </a:spcBef>
            </a:pPr>
            <a:r>
              <a:rPr sz="2800" spc="-5" dirty="0">
                <a:latin typeface="Arial"/>
                <a:cs typeface="Arial"/>
              </a:rPr>
              <a:t>1.3 Predicates and</a:t>
            </a:r>
            <a:r>
              <a:rPr sz="2800" spc="6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Quantifiers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169517" y="1365630"/>
            <a:ext cx="7038340" cy="927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95300" indent="-457834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94665" algn="l"/>
                <a:tab pos="495934" algn="l"/>
              </a:tabLst>
            </a:pPr>
            <a:r>
              <a:rPr sz="2800" spc="-5" dirty="0">
                <a:latin typeface="Arial"/>
                <a:cs typeface="Arial"/>
              </a:rPr>
              <a:t>What are the </a:t>
            </a:r>
            <a:r>
              <a:rPr sz="2800" dirty="0">
                <a:latin typeface="Arial"/>
                <a:cs typeface="Arial"/>
              </a:rPr>
              <a:t>negations </a:t>
            </a:r>
            <a:r>
              <a:rPr sz="2800" spc="-5" dirty="0">
                <a:latin typeface="Arial"/>
                <a:cs typeface="Arial"/>
              </a:rPr>
              <a:t>of the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statements</a:t>
            </a:r>
            <a:endParaRPr sz="2800">
              <a:latin typeface="Arial"/>
              <a:cs typeface="Arial"/>
            </a:endParaRPr>
          </a:p>
          <a:p>
            <a:pPr marL="495300">
              <a:lnSpc>
                <a:spcPct val="100000"/>
              </a:lnSpc>
              <a:spcBef>
                <a:spcPts val="25"/>
              </a:spcBef>
            </a:pP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3100" spc="-5" dirty="0">
                <a:latin typeface="Symbol"/>
                <a:cs typeface="Symbol"/>
              </a:rPr>
              <a:t></a:t>
            </a:r>
            <a:r>
              <a:rPr sz="31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and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=</a:t>
            </a:r>
            <a:r>
              <a:rPr sz="2800" spc="-50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2)?</a:t>
            </a:r>
            <a:endParaRPr sz="2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52142" y="3022854"/>
            <a:ext cx="171450" cy="2597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500" spc="25" dirty="0">
                <a:solidFill>
                  <a:srgbClr val="FF0000"/>
                </a:solidFill>
                <a:latin typeface="Wingdings"/>
                <a:cs typeface="Wingdings"/>
              </a:rPr>
              <a:t></a:t>
            </a:r>
            <a:endParaRPr sz="1500">
              <a:latin typeface="Wingdings"/>
              <a:cs typeface="Wingding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4917" y="3630929"/>
            <a:ext cx="7073900" cy="26549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469265" algn="l"/>
                <a:tab pos="470534" algn="l"/>
              </a:tabLst>
            </a:pPr>
            <a:r>
              <a:rPr sz="2800" spc="-5" dirty="0">
                <a:latin typeface="Arial"/>
                <a:cs typeface="Arial"/>
              </a:rPr>
              <a:t>Show </a:t>
            </a:r>
            <a:r>
              <a:rPr sz="2800" dirty="0">
                <a:latin typeface="Arial"/>
                <a:cs typeface="Arial"/>
              </a:rPr>
              <a:t>that </a:t>
            </a:r>
            <a:r>
              <a:rPr sz="2800" spc="-5" dirty="0">
                <a:latin typeface="Symbol"/>
                <a:cs typeface="Symbol"/>
              </a:rPr>
              <a:t>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r>
              <a:rPr sz="2800" spc="9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and</a:t>
            </a:r>
            <a:endParaRPr sz="2800">
              <a:latin typeface="Arial"/>
              <a:cs typeface="Arial"/>
            </a:endParaRPr>
          </a:p>
          <a:p>
            <a:pPr marR="79375" algn="r">
              <a:lnSpc>
                <a:spcPct val="100000"/>
              </a:lnSpc>
            </a:pP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 are </a:t>
            </a:r>
            <a:r>
              <a:rPr sz="2800" dirty="0">
                <a:latin typeface="Arial"/>
                <a:cs typeface="Arial"/>
              </a:rPr>
              <a:t>logically</a:t>
            </a:r>
            <a:r>
              <a:rPr sz="2800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equivalent.</a:t>
            </a:r>
            <a:endParaRPr sz="2800">
              <a:latin typeface="Arial"/>
              <a:cs typeface="Arial"/>
            </a:endParaRPr>
          </a:p>
          <a:p>
            <a:pPr marL="381000" marR="121285" lvl="1" indent="-381000" algn="r">
              <a:lnSpc>
                <a:spcPct val="100000"/>
              </a:lnSpc>
              <a:spcBef>
                <a:spcPts val="1210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381000" algn="l"/>
                <a:tab pos="381635" algn="l"/>
              </a:tabLst>
            </a:pPr>
            <a:r>
              <a:rPr sz="2800" spc="-5" dirty="0">
                <a:latin typeface="Symbol"/>
                <a:cs typeface="Symbol"/>
              </a:rPr>
              <a:t>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</a:t>
            </a:r>
            <a:r>
              <a:rPr sz="2800" spc="-21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200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</a:t>
            </a:r>
            <a:r>
              <a:rPr sz="2800" spc="270" dirty="0">
                <a:latin typeface="Times New Roman"/>
                <a:cs typeface="Times New Roman"/>
              </a:rPr>
              <a:t> 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  <a:p>
            <a:pPr marL="3773804">
              <a:lnSpc>
                <a:spcPct val="100000"/>
              </a:lnSpc>
              <a:spcBef>
                <a:spcPts val="1495"/>
              </a:spcBef>
            </a:pP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26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</a:t>
            </a:r>
            <a:r>
              <a:rPr sz="2800" i="1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))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1587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Negations:</a:t>
            </a:r>
            <a:r>
              <a:rPr sz="4000" spc="-50" dirty="0"/>
              <a:t> </a:t>
            </a:r>
            <a:r>
              <a:rPr sz="4000" spc="-5" dirty="0"/>
              <a:t>Examples</a:t>
            </a:r>
            <a:endParaRPr sz="4000"/>
          </a:p>
        </p:txBody>
      </p:sp>
      <p:sp>
        <p:nvSpPr>
          <p:cNvPr id="13" name="object 13"/>
          <p:cNvSpPr txBox="1"/>
          <p:nvPr/>
        </p:nvSpPr>
        <p:spPr>
          <a:xfrm>
            <a:off x="1626742" y="2266594"/>
            <a:ext cx="6713855" cy="105918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381000" marR="101600" indent="-381000" algn="r">
              <a:lnSpc>
                <a:spcPct val="100000"/>
              </a:lnSpc>
              <a:spcBef>
                <a:spcPts val="805"/>
              </a:spcBef>
              <a:buClr>
                <a:srgbClr val="FF0000"/>
              </a:buClr>
              <a:buSzPct val="53571"/>
              <a:buFont typeface="Wingdings"/>
              <a:buChar char=""/>
              <a:tabLst>
                <a:tab pos="381000" algn="l"/>
                <a:tab pos="381635" algn="l"/>
              </a:tabLst>
            </a:pPr>
            <a:r>
              <a:rPr sz="2800" spc="-10" dirty="0">
                <a:latin typeface="Symbol"/>
                <a:cs typeface="Symbol"/>
              </a:rPr>
              <a:t></a:t>
            </a:r>
            <a:r>
              <a:rPr sz="2800" i="1" spc="-10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7027" dirty="0">
                <a:latin typeface="Arial"/>
                <a:cs typeface="Arial"/>
              </a:rPr>
              <a:t>2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4200" spc="-7" baseline="1984" dirty="0">
                <a:latin typeface="Symbol"/>
                <a:cs typeface="Symbol"/>
              </a:rPr>
              <a:t></a:t>
            </a:r>
            <a:r>
              <a:rPr sz="4200" i="1" spc="-7" baseline="1984" dirty="0">
                <a:latin typeface="Arial"/>
                <a:cs typeface="Arial"/>
              </a:rPr>
              <a:t>x </a:t>
            </a:r>
            <a:r>
              <a:rPr sz="4200" baseline="1984" dirty="0">
                <a:latin typeface="Symbol"/>
                <a:cs typeface="Symbol"/>
              </a:rPr>
              <a:t></a:t>
            </a:r>
            <a:r>
              <a:rPr sz="4200" baseline="1984" dirty="0">
                <a:latin typeface="Arial"/>
                <a:cs typeface="Arial"/>
              </a:rPr>
              <a:t>(</a:t>
            </a:r>
            <a:r>
              <a:rPr sz="4200" i="1" baseline="1984" dirty="0">
                <a:latin typeface="Arial"/>
                <a:cs typeface="Arial"/>
              </a:rPr>
              <a:t>x</a:t>
            </a:r>
            <a:r>
              <a:rPr sz="2775" baseline="28528" dirty="0">
                <a:latin typeface="Arial"/>
                <a:cs typeface="Arial"/>
              </a:rPr>
              <a:t>2 </a:t>
            </a:r>
            <a:r>
              <a:rPr sz="4200" spc="-7" baseline="1984" dirty="0">
                <a:latin typeface="Symbol"/>
                <a:cs typeface="Symbol"/>
              </a:rPr>
              <a:t></a:t>
            </a:r>
            <a:r>
              <a:rPr sz="4200" spc="-7" baseline="1984" dirty="0">
                <a:latin typeface="Times New Roman"/>
                <a:cs typeface="Times New Roman"/>
              </a:rPr>
              <a:t> </a:t>
            </a:r>
            <a:r>
              <a:rPr sz="4200" i="1" baseline="1984" dirty="0">
                <a:latin typeface="Arial"/>
                <a:cs typeface="Arial"/>
              </a:rPr>
              <a:t>x</a:t>
            </a:r>
            <a:r>
              <a:rPr sz="4200" baseline="1984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spc="5" dirty="0">
                <a:latin typeface="Arial"/>
                <a:cs typeface="Arial"/>
              </a:rPr>
              <a:t>(</a:t>
            </a:r>
            <a:r>
              <a:rPr sz="2800" i="1" spc="5" dirty="0">
                <a:latin typeface="Arial"/>
                <a:cs typeface="Arial"/>
              </a:rPr>
              <a:t>x</a:t>
            </a:r>
            <a:r>
              <a:rPr sz="2775" spc="7" baseline="25525" dirty="0">
                <a:latin typeface="Arial"/>
                <a:cs typeface="Arial"/>
              </a:rPr>
              <a:t>2</a:t>
            </a:r>
            <a:r>
              <a:rPr sz="2775" spc="-195" baseline="2552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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)</a:t>
            </a:r>
            <a:endParaRPr sz="2800">
              <a:latin typeface="Arial"/>
              <a:cs typeface="Arial"/>
            </a:endParaRPr>
          </a:p>
          <a:p>
            <a:pPr marR="43180" algn="r">
              <a:lnSpc>
                <a:spcPct val="100000"/>
              </a:lnSpc>
              <a:spcBef>
                <a:spcPts val="710"/>
              </a:spcBef>
            </a:pPr>
            <a:r>
              <a:rPr sz="4200" spc="-7" baseline="1984" dirty="0">
                <a:latin typeface="Symbol"/>
                <a:cs typeface="Symbol"/>
              </a:rPr>
              <a:t></a:t>
            </a:r>
            <a:r>
              <a:rPr sz="4200" i="1" spc="-7" baseline="1984" dirty="0">
                <a:latin typeface="Arial"/>
                <a:cs typeface="Arial"/>
              </a:rPr>
              <a:t>x </a:t>
            </a:r>
            <a:r>
              <a:rPr sz="4200" baseline="1984" dirty="0">
                <a:latin typeface="Arial"/>
                <a:cs typeface="Arial"/>
              </a:rPr>
              <a:t>(</a:t>
            </a:r>
            <a:r>
              <a:rPr sz="4200" i="1" baseline="1984" dirty="0">
                <a:latin typeface="Arial"/>
                <a:cs typeface="Arial"/>
              </a:rPr>
              <a:t>x</a:t>
            </a:r>
            <a:r>
              <a:rPr sz="2775" baseline="28528" dirty="0">
                <a:latin typeface="Arial"/>
                <a:cs typeface="Arial"/>
              </a:rPr>
              <a:t>2 </a:t>
            </a:r>
            <a:r>
              <a:rPr sz="4200" spc="-7" baseline="1984" dirty="0">
                <a:latin typeface="Arial"/>
                <a:cs typeface="Arial"/>
              </a:rPr>
              <a:t>= 2) </a:t>
            </a:r>
            <a:r>
              <a:rPr sz="4200" spc="-7" baseline="1984" dirty="0">
                <a:latin typeface="Symbol"/>
                <a:cs typeface="Symbol"/>
              </a:rPr>
              <a:t></a:t>
            </a:r>
            <a:r>
              <a:rPr sz="4200" spc="-7" baseline="1984" dirty="0">
                <a:latin typeface="Times New Roman"/>
                <a:cs typeface="Times New Roman"/>
              </a:rPr>
              <a:t> </a:t>
            </a:r>
            <a:r>
              <a:rPr sz="4200" spc="-7" baseline="2976" dirty="0">
                <a:latin typeface="Symbol"/>
                <a:cs typeface="Symbol"/>
              </a:rPr>
              <a:t></a:t>
            </a:r>
            <a:r>
              <a:rPr sz="4200" i="1" spc="-7" baseline="2976" dirty="0">
                <a:latin typeface="Arial"/>
                <a:cs typeface="Arial"/>
              </a:rPr>
              <a:t>x </a:t>
            </a:r>
            <a:r>
              <a:rPr sz="4200" baseline="2976" dirty="0">
                <a:latin typeface="Symbol"/>
                <a:cs typeface="Symbol"/>
              </a:rPr>
              <a:t></a:t>
            </a:r>
            <a:r>
              <a:rPr sz="4200" baseline="2976" dirty="0">
                <a:latin typeface="Arial"/>
                <a:cs typeface="Arial"/>
              </a:rPr>
              <a:t>(</a:t>
            </a:r>
            <a:r>
              <a:rPr sz="4200" i="1" baseline="2976" dirty="0">
                <a:latin typeface="Arial"/>
                <a:cs typeface="Arial"/>
              </a:rPr>
              <a:t>x</a:t>
            </a:r>
            <a:r>
              <a:rPr sz="2775" baseline="30030" dirty="0">
                <a:latin typeface="Arial"/>
                <a:cs typeface="Arial"/>
              </a:rPr>
              <a:t>2 </a:t>
            </a:r>
            <a:r>
              <a:rPr sz="4200" spc="-7" baseline="2976" dirty="0">
                <a:latin typeface="Arial"/>
                <a:cs typeface="Arial"/>
              </a:rPr>
              <a:t>= 2) </a:t>
            </a:r>
            <a:r>
              <a:rPr sz="2800" spc="-5" dirty="0">
                <a:latin typeface="Symbol"/>
                <a:cs typeface="Symbol"/>
              </a:rPr>
              <a:t>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</a:t>
            </a:r>
            <a:r>
              <a:rPr sz="2800" i="1" spc="-5" dirty="0">
                <a:latin typeface="Arial"/>
                <a:cs typeface="Arial"/>
              </a:rPr>
              <a:t>x </a:t>
            </a:r>
            <a:r>
              <a:rPr sz="2800" dirty="0">
                <a:latin typeface="Arial"/>
                <a:cs typeface="Arial"/>
              </a:rPr>
              <a:t>(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775" baseline="25525" dirty="0">
                <a:latin typeface="Arial"/>
                <a:cs typeface="Arial"/>
              </a:rPr>
              <a:t>2</a:t>
            </a:r>
            <a:r>
              <a:rPr sz="2775" spc="-225" baseline="25525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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Arial"/>
                <a:cs typeface="Arial"/>
              </a:rPr>
              <a:t>2)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2338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Summary</a:t>
            </a:r>
            <a:endParaRPr sz="4000"/>
          </a:p>
        </p:txBody>
      </p:sp>
      <p:sp>
        <p:nvSpPr>
          <p:cNvPr id="4" name="object 4"/>
          <p:cNvSpPr/>
          <p:nvPr/>
        </p:nvSpPr>
        <p:spPr>
          <a:xfrm>
            <a:off x="457200" y="3897312"/>
            <a:ext cx="8534400" cy="24415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09600" y="1600072"/>
            <a:ext cx="8229600" cy="1985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21</a:t>
            </a:fld>
            <a:endParaRPr spc="-5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5769"/>
            <a:ext cx="31000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Previously</a:t>
            </a:r>
            <a:r>
              <a:rPr sz="4000" spc="-5" dirty="0">
                <a:latin typeface="Times New Roman"/>
                <a:cs typeface="Times New Roman"/>
              </a:rPr>
              <a:t>…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444" y="1365630"/>
            <a:ext cx="7768590" cy="4745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42545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In predicate logic, a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predicate </a:t>
            </a:r>
            <a:r>
              <a:rPr sz="2800" spc="-5" dirty="0">
                <a:latin typeface="Arial"/>
                <a:cs typeface="Arial"/>
              </a:rPr>
              <a:t>is modeled as a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800" b="1" i="1" spc="-5" dirty="0">
                <a:solidFill>
                  <a:srgbClr val="006600"/>
                </a:solidFill>
                <a:latin typeface="Arial"/>
                <a:cs typeface="Arial"/>
              </a:rPr>
              <a:t>proposional function </a:t>
            </a:r>
            <a:r>
              <a:rPr sz="2800" b="1" i="1" spc="1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800" b="1" spc="15" dirty="0">
                <a:solidFill>
                  <a:srgbClr val="006600"/>
                </a:solidFill>
                <a:latin typeface="Arial"/>
                <a:cs typeface="Arial"/>
              </a:rPr>
              <a:t>(·) </a:t>
            </a:r>
            <a:r>
              <a:rPr sz="2800" dirty="0">
                <a:latin typeface="Arial"/>
                <a:cs typeface="Arial"/>
              </a:rPr>
              <a:t>from subjects </a:t>
            </a:r>
            <a:r>
              <a:rPr sz="2800" spc="-5" dirty="0">
                <a:latin typeface="Arial"/>
                <a:cs typeface="Arial"/>
              </a:rPr>
              <a:t>to  </a:t>
            </a:r>
            <a:r>
              <a:rPr sz="2800" dirty="0">
                <a:latin typeface="Arial"/>
                <a:cs typeface="Arial"/>
              </a:rPr>
              <a:t>propositions.</a:t>
            </a:r>
          </a:p>
          <a:p>
            <a:pPr marL="756285" lvl="1" indent="-287655">
              <a:lnSpc>
                <a:spcPct val="100000"/>
              </a:lnSpc>
              <a:spcBef>
                <a:spcPts val="63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): “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prime </a:t>
            </a:r>
            <a:r>
              <a:rPr sz="2600" dirty="0">
                <a:latin typeface="Arial"/>
                <a:cs typeface="Arial"/>
              </a:rPr>
              <a:t>number” </a:t>
            </a:r>
            <a:r>
              <a:rPr sz="2600" spc="5" dirty="0">
                <a:latin typeface="Arial"/>
                <a:cs typeface="Arial"/>
              </a:rPr>
              <a:t>(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600" spc="5" dirty="0">
                <a:latin typeface="Arial"/>
                <a:cs typeface="Arial"/>
              </a:rPr>
              <a:t>: </a:t>
            </a:r>
            <a:r>
              <a:rPr sz="2600" dirty="0">
                <a:latin typeface="Arial"/>
                <a:cs typeface="Arial"/>
              </a:rPr>
              <a:t>any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subject)</a:t>
            </a: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(3): “3 </a:t>
            </a:r>
            <a:r>
              <a:rPr sz="2600" spc="-5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a </a:t>
            </a:r>
            <a:r>
              <a:rPr sz="2600" spc="-5" dirty="0">
                <a:latin typeface="Arial"/>
                <a:cs typeface="Arial"/>
              </a:rPr>
              <a:t>prime </a:t>
            </a:r>
            <a:r>
              <a:rPr sz="2600" dirty="0">
                <a:latin typeface="Arial"/>
                <a:cs typeface="Arial"/>
              </a:rPr>
              <a:t>number.”</a:t>
            </a:r>
            <a:r>
              <a:rPr sz="2600" spc="-4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(proposition!)</a:t>
            </a:r>
          </a:p>
          <a:p>
            <a:pPr marL="354965" marR="1011555" indent="-342900" algn="just">
              <a:lnSpc>
                <a:spcPct val="100000"/>
              </a:lnSpc>
              <a:spcBef>
                <a:spcPts val="201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Propositional functions of </a:t>
            </a:r>
            <a:r>
              <a:rPr sz="2800" b="1" spc="-5" dirty="0">
                <a:latin typeface="Arial"/>
                <a:cs typeface="Arial"/>
              </a:rPr>
              <a:t>any </a:t>
            </a:r>
            <a:r>
              <a:rPr sz="2800" spc="-5" dirty="0">
                <a:latin typeface="Arial"/>
                <a:cs typeface="Arial"/>
              </a:rPr>
              <a:t>number of  </a:t>
            </a:r>
            <a:r>
              <a:rPr sz="2800" dirty="0">
                <a:latin typeface="Arial"/>
                <a:cs typeface="Arial"/>
              </a:rPr>
              <a:t>arguments, each of </a:t>
            </a:r>
            <a:r>
              <a:rPr sz="2800" spc="-5" dirty="0">
                <a:latin typeface="Arial"/>
                <a:cs typeface="Arial"/>
              </a:rPr>
              <a:t>which may </a:t>
            </a:r>
            <a:r>
              <a:rPr sz="2800" dirty="0">
                <a:latin typeface="Arial"/>
                <a:cs typeface="Arial"/>
              </a:rPr>
              <a:t>take </a:t>
            </a:r>
            <a:r>
              <a:rPr sz="2800" b="1" spc="-5" dirty="0">
                <a:latin typeface="Arial"/>
                <a:cs typeface="Arial"/>
              </a:rPr>
              <a:t>any  </a:t>
            </a:r>
            <a:r>
              <a:rPr sz="2800" spc="-5" dirty="0">
                <a:latin typeface="Arial"/>
                <a:cs typeface="Arial"/>
              </a:rPr>
              <a:t>grammatical role that a noun </a:t>
            </a:r>
            <a:r>
              <a:rPr sz="2800" dirty="0">
                <a:latin typeface="Arial"/>
                <a:cs typeface="Arial"/>
              </a:rPr>
              <a:t>can</a:t>
            </a:r>
            <a:r>
              <a:rPr sz="2800" spc="4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take</a:t>
            </a:r>
            <a:endParaRPr sz="2800" dirty="0">
              <a:latin typeface="Arial"/>
              <a:cs typeface="Arial"/>
            </a:endParaRPr>
          </a:p>
          <a:p>
            <a:pPr marL="756285" lvl="1" indent="-287655" algn="just">
              <a:lnSpc>
                <a:spcPct val="100000"/>
              </a:lnSpc>
              <a:spcBef>
                <a:spcPts val="63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</a:t>
            </a:r>
            <a:r>
              <a:rPr sz="2600" i="1" dirty="0">
                <a:latin typeface="Arial"/>
                <a:cs typeface="Arial"/>
              </a:rPr>
              <a:t>y,z</a:t>
            </a:r>
            <a:r>
              <a:rPr sz="2600" dirty="0">
                <a:latin typeface="Arial"/>
                <a:cs typeface="Arial"/>
              </a:rPr>
              <a:t>): </a:t>
            </a:r>
            <a:r>
              <a:rPr sz="2600" spc="-5" dirty="0">
                <a:latin typeface="Arial"/>
                <a:cs typeface="Arial"/>
              </a:rPr>
              <a:t>“</a:t>
            </a:r>
            <a:r>
              <a:rPr sz="2600" b="1" i="1" spc="-5" dirty="0">
                <a:solidFill>
                  <a:srgbClr val="006FC0"/>
                </a:solidFill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gave </a:t>
            </a:r>
            <a:r>
              <a:rPr sz="2600" b="1" i="1" dirty="0">
                <a:solidFill>
                  <a:srgbClr val="006FC0"/>
                </a:solidFill>
                <a:latin typeface="Arial"/>
                <a:cs typeface="Arial"/>
              </a:rPr>
              <a:t>y </a:t>
            </a:r>
            <a:r>
              <a:rPr sz="2600" dirty="0">
                <a:latin typeface="Arial"/>
                <a:cs typeface="Arial"/>
              </a:rPr>
              <a:t>the grade</a:t>
            </a:r>
            <a:r>
              <a:rPr sz="2600" spc="-30" dirty="0"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006FC0"/>
                </a:solidFill>
                <a:latin typeface="Arial"/>
                <a:cs typeface="Arial"/>
              </a:rPr>
              <a:t>z</a:t>
            </a:r>
            <a:r>
              <a:rPr sz="2600" dirty="0">
                <a:latin typeface="Arial"/>
                <a:cs typeface="Arial"/>
              </a:rPr>
              <a:t>”</a:t>
            </a:r>
          </a:p>
          <a:p>
            <a:pPr marL="756285" lvl="1" indent="-287655" algn="just">
              <a:lnSpc>
                <a:spcPct val="100000"/>
              </a:lnSpc>
              <a:spcBef>
                <a:spcPts val="625"/>
              </a:spcBef>
              <a:buClr>
                <a:srgbClr val="FF0000"/>
              </a:buClr>
              <a:buSzPct val="53846"/>
              <a:buFont typeface="Wingdings"/>
              <a:buChar char=""/>
              <a:tabLst>
                <a:tab pos="756920" algn="l"/>
              </a:tabLst>
            </a:pPr>
            <a:r>
              <a:rPr sz="2600" i="1" dirty="0" smtClean="0">
                <a:latin typeface="Arial"/>
                <a:cs typeface="Arial"/>
              </a:rPr>
              <a:t>P</a:t>
            </a:r>
            <a:r>
              <a:rPr sz="2600" dirty="0" smtClean="0">
                <a:latin typeface="Arial"/>
                <a:cs typeface="Arial"/>
              </a:rPr>
              <a:t>(</a:t>
            </a:r>
            <a:r>
              <a:rPr lang="en-US" sz="2600" dirty="0" err="1" smtClean="0">
                <a:latin typeface="Arial"/>
                <a:cs typeface="Arial"/>
              </a:rPr>
              <a:t>Prof</a:t>
            </a:r>
            <a:r>
              <a:rPr sz="2600" dirty="0" err="1" smtClean="0">
                <a:latin typeface="Arial"/>
                <a:cs typeface="Arial"/>
              </a:rPr>
              <a:t>,</a:t>
            </a:r>
            <a:r>
              <a:rPr lang="en-US" sz="2600" dirty="0" err="1" smtClean="0">
                <a:latin typeface="Arial"/>
                <a:cs typeface="Arial"/>
              </a:rPr>
              <a:t>Stu</a:t>
            </a:r>
            <a:r>
              <a:rPr sz="2600" dirty="0" err="1" smtClean="0">
                <a:latin typeface="Arial"/>
                <a:cs typeface="Arial"/>
              </a:rPr>
              <a:t>,A</a:t>
            </a:r>
            <a:r>
              <a:rPr sz="2600" dirty="0">
                <a:latin typeface="Arial"/>
                <a:cs typeface="Arial"/>
              </a:rPr>
              <a:t>): </a:t>
            </a:r>
            <a:r>
              <a:rPr sz="2600" dirty="0" smtClean="0">
                <a:latin typeface="Arial"/>
                <a:cs typeface="Arial"/>
              </a:rPr>
              <a:t>“</a:t>
            </a:r>
            <a:r>
              <a:rPr lang="en-US" sz="2600" b="1" dirty="0" smtClean="0">
                <a:solidFill>
                  <a:srgbClr val="006FC0"/>
                </a:solidFill>
                <a:latin typeface="Arial"/>
                <a:cs typeface="Arial"/>
              </a:rPr>
              <a:t>Prof</a:t>
            </a:r>
            <a:r>
              <a:rPr sz="2600" b="1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gave </a:t>
            </a:r>
            <a:r>
              <a:rPr lang="en-US" sz="2600" b="1" dirty="0" smtClean="0">
                <a:solidFill>
                  <a:srgbClr val="006FC0"/>
                </a:solidFill>
                <a:latin typeface="Arial"/>
                <a:cs typeface="Arial"/>
              </a:rPr>
              <a:t>Stu</a:t>
            </a:r>
            <a:r>
              <a:rPr sz="2600" b="1" dirty="0" smtClean="0">
                <a:solidFill>
                  <a:srgbClr val="006FC0"/>
                </a:solidFill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grade</a:t>
            </a:r>
            <a:r>
              <a:rPr sz="2600" spc="-55" dirty="0"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006FC0"/>
                </a:solidFill>
                <a:latin typeface="Arial"/>
                <a:cs typeface="Arial"/>
              </a:rPr>
              <a:t>A</a:t>
            </a:r>
            <a:r>
              <a:rPr sz="2600" spc="-5" dirty="0">
                <a:latin typeface="Arial"/>
                <a:cs typeface="Arial"/>
              </a:rPr>
              <a:t>.”</a:t>
            </a:r>
            <a:endParaRPr sz="26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04569" y="448817"/>
            <a:ext cx="785177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Universe of Discourse (U.D</a:t>
            </a:r>
            <a:r>
              <a:rPr sz="4000" spc="-5" dirty="0" smtClean="0"/>
              <a:t>.)</a:t>
            </a:r>
            <a:endParaRPr sz="1200" baseline="149305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9" name="object 9"/>
          <p:cNvSpPr txBox="1"/>
          <p:nvPr/>
        </p:nvSpPr>
        <p:spPr>
          <a:xfrm>
            <a:off x="1145844" y="1471929"/>
            <a:ext cx="7566025" cy="47205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latin typeface="Arial"/>
                <a:cs typeface="Arial"/>
              </a:rPr>
              <a:t>The power of </a:t>
            </a:r>
            <a:r>
              <a:rPr sz="2800" dirty="0">
                <a:latin typeface="Arial"/>
                <a:cs typeface="Arial"/>
              </a:rPr>
              <a:t>distinguishing subjects </a:t>
            </a:r>
            <a:r>
              <a:rPr sz="2800" spc="-5" dirty="0">
                <a:latin typeface="Arial"/>
                <a:cs typeface="Arial"/>
              </a:rPr>
              <a:t>from  </a:t>
            </a:r>
            <a:r>
              <a:rPr sz="2800" dirty="0">
                <a:latin typeface="Arial"/>
                <a:cs typeface="Arial"/>
              </a:rPr>
              <a:t>predicates </a:t>
            </a:r>
            <a:r>
              <a:rPr sz="2800" spc="-5" dirty="0">
                <a:latin typeface="Arial"/>
                <a:cs typeface="Arial"/>
              </a:rPr>
              <a:t>is that it lets you state things about  </a:t>
            </a:r>
            <a:r>
              <a:rPr sz="2800" i="1" spc="-5" dirty="0">
                <a:latin typeface="Arial"/>
                <a:cs typeface="Arial"/>
              </a:rPr>
              <a:t>many </a:t>
            </a:r>
            <a:r>
              <a:rPr sz="2800" dirty="0">
                <a:latin typeface="Arial"/>
                <a:cs typeface="Arial"/>
              </a:rPr>
              <a:t>objects </a:t>
            </a:r>
            <a:r>
              <a:rPr sz="2800" spc="-5" dirty="0">
                <a:latin typeface="Arial"/>
                <a:cs typeface="Arial"/>
              </a:rPr>
              <a:t>at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once.</a:t>
            </a:r>
            <a:endParaRPr sz="2800" dirty="0">
              <a:latin typeface="Arial"/>
              <a:cs typeface="Arial"/>
            </a:endParaRPr>
          </a:p>
          <a:p>
            <a:pPr marL="354965" marR="247650" indent="-342900">
              <a:lnSpc>
                <a:spcPct val="100000"/>
              </a:lnSpc>
              <a:spcBef>
                <a:spcPts val="675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  <a:tab pos="4561840" algn="l"/>
              </a:tabLst>
            </a:pPr>
            <a:r>
              <a:rPr sz="2800" dirty="0">
                <a:latin typeface="Arial"/>
                <a:cs typeface="Arial"/>
              </a:rPr>
              <a:t>e.g., let </a:t>
            </a:r>
            <a:r>
              <a:rPr sz="2800" i="1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i="1" spc="-5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) = </a:t>
            </a:r>
            <a:r>
              <a:rPr sz="2800" dirty="0">
                <a:latin typeface="Arial"/>
                <a:cs typeface="Arial"/>
              </a:rPr>
              <a:t>“</a:t>
            </a:r>
            <a:r>
              <a:rPr sz="2800" i="1" dirty="0">
                <a:latin typeface="Arial"/>
                <a:cs typeface="Arial"/>
              </a:rPr>
              <a:t>x </a:t>
            </a:r>
            <a:r>
              <a:rPr sz="2800" spc="-5" dirty="0">
                <a:latin typeface="Arial"/>
                <a:cs typeface="Arial"/>
              </a:rPr>
              <a:t>+ 1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8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Arial"/>
                <a:cs typeface="Arial"/>
              </a:rPr>
              <a:t>x</a:t>
            </a:r>
            <a:r>
              <a:rPr sz="2800" dirty="0">
                <a:latin typeface="Arial"/>
                <a:cs typeface="Arial"/>
              </a:rPr>
              <a:t>”.	</a:t>
            </a:r>
            <a:r>
              <a:rPr sz="2800" spc="-5" dirty="0">
                <a:latin typeface="Arial"/>
                <a:cs typeface="Arial"/>
              </a:rPr>
              <a:t>We can then</a:t>
            </a:r>
            <a:r>
              <a:rPr sz="2800" spc="-6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say,  </a:t>
            </a:r>
            <a:r>
              <a:rPr sz="2800" spc="-5" dirty="0">
                <a:latin typeface="Arial"/>
                <a:cs typeface="Arial"/>
              </a:rPr>
              <a:t>“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For </a:t>
            </a:r>
            <a:r>
              <a:rPr sz="2800" b="1" i="1" spc="-5" dirty="0">
                <a:solidFill>
                  <a:srgbClr val="0000FF"/>
                </a:solidFill>
                <a:latin typeface="Arial"/>
                <a:cs typeface="Arial"/>
              </a:rPr>
              <a:t>any 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number </a:t>
            </a:r>
            <a:r>
              <a:rPr sz="2800" i="1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800" dirty="0">
                <a:solidFill>
                  <a:srgbClr val="0000FF"/>
                </a:solidFill>
                <a:latin typeface="Arial"/>
                <a:cs typeface="Arial"/>
              </a:rPr>
              <a:t>, </a:t>
            </a:r>
            <a:r>
              <a:rPr sz="2800" i="1" spc="-5" dirty="0">
                <a:solidFill>
                  <a:srgbClr val="0000FF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0000FF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0000FF"/>
                </a:solidFill>
                <a:latin typeface="Arial"/>
                <a:cs typeface="Arial"/>
              </a:rPr>
              <a:t>) is true</a:t>
            </a:r>
            <a:r>
              <a:rPr sz="2800" spc="-5" dirty="0">
                <a:latin typeface="Arial"/>
                <a:cs typeface="Arial"/>
              </a:rPr>
              <a:t>” instead 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0 </a:t>
            </a:r>
            <a:r>
              <a:rPr sz="2800" spc="-5" dirty="0">
                <a:latin typeface="Arial"/>
                <a:cs typeface="Arial"/>
              </a:rPr>
              <a:t>+ 1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0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1 </a:t>
            </a:r>
            <a:r>
              <a:rPr sz="2800" spc="-5" dirty="0">
                <a:latin typeface="Arial"/>
                <a:cs typeface="Arial"/>
              </a:rPr>
              <a:t>+ 1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b="1" spc="-5" dirty="0">
                <a:latin typeface="Arial"/>
                <a:cs typeface="Arial"/>
              </a:rPr>
              <a:t>2 </a:t>
            </a:r>
            <a:r>
              <a:rPr sz="2800" spc="-5" dirty="0">
                <a:latin typeface="Arial"/>
                <a:cs typeface="Arial"/>
              </a:rPr>
              <a:t>+ 1 </a:t>
            </a:r>
            <a:r>
              <a:rPr sz="2800" spc="-5" dirty="0">
                <a:latin typeface="Symbol"/>
                <a:cs typeface="Symbol"/>
              </a:rPr>
              <a:t>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b="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) </a:t>
            </a:r>
            <a:r>
              <a:rPr sz="2800" spc="-5" dirty="0">
                <a:latin typeface="Symbol"/>
                <a:cs typeface="Symbol"/>
              </a:rPr>
              <a:t></a:t>
            </a:r>
            <a:r>
              <a:rPr sz="2800" spc="509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Arial"/>
                <a:cs typeface="Arial"/>
              </a:rPr>
              <a:t>...</a:t>
            </a:r>
            <a:endParaRPr sz="2800" dirty="0">
              <a:latin typeface="Arial"/>
              <a:cs typeface="Arial"/>
            </a:endParaRPr>
          </a:p>
          <a:p>
            <a:pPr marL="354965" marR="122555" indent="-342900">
              <a:lnSpc>
                <a:spcPct val="100000"/>
              </a:lnSpc>
              <a:spcBef>
                <a:spcPts val="2695"/>
              </a:spcBef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collection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of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values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that a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variable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can  take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is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called </a:t>
            </a:r>
            <a:r>
              <a:rPr sz="2800" i="1" spc="-5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’s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universe of discourse </a:t>
            </a:r>
            <a:r>
              <a:rPr sz="2800" dirty="0">
                <a:solidFill>
                  <a:srgbClr val="3333CC"/>
                </a:solidFill>
                <a:latin typeface="Arial"/>
                <a:cs typeface="Arial"/>
              </a:rPr>
              <a:t>or 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the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domain of discourse 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(often just referred  to as the </a:t>
            </a:r>
            <a:r>
              <a:rPr sz="2800" b="1" i="1" spc="-5" dirty="0">
                <a:solidFill>
                  <a:srgbClr val="3333CC"/>
                </a:solidFill>
                <a:latin typeface="Arial"/>
                <a:cs typeface="Arial"/>
              </a:rPr>
              <a:t>domain</a:t>
            </a:r>
            <a:r>
              <a:rPr sz="2800" spc="-5" dirty="0">
                <a:solidFill>
                  <a:srgbClr val="3333CC"/>
                </a:solidFill>
                <a:latin typeface="Arial"/>
                <a:cs typeface="Arial"/>
              </a:rPr>
              <a:t>).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48817"/>
            <a:ext cx="55803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Quantifier</a:t>
            </a:r>
            <a:r>
              <a:rPr sz="4000" spc="-55" dirty="0"/>
              <a:t> </a:t>
            </a:r>
            <a:r>
              <a:rPr sz="4000" spc="-5" dirty="0"/>
              <a:t>Expressions</a:t>
            </a:r>
            <a:endParaRPr sz="4000"/>
          </a:p>
        </p:txBody>
      </p:sp>
      <p:sp>
        <p:nvSpPr>
          <p:cNvPr id="10" name="object 10"/>
          <p:cNvSpPr txBox="1"/>
          <p:nvPr/>
        </p:nvSpPr>
        <p:spPr>
          <a:xfrm>
            <a:off x="1145844" y="1353591"/>
            <a:ext cx="7584440" cy="4785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158750" indent="-342900">
              <a:lnSpc>
                <a:spcPct val="114999"/>
              </a:lnSpc>
              <a:spcBef>
                <a:spcPts val="10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b="1" i="1" spc="-5" dirty="0">
                <a:latin typeface="Arial"/>
                <a:cs typeface="Arial"/>
              </a:rPr>
              <a:t>Quantifiers </a:t>
            </a:r>
            <a:r>
              <a:rPr sz="2800" spc="-5" dirty="0">
                <a:latin typeface="Arial"/>
                <a:cs typeface="Arial"/>
              </a:rPr>
              <a:t>provide a </a:t>
            </a:r>
            <a:r>
              <a:rPr sz="2800" dirty="0">
                <a:latin typeface="Arial"/>
                <a:cs typeface="Arial"/>
              </a:rPr>
              <a:t>notation that </a:t>
            </a:r>
            <a:r>
              <a:rPr sz="2800" spc="-5" dirty="0">
                <a:latin typeface="Arial"/>
                <a:cs typeface="Arial"/>
              </a:rPr>
              <a:t>allows us  to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quantify </a:t>
            </a:r>
            <a:r>
              <a:rPr sz="2800" spc="-5" dirty="0">
                <a:solidFill>
                  <a:srgbClr val="006600"/>
                </a:solidFill>
                <a:latin typeface="Arial"/>
                <a:cs typeface="Arial"/>
              </a:rPr>
              <a:t>(count) </a:t>
            </a:r>
            <a:r>
              <a:rPr sz="2800" i="1" spc="-5" dirty="0">
                <a:solidFill>
                  <a:srgbClr val="006600"/>
                </a:solidFill>
                <a:latin typeface="Arial"/>
                <a:cs typeface="Arial"/>
              </a:rPr>
              <a:t>how many </a:t>
            </a:r>
            <a:r>
              <a:rPr sz="2800" dirty="0">
                <a:latin typeface="Arial"/>
                <a:cs typeface="Arial"/>
              </a:rPr>
              <a:t>objects </a:t>
            </a:r>
            <a:r>
              <a:rPr sz="2800" spc="-5" dirty="0">
                <a:latin typeface="Arial"/>
                <a:cs typeface="Arial"/>
              </a:rPr>
              <a:t>in the  universe of </a:t>
            </a:r>
            <a:r>
              <a:rPr sz="2800" dirty="0">
                <a:latin typeface="Arial"/>
                <a:cs typeface="Arial"/>
              </a:rPr>
              <a:t>discourse satisfy </a:t>
            </a:r>
            <a:r>
              <a:rPr sz="2800" spc="-5" dirty="0">
                <a:latin typeface="Arial"/>
                <a:cs typeface="Arial"/>
              </a:rPr>
              <a:t>the given  </a:t>
            </a:r>
            <a:r>
              <a:rPr sz="2800" dirty="0">
                <a:latin typeface="Arial"/>
                <a:cs typeface="Arial"/>
              </a:rPr>
              <a:t>predicate.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8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b="1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10" dirty="0">
                <a:latin typeface="Symbol"/>
                <a:cs typeface="Symbol"/>
              </a:rPr>
              <a:t></a:t>
            </a:r>
            <a:r>
              <a:rPr sz="2800" spc="-10" dirty="0">
                <a:latin typeface="Arial"/>
                <a:cs typeface="Arial"/>
              </a:rPr>
              <a:t>LL </a:t>
            </a:r>
            <a:r>
              <a:rPr sz="2800" spc="-5" dirty="0">
                <a:latin typeface="Arial"/>
                <a:cs typeface="Arial"/>
              </a:rPr>
              <a:t>or </a:t>
            </a:r>
            <a:r>
              <a:rPr sz="2800" b="1" i="1" spc="-5" dirty="0">
                <a:latin typeface="Arial"/>
                <a:cs typeface="Arial"/>
              </a:rPr>
              <a:t>universal</a:t>
            </a:r>
            <a:r>
              <a:rPr sz="2800" b="1" i="1" spc="6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quantifier.</a:t>
            </a:r>
            <a:endParaRPr sz="2800">
              <a:latin typeface="Arial"/>
              <a:cs typeface="Arial"/>
            </a:endParaRPr>
          </a:p>
          <a:p>
            <a:pPr marL="354965">
              <a:lnSpc>
                <a:spcPct val="100000"/>
              </a:lnSpc>
              <a:spcBef>
                <a:spcPts val="505"/>
              </a:spcBef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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for all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 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 the domain,</a:t>
            </a:r>
            <a:r>
              <a:rPr sz="2800" spc="114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1850"/>
              </a:spcBef>
              <a:buClr>
                <a:srgbClr val="3333CC"/>
              </a:buClr>
              <a:buSzPct val="58928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800" dirty="0">
                <a:latin typeface="Arial"/>
                <a:cs typeface="Arial"/>
              </a:rPr>
              <a:t>“</a:t>
            </a:r>
            <a:r>
              <a:rPr sz="2800" b="1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dirty="0">
                <a:latin typeface="Arial"/>
                <a:cs typeface="Arial"/>
              </a:rPr>
              <a:t>” </a:t>
            </a:r>
            <a:r>
              <a:rPr sz="2800" spc="-5" dirty="0">
                <a:latin typeface="Arial"/>
                <a:cs typeface="Arial"/>
              </a:rPr>
              <a:t>is the </a:t>
            </a:r>
            <a:r>
              <a:rPr sz="2800" spc="-5" dirty="0">
                <a:latin typeface="Symbol"/>
                <a:cs typeface="Symbol"/>
              </a:rPr>
              <a:t></a:t>
            </a:r>
            <a:r>
              <a:rPr sz="2800" spc="-5" dirty="0">
                <a:latin typeface="Arial"/>
                <a:cs typeface="Arial"/>
              </a:rPr>
              <a:t>XISTS or </a:t>
            </a:r>
            <a:r>
              <a:rPr sz="2800" b="1" i="1" spc="-5" dirty="0">
                <a:latin typeface="Arial"/>
                <a:cs typeface="Arial"/>
              </a:rPr>
              <a:t>existential</a:t>
            </a:r>
            <a:r>
              <a:rPr sz="2800" b="1" i="1" spc="40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quantifier.</a:t>
            </a:r>
            <a:endParaRPr sz="2800">
              <a:latin typeface="Arial"/>
              <a:cs typeface="Arial"/>
            </a:endParaRPr>
          </a:p>
          <a:p>
            <a:pPr marL="354965" marR="5080">
              <a:lnSpc>
                <a:spcPts val="3870"/>
              </a:lnSpc>
              <a:spcBef>
                <a:spcPts val="209"/>
              </a:spcBef>
            </a:pPr>
            <a:r>
              <a:rPr sz="2800" spc="-5" dirty="0">
                <a:solidFill>
                  <a:srgbClr val="FF0000"/>
                </a:solidFill>
                <a:latin typeface="Symbol"/>
                <a:cs typeface="Symbol"/>
              </a:rPr>
              <a:t>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 </a:t>
            </a:r>
            <a:r>
              <a:rPr sz="2800" spc="-5" dirty="0">
                <a:latin typeface="Arial"/>
                <a:cs typeface="Arial"/>
              </a:rPr>
              <a:t>means 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there </a:t>
            </a:r>
            <a:r>
              <a:rPr sz="2800" i="1" u="heavy" spc="-5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exists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an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in the domain 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(that 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is, 1 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or more) </a:t>
            </a:r>
            <a:r>
              <a:rPr sz="2800" u="heavy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Arial"/>
                <a:cs typeface="Arial"/>
              </a:rPr>
              <a:t>such that</a:t>
            </a:r>
            <a:r>
              <a:rPr sz="2800" spc="-1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(</a:t>
            </a:r>
            <a:r>
              <a:rPr sz="2800" i="1" spc="-5" dirty="0">
                <a:solidFill>
                  <a:srgbClr val="FF0000"/>
                </a:solidFill>
                <a:latin typeface="Arial"/>
                <a:cs typeface="Arial"/>
              </a:rPr>
              <a:t>x</a:t>
            </a:r>
            <a:r>
              <a:rPr sz="2800" spc="-5" dirty="0">
                <a:solidFill>
                  <a:srgbClr val="FF0000"/>
                </a:solidFill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50342"/>
            <a:ext cx="6400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Universal Quantifier</a:t>
            </a:r>
            <a:r>
              <a:rPr sz="4000" dirty="0"/>
              <a:t> </a:t>
            </a:r>
            <a:r>
              <a:rPr sz="4000" spc="-5" dirty="0">
                <a:latin typeface="Symbol"/>
                <a:cs typeface="Symbol"/>
              </a:rPr>
              <a:t>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93444" y="1240887"/>
            <a:ext cx="7675245" cy="232473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354965" indent="-342900">
              <a:lnSpc>
                <a:spcPct val="100000"/>
              </a:lnSpc>
              <a:spcBef>
                <a:spcPts val="72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b="1" spc="5" dirty="0">
                <a:solidFill>
                  <a:srgbClr val="006600"/>
                </a:solidFill>
                <a:latin typeface="Symbol"/>
                <a:cs typeface="Symbol"/>
              </a:rPr>
              <a:t></a:t>
            </a:r>
            <a:r>
              <a:rPr sz="2600" b="1" i="1" spc="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spc="-5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For all x in the domain,</a:t>
            </a:r>
            <a:r>
              <a:rPr sz="2600" b="1" i="1" spc="-8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54965" indent="-342900">
              <a:lnSpc>
                <a:spcPct val="100000"/>
              </a:lnSpc>
              <a:spcBef>
                <a:spcPts val="63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54965" algn="l"/>
                <a:tab pos="355600" algn="l"/>
              </a:tabLst>
            </a:pP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5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is</a:t>
            </a:r>
            <a:endParaRPr sz="2600">
              <a:latin typeface="Arial"/>
              <a:cs typeface="Arial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25"/>
              </a:spcBef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true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true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every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 </a:t>
            </a:r>
            <a:r>
              <a:rPr sz="2600" i="1" dirty="0">
                <a:latin typeface="Arial"/>
                <a:cs typeface="Arial"/>
              </a:rPr>
              <a:t>D 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D: </a:t>
            </a:r>
            <a:r>
              <a:rPr sz="2600" i="1" spc="-5" dirty="0">
                <a:latin typeface="Arial"/>
                <a:cs typeface="Arial"/>
              </a:rPr>
              <a:t>domain</a:t>
            </a:r>
            <a:r>
              <a:rPr sz="2600" i="1" spc="-7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of  discourse</a:t>
            </a:r>
            <a:r>
              <a:rPr sz="2600" dirty="0"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  <a:p>
            <a:pPr marL="756285" lvl="1" indent="-287655">
              <a:lnSpc>
                <a:spcPct val="100000"/>
              </a:lnSpc>
              <a:spcBef>
                <a:spcPts val="625"/>
              </a:spcBef>
              <a:buSzPct val="53846"/>
              <a:buFont typeface="Wingdings"/>
              <a:buChar char=""/>
              <a:tabLst>
                <a:tab pos="756285" algn="l"/>
                <a:tab pos="756920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false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false for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 least one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D</a:t>
            </a:r>
            <a:endParaRPr sz="2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82394" y="3618357"/>
            <a:ext cx="480314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10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266700" algn="l"/>
              </a:tabLst>
            </a:pPr>
            <a:r>
              <a:rPr sz="2600" dirty="0">
                <a:latin typeface="Arial"/>
                <a:cs typeface="Arial"/>
              </a:rPr>
              <a:t>For every real number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, </a:t>
            </a:r>
            <a:r>
              <a:rPr sz="2600" i="1" spc="10" dirty="0">
                <a:latin typeface="Arial"/>
                <a:cs typeface="Arial"/>
              </a:rPr>
              <a:t>x</a:t>
            </a:r>
            <a:r>
              <a:rPr sz="2550" spc="15" baseline="26143" dirty="0">
                <a:latin typeface="Arial"/>
                <a:cs typeface="Arial"/>
              </a:rPr>
              <a:t>2 </a:t>
            </a:r>
            <a:r>
              <a:rPr sz="2600" dirty="0">
                <a:latin typeface="Symbol"/>
                <a:cs typeface="Symbol"/>
              </a:rPr>
              <a:t>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Arial"/>
                <a:cs typeface="Arial"/>
              </a:rPr>
              <a:t>0</a:t>
            </a:r>
            <a:endParaRPr sz="2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25182" y="3566540"/>
            <a:ext cx="9531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TRUE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8044" y="3958104"/>
            <a:ext cx="7601584" cy="2386330"/>
          </a:xfrm>
          <a:prstGeom prst="rect">
            <a:avLst/>
          </a:prstGeom>
        </p:spPr>
        <p:txBody>
          <a:bodyPr vert="horz" wrap="square" lIns="0" tIns="128270" rIns="0" bIns="0" rtlCol="0">
            <a:spAutoFit/>
          </a:bodyPr>
          <a:lstStyle/>
          <a:p>
            <a:pPr marL="1180465" indent="-229235">
              <a:lnSpc>
                <a:spcPct val="100000"/>
              </a:lnSpc>
              <a:spcBef>
                <a:spcPts val="1010"/>
              </a:spcBef>
              <a:buClr>
                <a:srgbClr val="3333CC"/>
              </a:buClr>
              <a:buSzPct val="50000"/>
              <a:buFont typeface="Wingdings"/>
              <a:buChar char=""/>
              <a:tabLst>
                <a:tab pos="1181100" algn="l"/>
                <a:tab pos="6477635" algn="l"/>
              </a:tabLst>
            </a:pPr>
            <a:r>
              <a:rPr sz="3900" baseline="1068" dirty="0">
                <a:latin typeface="Arial"/>
                <a:cs typeface="Arial"/>
              </a:rPr>
              <a:t>For every real number </a:t>
            </a:r>
            <a:r>
              <a:rPr sz="3900" i="1" baseline="1068" dirty="0">
                <a:latin typeface="Arial"/>
                <a:cs typeface="Arial"/>
              </a:rPr>
              <a:t>x</a:t>
            </a:r>
            <a:r>
              <a:rPr sz="3900" baseline="1068" dirty="0">
                <a:latin typeface="Arial"/>
                <a:cs typeface="Arial"/>
              </a:rPr>
              <a:t>, </a:t>
            </a:r>
            <a:r>
              <a:rPr sz="3900" i="1" spc="15" baseline="1068" dirty="0">
                <a:latin typeface="Arial"/>
                <a:cs typeface="Arial"/>
              </a:rPr>
              <a:t>x</a:t>
            </a:r>
            <a:r>
              <a:rPr sz="2550" spc="15" baseline="26143" dirty="0">
                <a:latin typeface="Arial"/>
                <a:cs typeface="Arial"/>
              </a:rPr>
              <a:t>2  </a:t>
            </a:r>
            <a:r>
              <a:rPr sz="3900" baseline="1068" dirty="0">
                <a:latin typeface="Arial"/>
                <a:cs typeface="Arial"/>
              </a:rPr>
              <a:t>– 1</a:t>
            </a:r>
            <a:r>
              <a:rPr sz="3900" spc="-367" baseline="1068" dirty="0">
                <a:latin typeface="Arial"/>
                <a:cs typeface="Arial"/>
              </a:rPr>
              <a:t> </a:t>
            </a:r>
            <a:r>
              <a:rPr sz="3900" baseline="1068" dirty="0">
                <a:latin typeface="Symbol"/>
                <a:cs typeface="Symbol"/>
              </a:rPr>
              <a:t></a:t>
            </a:r>
            <a:r>
              <a:rPr sz="3900" spc="135" baseline="1068" dirty="0">
                <a:latin typeface="Times New Roman"/>
                <a:cs typeface="Times New Roman"/>
              </a:rPr>
              <a:t> </a:t>
            </a:r>
            <a:r>
              <a:rPr sz="3900" baseline="1068" dirty="0">
                <a:latin typeface="Arial"/>
                <a:cs typeface="Arial"/>
              </a:rPr>
              <a:t>0	</a:t>
            </a:r>
            <a:r>
              <a:rPr sz="2800" spc="-45" dirty="0">
                <a:solidFill>
                  <a:srgbClr val="3333CC"/>
                </a:solidFill>
                <a:latin typeface="Times New Roman"/>
                <a:cs typeface="Times New Roman"/>
              </a:rPr>
              <a:t>FALSE</a:t>
            </a:r>
            <a:endParaRPr sz="2800" dirty="0">
              <a:latin typeface="Times New Roman"/>
              <a:cs typeface="Times New Roman"/>
            </a:endParaRPr>
          </a:p>
          <a:p>
            <a:pPr marL="380365" marR="103505" indent="-342900">
              <a:lnSpc>
                <a:spcPct val="100000"/>
              </a:lnSpc>
              <a:spcBef>
                <a:spcPts val="86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600" dirty="0">
                <a:latin typeface="Arial"/>
                <a:cs typeface="Arial"/>
              </a:rPr>
              <a:t>A </a:t>
            </a:r>
            <a:r>
              <a:rPr sz="2600" b="1" i="1" dirty="0">
                <a:latin typeface="Arial"/>
                <a:cs typeface="Arial"/>
              </a:rPr>
              <a:t>counterexample </a:t>
            </a:r>
            <a:r>
              <a:rPr sz="2600" dirty="0">
                <a:latin typeface="Arial"/>
                <a:cs typeface="Arial"/>
              </a:rPr>
              <a:t>to the statement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a  value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 the domain </a:t>
            </a:r>
            <a:r>
              <a:rPr sz="2600" i="1" dirty="0">
                <a:latin typeface="Arial"/>
                <a:cs typeface="Arial"/>
              </a:rPr>
              <a:t>D </a:t>
            </a:r>
            <a:r>
              <a:rPr sz="2600" dirty="0">
                <a:latin typeface="Arial"/>
                <a:cs typeface="Arial"/>
              </a:rPr>
              <a:t>that makes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6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false</a:t>
            </a:r>
          </a:p>
          <a:p>
            <a:pPr marL="380365" marR="930910" indent="-342900">
              <a:lnSpc>
                <a:spcPts val="3120"/>
              </a:lnSpc>
              <a:spcBef>
                <a:spcPts val="1040"/>
              </a:spcBef>
              <a:buSzPct val="59615"/>
              <a:buFont typeface="Wingdings"/>
              <a:buChar char=""/>
              <a:tabLst>
                <a:tab pos="380365" algn="l"/>
                <a:tab pos="381000" algn="l"/>
                <a:tab pos="3192145" algn="l"/>
              </a:tabLst>
            </a:pP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What is the truth value of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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 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when</a:t>
            </a:r>
            <a:r>
              <a:rPr sz="2600" spc="-7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the  domain</a:t>
            </a:r>
            <a:r>
              <a:rPr sz="2600" spc="-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is</a:t>
            </a:r>
            <a:r>
              <a:rPr sz="2600" spc="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empty?	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TRUE</a:t>
            </a:r>
            <a:endParaRPr sz="2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6817" y="2220345"/>
            <a:ext cx="7398384" cy="2585323"/>
          </a:xfrm>
        </p:spPr>
        <p:txBody>
          <a:bodyPr/>
          <a:lstStyle/>
          <a:p>
            <a:r>
              <a:rPr lang="en-US" dirty="0"/>
              <a:t>Real numbers are numbers that include both rational and irrational numbers.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Rational </a:t>
            </a:r>
            <a:r>
              <a:rPr lang="en-US" dirty="0"/>
              <a:t>numbers such as integers (-2, 0, 1), fractions(1/2, 2.5) and irrational numbers such as √3, π(22/7), etc., are all real numbers.</a:t>
            </a:r>
          </a:p>
        </p:txBody>
      </p:sp>
      <p:sp>
        <p:nvSpPr>
          <p:cNvPr id="4" name="object 9"/>
          <p:cNvSpPr txBox="1">
            <a:spLocks noGrp="1"/>
          </p:cNvSpPr>
          <p:nvPr>
            <p:ph type="title"/>
          </p:nvPr>
        </p:nvSpPr>
        <p:spPr>
          <a:xfrm>
            <a:off x="1229969" y="450342"/>
            <a:ext cx="6400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" dirty="0" smtClean="0"/>
              <a:t>Real Numbers</a:t>
            </a:r>
            <a:endParaRPr sz="4000" dirty="0">
              <a:latin typeface="Symbol"/>
              <a:cs typeface="Symbol"/>
            </a:endParaRPr>
          </a:p>
        </p:txBody>
      </p:sp>
    </p:spTree>
    <p:extLst>
      <p:ext uri="{BB962C8B-B14F-4D97-AF65-F5344CB8AC3E}">
        <p14:creationId xmlns:p14="http://schemas.microsoft.com/office/powerpoint/2010/main" val="3958398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50342"/>
            <a:ext cx="64008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Universal Quantifier</a:t>
            </a:r>
            <a:r>
              <a:rPr sz="4000" dirty="0"/>
              <a:t> </a:t>
            </a:r>
            <a:r>
              <a:rPr sz="4000" spc="-5" dirty="0">
                <a:latin typeface="Symbol"/>
                <a:cs typeface="Symbol"/>
              </a:rPr>
              <a:t>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02944" y="1319530"/>
            <a:ext cx="7978140" cy="48660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3700" marR="43180" indent="-342900">
              <a:lnSpc>
                <a:spcPct val="100000"/>
              </a:lnSpc>
              <a:spcBef>
                <a:spcPts val="10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2600" dirty="0">
                <a:latin typeface="Arial"/>
                <a:cs typeface="Arial"/>
              </a:rPr>
              <a:t>If all the elements in the domain can be listed as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0" spc="7" baseline="-21241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, 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0" spc="7" baseline="-21241" dirty="0">
                <a:latin typeface="Arial"/>
                <a:cs typeface="Arial"/>
              </a:rPr>
              <a:t>2</a:t>
            </a:r>
            <a:r>
              <a:rPr sz="2600" spc="5" dirty="0">
                <a:latin typeface="Arial"/>
                <a:cs typeface="Arial"/>
              </a:rPr>
              <a:t>,…,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0" i="1" spc="7" baseline="-21241" dirty="0">
                <a:latin typeface="Arial"/>
                <a:cs typeface="Arial"/>
              </a:rPr>
              <a:t>n </a:t>
            </a:r>
            <a:r>
              <a:rPr sz="2600" dirty="0">
                <a:latin typeface="Arial"/>
                <a:cs typeface="Arial"/>
              </a:rPr>
              <a:t>then,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the </a:t>
            </a:r>
            <a:r>
              <a:rPr sz="2600" spc="5" dirty="0">
                <a:latin typeface="Arial"/>
                <a:cs typeface="Arial"/>
              </a:rPr>
              <a:t>same </a:t>
            </a:r>
            <a:r>
              <a:rPr sz="2600" dirty="0">
                <a:latin typeface="Arial"/>
                <a:cs typeface="Arial"/>
              </a:rPr>
              <a:t>as the  conjunction:</a:t>
            </a:r>
          </a:p>
          <a:p>
            <a:pPr marL="1879600">
              <a:lnSpc>
                <a:spcPct val="100000"/>
              </a:lnSpc>
              <a:spcBef>
                <a:spcPts val="700"/>
              </a:spcBef>
            </a:pP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0" baseline="-21241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0" baseline="-21241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-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3333CC"/>
                </a:solidFill>
                <a:latin typeface="Arial"/>
                <a:cs typeface="Arial"/>
              </a:rPr>
              <a:t>··· </a:t>
            </a:r>
            <a:r>
              <a:rPr sz="2800" spc="-5" dirty="0">
                <a:solidFill>
                  <a:srgbClr val="3333CC"/>
                </a:solidFill>
                <a:latin typeface="Symbol"/>
                <a:cs typeface="Symbol"/>
              </a:rPr>
              <a:t></a:t>
            </a:r>
            <a:r>
              <a:rPr sz="2800" spc="8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0" i="1" baseline="-21241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600" dirty="0">
              <a:latin typeface="Arial"/>
              <a:cs typeface="Arial"/>
            </a:endParaRPr>
          </a:p>
          <a:p>
            <a:pPr marL="393700" marR="147955" indent="-342900">
              <a:lnSpc>
                <a:spcPct val="100000"/>
              </a:lnSpc>
              <a:spcBef>
                <a:spcPts val="184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93065" algn="l"/>
                <a:tab pos="393700" algn="l"/>
              </a:tabLst>
            </a:pPr>
            <a:r>
              <a:rPr sz="2600" dirty="0">
                <a:latin typeface="Arial"/>
                <a:cs typeface="Arial"/>
              </a:rPr>
              <a:t>Example: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Let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the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domain of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be </a:t>
            </a:r>
            <a:r>
              <a:rPr sz="2600" u="heavy" dirty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parking spaces at  </a:t>
            </a:r>
            <a:r>
              <a:rPr lang="en-US" sz="2600" u="heavy" dirty="0" smtClean="0">
                <a:solidFill>
                  <a:srgbClr val="006600"/>
                </a:solidFill>
                <a:uFill>
                  <a:solidFill>
                    <a:srgbClr val="006600"/>
                  </a:solidFill>
                </a:uFill>
                <a:latin typeface="Arial"/>
                <a:cs typeface="Arial"/>
              </a:rPr>
              <a:t>UIU</a:t>
            </a:r>
            <a:r>
              <a:rPr sz="2600" dirty="0" smtClean="0">
                <a:solidFill>
                  <a:srgbClr val="006600"/>
                </a:solidFill>
                <a:latin typeface="Arial"/>
                <a:cs typeface="Arial"/>
              </a:rPr>
              <a:t>.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Let 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be the </a:t>
            </a:r>
            <a:r>
              <a:rPr sz="2600" dirty="0">
                <a:solidFill>
                  <a:srgbClr val="006600"/>
                </a:solidFill>
                <a:latin typeface="Arial"/>
                <a:cs typeface="Arial"/>
              </a:rPr>
              <a:t>statement </a:t>
            </a:r>
            <a:r>
              <a:rPr sz="2600" spc="5" dirty="0">
                <a:solidFill>
                  <a:srgbClr val="006600"/>
                </a:solidFill>
                <a:latin typeface="Arial"/>
                <a:cs typeface="Arial"/>
              </a:rPr>
              <a:t>“</a:t>
            </a:r>
            <a:r>
              <a:rPr sz="2600" i="1" spc="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spc="-5" dirty="0">
                <a:solidFill>
                  <a:srgbClr val="006600"/>
                </a:solidFill>
                <a:latin typeface="Arial"/>
                <a:cs typeface="Arial"/>
              </a:rPr>
              <a:t>is full.” </a:t>
            </a:r>
            <a:r>
              <a:rPr sz="2600" dirty="0">
                <a:latin typeface="Arial"/>
                <a:cs typeface="Arial"/>
              </a:rPr>
              <a:t>Then </a:t>
            </a:r>
            <a:r>
              <a:rPr sz="2600" spc="-5" dirty="0">
                <a:latin typeface="Arial"/>
                <a:cs typeface="Arial"/>
              </a:rPr>
              <a:t>the  </a:t>
            </a:r>
            <a:r>
              <a:rPr sz="2600" b="1" i="1" dirty="0">
                <a:latin typeface="Arial"/>
                <a:cs typeface="Arial"/>
              </a:rPr>
              <a:t>universal quantification </a:t>
            </a:r>
            <a:r>
              <a:rPr sz="2600" dirty="0">
                <a:latin typeface="Arial"/>
                <a:cs typeface="Arial"/>
              </a:rPr>
              <a:t>of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), </a:t>
            </a:r>
            <a:r>
              <a:rPr sz="2600" dirty="0">
                <a:latin typeface="Symbol"/>
                <a:cs typeface="Symbol"/>
              </a:rPr>
              <a:t></a:t>
            </a:r>
            <a:r>
              <a:rPr sz="2600" i="1" dirty="0">
                <a:latin typeface="Arial"/>
                <a:cs typeface="Arial"/>
              </a:rPr>
              <a:t>x 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), is the  </a:t>
            </a:r>
            <a:r>
              <a:rPr sz="2600" i="1" dirty="0">
                <a:latin typeface="Arial"/>
                <a:cs typeface="Arial"/>
              </a:rPr>
              <a:t>proposition:</a:t>
            </a:r>
            <a:endParaRPr sz="2600" dirty="0">
              <a:latin typeface="Arial"/>
              <a:cs typeface="Arial"/>
            </a:endParaRPr>
          </a:p>
          <a:p>
            <a:pPr marL="794385" lvl="1" indent="-287655">
              <a:lnSpc>
                <a:spcPct val="100000"/>
              </a:lnSpc>
              <a:spcBef>
                <a:spcPts val="56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94385" algn="l"/>
                <a:tab pos="795020" algn="l"/>
              </a:tabLst>
            </a:pP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All parking spaces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lang="en-US" sz="2400" spc="-10" dirty="0" smtClean="0">
                <a:latin typeface="Arial"/>
                <a:cs typeface="Arial"/>
              </a:rPr>
              <a:t>UIU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are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full.</a:t>
            </a:r>
            <a:r>
              <a:rPr sz="2400" dirty="0">
                <a:latin typeface="Times New Roman"/>
                <a:cs typeface="Times New Roman"/>
              </a:rPr>
              <a:t>”</a:t>
            </a:r>
          </a:p>
          <a:p>
            <a:pPr marL="794385" lvl="1" indent="-287655">
              <a:lnSpc>
                <a:spcPct val="100000"/>
              </a:lnSpc>
              <a:spcBef>
                <a:spcPts val="575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94385" algn="l"/>
                <a:tab pos="795020" algn="l"/>
              </a:tabLst>
            </a:pPr>
            <a:r>
              <a:rPr sz="2400" spc="-5" dirty="0">
                <a:latin typeface="Arial"/>
                <a:cs typeface="Arial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Every parking space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lang="en-US" sz="2400" spc="-10" dirty="0" smtClean="0">
                <a:latin typeface="Arial"/>
                <a:cs typeface="Arial"/>
              </a:rPr>
              <a:t>UIU</a:t>
            </a:r>
            <a:r>
              <a:rPr sz="2400" spc="-10" dirty="0" smtClean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is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full.</a:t>
            </a:r>
            <a:r>
              <a:rPr sz="2400" dirty="0">
                <a:latin typeface="Times New Roman"/>
                <a:cs typeface="Times New Roman"/>
              </a:rPr>
              <a:t>”</a:t>
            </a:r>
          </a:p>
          <a:p>
            <a:pPr marL="794385" lvl="1" indent="-287655">
              <a:lnSpc>
                <a:spcPct val="100000"/>
              </a:lnSpc>
              <a:spcBef>
                <a:spcPts val="580"/>
              </a:spcBef>
              <a:buClr>
                <a:srgbClr val="FF0000"/>
              </a:buClr>
              <a:buSzPct val="54166"/>
              <a:buFont typeface="Wingdings"/>
              <a:buChar char=""/>
              <a:tabLst>
                <a:tab pos="794385" algn="l"/>
                <a:tab pos="795020" algn="l"/>
              </a:tabLst>
            </a:pPr>
            <a:r>
              <a:rPr sz="2400" dirty="0">
                <a:latin typeface="Arial"/>
                <a:cs typeface="Arial"/>
              </a:rPr>
              <a:t>or </a:t>
            </a:r>
            <a:r>
              <a:rPr sz="2400" spc="-5" dirty="0">
                <a:latin typeface="Times New Roman"/>
                <a:cs typeface="Times New Roman"/>
              </a:rPr>
              <a:t>“</a:t>
            </a:r>
            <a:r>
              <a:rPr sz="2400" spc="-5" dirty="0">
                <a:latin typeface="Arial"/>
                <a:cs typeface="Arial"/>
              </a:rPr>
              <a:t>For each parking space </a:t>
            </a:r>
            <a:r>
              <a:rPr sz="2400" dirty="0">
                <a:latin typeface="Arial"/>
                <a:cs typeface="Arial"/>
              </a:rPr>
              <a:t>at </a:t>
            </a:r>
            <a:r>
              <a:rPr lang="en-US" sz="2400" spc="-5" dirty="0" smtClean="0">
                <a:latin typeface="Arial"/>
                <a:cs typeface="Arial"/>
              </a:rPr>
              <a:t>UIU</a:t>
            </a:r>
            <a:r>
              <a:rPr sz="2400" spc="-5" dirty="0" smtClean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space 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full.</a:t>
            </a:r>
            <a:r>
              <a:rPr sz="2400" dirty="0">
                <a:latin typeface="Times New Roman"/>
                <a:cs typeface="Times New Roman"/>
              </a:rPr>
              <a:t>”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7000" y="360362"/>
            <a:ext cx="8542337" cy="1052830"/>
            <a:chOff x="127000" y="360362"/>
            <a:chExt cx="8542337" cy="1052830"/>
          </a:xfrm>
        </p:grpSpPr>
        <p:sp>
          <p:nvSpPr>
            <p:cNvPr id="3" name="object 3"/>
            <p:cNvSpPr/>
            <p:nvPr/>
          </p:nvSpPr>
          <p:spPr>
            <a:xfrm>
              <a:off x="911225" y="890587"/>
              <a:ext cx="368300" cy="47466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7000" y="817626"/>
              <a:ext cx="560387" cy="42227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2000" y="360362"/>
              <a:ext cx="31750" cy="1052830"/>
            </a:xfrm>
            <a:custGeom>
              <a:avLst/>
              <a:gdLst/>
              <a:ahLst/>
              <a:cxnLst/>
              <a:rect l="l" t="t" r="r" b="b"/>
              <a:pathLst>
                <a:path w="31750" h="1052830">
                  <a:moveTo>
                    <a:pt x="31750" y="0"/>
                  </a:moveTo>
                  <a:lnTo>
                    <a:pt x="0" y="0"/>
                  </a:lnTo>
                  <a:lnTo>
                    <a:pt x="0" y="1052512"/>
                  </a:lnTo>
                  <a:lnTo>
                    <a:pt x="31750" y="1052512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1C1C1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2912" y="1151000"/>
              <a:ext cx="8226425" cy="3175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25"/>
              </a:lnSpc>
            </a:pPr>
            <a:r>
              <a:rPr spc="-5" dirty="0"/>
              <a:t>4-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229969" y="450342"/>
            <a:ext cx="657161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The Existential Quantifier</a:t>
            </a:r>
            <a:r>
              <a:rPr sz="4000" spc="20" dirty="0"/>
              <a:t> </a:t>
            </a:r>
            <a:r>
              <a:rPr sz="4000" spc="-5" dirty="0">
                <a:latin typeface="Symbol"/>
                <a:cs typeface="Symbol"/>
              </a:rPr>
              <a:t></a:t>
            </a:r>
            <a:endParaRPr sz="4000">
              <a:latin typeface="Symbol"/>
              <a:cs typeface="Symbo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4244" y="1279906"/>
            <a:ext cx="7475220" cy="512064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380365" marR="71755" indent="-342900">
              <a:lnSpc>
                <a:spcPts val="2810"/>
              </a:lnSpc>
              <a:spcBef>
                <a:spcPts val="455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600" b="1" spc="5" dirty="0">
                <a:solidFill>
                  <a:srgbClr val="006600"/>
                </a:solidFill>
                <a:latin typeface="Symbol"/>
                <a:cs typeface="Symbol"/>
              </a:rPr>
              <a:t></a:t>
            </a:r>
            <a:r>
              <a:rPr sz="2600" b="1" i="1" spc="5" dirty="0">
                <a:solidFill>
                  <a:srgbClr val="006600"/>
                </a:solidFill>
                <a:latin typeface="Arial"/>
                <a:cs typeface="Arial"/>
              </a:rPr>
              <a:t>x 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spc="-5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spc="-5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spc="-5" dirty="0">
                <a:solidFill>
                  <a:srgbClr val="3333CC"/>
                </a:solidFill>
                <a:latin typeface="Arial"/>
                <a:cs typeface="Arial"/>
              </a:rPr>
              <a:t>: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There exists an x in the domain</a:t>
            </a:r>
            <a:r>
              <a:rPr sz="2600" b="1" i="1" spc="-75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that  is, 1 or more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)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such that</a:t>
            </a:r>
            <a:r>
              <a:rPr sz="2600" b="1" i="1" spc="-70" dirty="0">
                <a:solidFill>
                  <a:srgbClr val="006600"/>
                </a:solidFill>
                <a:latin typeface="Arial"/>
                <a:cs typeface="Arial"/>
              </a:rPr>
              <a:t> 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P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(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x</a:t>
            </a:r>
            <a:r>
              <a:rPr sz="2600" b="1" dirty="0">
                <a:solidFill>
                  <a:srgbClr val="006600"/>
                </a:solidFill>
                <a:latin typeface="Arial"/>
                <a:cs typeface="Arial"/>
              </a:rPr>
              <a:t>)</a:t>
            </a:r>
            <a:r>
              <a:rPr sz="2600" b="1" i="1" dirty="0">
                <a:solidFill>
                  <a:srgbClr val="006600"/>
                </a:solidFill>
                <a:latin typeface="Arial"/>
                <a:cs typeface="Arial"/>
              </a:rPr>
              <a:t>.</a:t>
            </a:r>
            <a:endParaRPr sz="2600">
              <a:latin typeface="Arial"/>
              <a:cs typeface="Arial"/>
            </a:endParaRPr>
          </a:p>
          <a:p>
            <a:pPr marL="380365" indent="-342900">
              <a:lnSpc>
                <a:spcPct val="100000"/>
              </a:lnSpc>
              <a:spcBef>
                <a:spcPts val="27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600" spc="-5" dirty="0">
                <a:latin typeface="Symbol"/>
                <a:cs typeface="Symbol"/>
              </a:rPr>
              <a:t></a:t>
            </a:r>
            <a:r>
              <a:rPr sz="2600" i="1" spc="-5" dirty="0">
                <a:latin typeface="Arial"/>
                <a:cs typeface="Arial"/>
              </a:rPr>
              <a:t>x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</a:t>
            </a:r>
            <a:r>
              <a:rPr sz="2600" spc="-2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is</a:t>
            </a:r>
            <a:endParaRPr sz="2600">
              <a:latin typeface="Arial"/>
              <a:cs typeface="Arial"/>
            </a:endParaRPr>
          </a:p>
          <a:p>
            <a:pPr marL="781685" marR="730250" lvl="1" indent="-287020">
              <a:lnSpc>
                <a:spcPts val="2810"/>
              </a:lnSpc>
              <a:spcBef>
                <a:spcPts val="665"/>
              </a:spcBef>
              <a:buSzPct val="53846"/>
              <a:buFont typeface="Wingdings"/>
              <a:buChar char=""/>
              <a:tabLst>
                <a:tab pos="781685" algn="l"/>
                <a:tab pos="782320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true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true for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at least one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</a:t>
            </a:r>
            <a:r>
              <a:rPr sz="2600" spc="-6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the  domain</a:t>
            </a:r>
            <a:endParaRPr sz="2600">
              <a:latin typeface="Arial"/>
              <a:cs typeface="Arial"/>
            </a:endParaRPr>
          </a:p>
          <a:p>
            <a:pPr marL="781685" lvl="1" indent="-287655">
              <a:lnSpc>
                <a:spcPct val="100000"/>
              </a:lnSpc>
              <a:spcBef>
                <a:spcPts val="270"/>
              </a:spcBef>
              <a:buSzPct val="53846"/>
              <a:buFont typeface="Wingdings"/>
              <a:buChar char=""/>
              <a:tabLst>
                <a:tab pos="781685" algn="l"/>
                <a:tab pos="782320" algn="l"/>
              </a:tabLst>
            </a:pPr>
            <a:r>
              <a:rPr sz="2600" i="1" dirty="0">
                <a:solidFill>
                  <a:srgbClr val="FF0000"/>
                </a:solidFill>
                <a:latin typeface="Arial"/>
                <a:cs typeface="Arial"/>
              </a:rPr>
              <a:t>false </a:t>
            </a:r>
            <a:r>
              <a:rPr sz="2600" dirty="0">
                <a:latin typeface="Arial"/>
                <a:cs typeface="Arial"/>
              </a:rPr>
              <a:t>if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</a:t>
            </a:r>
            <a:r>
              <a:rPr sz="2600" spc="-10" dirty="0">
                <a:latin typeface="Arial"/>
                <a:cs typeface="Arial"/>
              </a:rPr>
              <a:t>is </a:t>
            </a:r>
            <a:r>
              <a:rPr sz="2600" dirty="0">
                <a:latin typeface="Arial"/>
                <a:cs typeface="Arial"/>
              </a:rPr>
              <a:t>false </a:t>
            </a:r>
            <a:r>
              <a:rPr sz="2600" u="heavy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for every</a:t>
            </a:r>
            <a:r>
              <a:rPr sz="2600" dirty="0">
                <a:latin typeface="Arial"/>
                <a:cs typeface="Arial"/>
              </a:rPr>
              <a:t> </a:t>
            </a:r>
            <a:r>
              <a:rPr sz="2600" i="1" dirty="0">
                <a:latin typeface="Arial"/>
                <a:cs typeface="Arial"/>
              </a:rPr>
              <a:t>x </a:t>
            </a:r>
            <a:r>
              <a:rPr sz="2600" dirty="0">
                <a:latin typeface="Arial"/>
                <a:cs typeface="Arial"/>
              </a:rPr>
              <a:t>in the</a:t>
            </a:r>
            <a:r>
              <a:rPr sz="2600" spc="-4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domain</a:t>
            </a:r>
            <a:endParaRPr sz="2600">
              <a:latin typeface="Arial"/>
              <a:cs typeface="Arial"/>
            </a:endParaRPr>
          </a:p>
          <a:p>
            <a:pPr marL="380365" marR="859155" indent="-342900">
              <a:lnSpc>
                <a:spcPts val="2810"/>
              </a:lnSpc>
              <a:spcBef>
                <a:spcPts val="1839"/>
              </a:spcBef>
              <a:buSzPct val="59615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What is the truth value of </a:t>
            </a:r>
            <a:r>
              <a:rPr sz="2600" spc="-5" dirty="0">
                <a:solidFill>
                  <a:srgbClr val="3333CC"/>
                </a:solidFill>
                <a:latin typeface="Symbol"/>
                <a:cs typeface="Symbol"/>
              </a:rPr>
              <a:t></a:t>
            </a:r>
            <a:r>
              <a:rPr sz="2600" i="1" spc="-5" dirty="0">
                <a:solidFill>
                  <a:srgbClr val="3333CC"/>
                </a:solidFill>
                <a:latin typeface="Arial"/>
                <a:cs typeface="Arial"/>
              </a:rPr>
              <a:t>x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when</a:t>
            </a:r>
            <a:r>
              <a:rPr sz="2600" spc="-6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the  domain is empty?</a:t>
            </a:r>
            <a:r>
              <a:rPr sz="2600" spc="315" dirty="0">
                <a:solidFill>
                  <a:srgbClr val="3333CC"/>
                </a:solidFill>
                <a:latin typeface="Arial"/>
                <a:cs typeface="Arial"/>
              </a:rPr>
              <a:t> </a:t>
            </a:r>
            <a:r>
              <a:rPr sz="2800" spc="-45" dirty="0">
                <a:solidFill>
                  <a:srgbClr val="3333CC"/>
                </a:solidFill>
                <a:latin typeface="Times New Roman"/>
                <a:cs typeface="Times New Roman"/>
              </a:rPr>
              <a:t>FALSE</a:t>
            </a:r>
            <a:endParaRPr sz="2800">
              <a:latin typeface="Times New Roman"/>
              <a:cs typeface="Times New Roman"/>
            </a:endParaRPr>
          </a:p>
          <a:p>
            <a:pPr marL="380365" marR="30480" indent="-342900">
              <a:lnSpc>
                <a:spcPct val="90000"/>
              </a:lnSpc>
              <a:spcBef>
                <a:spcPts val="1760"/>
              </a:spcBef>
              <a:buClr>
                <a:srgbClr val="3333CC"/>
              </a:buClr>
              <a:buSzPct val="59615"/>
              <a:buFont typeface="Wingdings"/>
              <a:buChar char=""/>
              <a:tabLst>
                <a:tab pos="380365" algn="l"/>
                <a:tab pos="381000" algn="l"/>
              </a:tabLst>
            </a:pPr>
            <a:r>
              <a:rPr sz="2600" spc="-5" dirty="0"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all </a:t>
            </a:r>
            <a:r>
              <a:rPr sz="2600" spc="-5" dirty="0">
                <a:latin typeface="Arial"/>
                <a:cs typeface="Arial"/>
              </a:rPr>
              <a:t>the </a:t>
            </a:r>
            <a:r>
              <a:rPr sz="2600" dirty="0">
                <a:latin typeface="Arial"/>
                <a:cs typeface="Arial"/>
              </a:rPr>
              <a:t>elements in the domain can be listed as  </a:t>
            </a:r>
            <a:r>
              <a:rPr sz="2600" i="1" spc="5" dirty="0">
                <a:latin typeface="Arial"/>
                <a:cs typeface="Arial"/>
              </a:rPr>
              <a:t>x</a:t>
            </a:r>
            <a:r>
              <a:rPr sz="2550" spc="7" baseline="-21241" dirty="0">
                <a:latin typeface="Arial"/>
                <a:cs typeface="Arial"/>
              </a:rPr>
              <a:t>1</a:t>
            </a:r>
            <a:r>
              <a:rPr sz="2600" spc="5" dirty="0">
                <a:latin typeface="Arial"/>
                <a:cs typeface="Arial"/>
              </a:rPr>
              <a:t>, 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550" baseline="-21241" dirty="0">
                <a:latin typeface="Arial"/>
                <a:cs typeface="Arial"/>
              </a:rPr>
              <a:t>2</a:t>
            </a:r>
            <a:r>
              <a:rPr sz="2600" dirty="0">
                <a:latin typeface="Arial"/>
                <a:cs typeface="Arial"/>
              </a:rPr>
              <a:t>,…, </a:t>
            </a:r>
            <a:r>
              <a:rPr sz="2600" i="1" spc="10" dirty="0">
                <a:latin typeface="Arial"/>
                <a:cs typeface="Arial"/>
              </a:rPr>
              <a:t>x</a:t>
            </a:r>
            <a:r>
              <a:rPr sz="2550" i="1" spc="15" baseline="-21241" dirty="0">
                <a:latin typeface="Arial"/>
                <a:cs typeface="Arial"/>
              </a:rPr>
              <a:t>n </a:t>
            </a:r>
            <a:r>
              <a:rPr sz="2600" dirty="0">
                <a:latin typeface="Arial"/>
                <a:cs typeface="Arial"/>
              </a:rPr>
              <a:t>then, </a:t>
            </a:r>
            <a:r>
              <a:rPr sz="2600" spc="-5" dirty="0">
                <a:latin typeface="Symbol"/>
                <a:cs typeface="Symbol"/>
              </a:rPr>
              <a:t></a:t>
            </a:r>
            <a:r>
              <a:rPr sz="2600" i="1" spc="-5" dirty="0">
                <a:latin typeface="Arial"/>
                <a:cs typeface="Arial"/>
              </a:rPr>
              <a:t>x </a:t>
            </a:r>
            <a:r>
              <a:rPr sz="2600" i="1" dirty="0">
                <a:latin typeface="Arial"/>
                <a:cs typeface="Arial"/>
              </a:rPr>
              <a:t>P</a:t>
            </a:r>
            <a:r>
              <a:rPr sz="2600" dirty="0">
                <a:latin typeface="Arial"/>
                <a:cs typeface="Arial"/>
              </a:rPr>
              <a:t>(</a:t>
            </a:r>
            <a:r>
              <a:rPr sz="2600" i="1" dirty="0">
                <a:latin typeface="Arial"/>
                <a:cs typeface="Arial"/>
              </a:rPr>
              <a:t>x</a:t>
            </a:r>
            <a:r>
              <a:rPr sz="2600" dirty="0">
                <a:latin typeface="Arial"/>
                <a:cs typeface="Arial"/>
              </a:rPr>
              <a:t>) is the same as </a:t>
            </a:r>
            <a:r>
              <a:rPr sz="2600" spc="-5" dirty="0">
                <a:latin typeface="Arial"/>
                <a:cs typeface="Arial"/>
              </a:rPr>
              <a:t>the  </a:t>
            </a:r>
            <a:r>
              <a:rPr sz="2600" dirty="0">
                <a:latin typeface="Arial"/>
                <a:cs typeface="Arial"/>
              </a:rPr>
              <a:t>disjunction:</a:t>
            </a:r>
            <a:endParaRPr sz="2600">
              <a:latin typeface="Arial"/>
              <a:cs typeface="Arial"/>
            </a:endParaRPr>
          </a:p>
          <a:p>
            <a:pPr marL="1866900">
              <a:lnSpc>
                <a:spcPct val="100000"/>
              </a:lnSpc>
              <a:spcBef>
                <a:spcPts val="310"/>
              </a:spcBef>
            </a:pP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0" baseline="-21241" dirty="0">
                <a:solidFill>
                  <a:srgbClr val="3333CC"/>
                </a:solidFill>
                <a:latin typeface="Arial"/>
                <a:cs typeface="Arial"/>
              </a:rPr>
              <a:t>1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0" baseline="-21241" dirty="0">
                <a:solidFill>
                  <a:srgbClr val="3333CC"/>
                </a:solidFill>
                <a:latin typeface="Arial"/>
                <a:cs typeface="Arial"/>
              </a:rPr>
              <a:t>2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spc="90" dirty="0">
                <a:solidFill>
                  <a:srgbClr val="3333CC"/>
                </a:solidFill>
                <a:latin typeface="Arial"/>
                <a:cs typeface="Arial"/>
              </a:rPr>
              <a:t>··· </a:t>
            </a:r>
            <a:r>
              <a:rPr sz="2600" dirty="0">
                <a:solidFill>
                  <a:srgbClr val="3333CC"/>
                </a:solidFill>
                <a:latin typeface="Symbol"/>
                <a:cs typeface="Symbol"/>
              </a:rPr>
              <a:t></a:t>
            </a:r>
            <a:r>
              <a:rPr sz="2600" spc="195" dirty="0">
                <a:solidFill>
                  <a:srgbClr val="3333CC"/>
                </a:solidFill>
                <a:latin typeface="Times New Roman"/>
                <a:cs typeface="Times New Roman"/>
              </a:rPr>
              <a:t> 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P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(</a:t>
            </a:r>
            <a:r>
              <a:rPr sz="2600" i="1" dirty="0">
                <a:solidFill>
                  <a:srgbClr val="3333CC"/>
                </a:solidFill>
                <a:latin typeface="Arial"/>
                <a:cs typeface="Arial"/>
              </a:rPr>
              <a:t>x</a:t>
            </a:r>
            <a:r>
              <a:rPr sz="2550" i="1" baseline="-21241" dirty="0">
                <a:solidFill>
                  <a:srgbClr val="3333CC"/>
                </a:solidFill>
                <a:latin typeface="Arial"/>
                <a:cs typeface="Arial"/>
              </a:rPr>
              <a:t>n</a:t>
            </a:r>
            <a:r>
              <a:rPr sz="2600" dirty="0">
                <a:solidFill>
                  <a:srgbClr val="3333CC"/>
                </a:solidFill>
                <a:latin typeface="Arial"/>
                <a:cs typeface="Arial"/>
              </a:rPr>
              <a:t>)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346</TotalTime>
  <Words>1520</Words>
  <Application>Microsoft Office PowerPoint</Application>
  <PresentationFormat>On-screen Show (4:3)</PresentationFormat>
  <Paragraphs>161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CSE 2213: Discrete Mathematics</vt:lpstr>
      <vt:lpstr>Lecture 04</vt:lpstr>
      <vt:lpstr>Previously…</vt:lpstr>
      <vt:lpstr>Universe of Discourse (U.D.)</vt:lpstr>
      <vt:lpstr>Quantifier Expressions</vt:lpstr>
      <vt:lpstr>The Universal Quantifier </vt:lpstr>
      <vt:lpstr>Real Numbers</vt:lpstr>
      <vt:lpstr>The Universal Quantifier </vt:lpstr>
      <vt:lpstr>The Existential Quantifier </vt:lpstr>
      <vt:lpstr>The Existential Quantifier </vt:lpstr>
      <vt:lpstr>Free and Bound Variables</vt:lpstr>
      <vt:lpstr>Example of Binding</vt:lpstr>
      <vt:lpstr>Quantifiers with Restricted Domains</vt:lpstr>
      <vt:lpstr>Translating from English</vt:lpstr>
      <vt:lpstr>Translating from English</vt:lpstr>
      <vt:lpstr>Translating from English</vt:lpstr>
      <vt:lpstr>Negations of Quantifiers</vt:lpstr>
      <vt:lpstr>Negations of Quantifiers</vt:lpstr>
      <vt:lpstr>Negations of Quantifiers</vt:lpstr>
      <vt:lpstr>Negations: Examples</vt:lpstr>
      <vt:lpstr>Summary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Rosen, 6th edition</dc:title>
  <dc:subject>Discrete Mathematics</dc:subject>
  <cp:lastModifiedBy>Dr. Al-Sakib Khan Pathan</cp:lastModifiedBy>
  <cp:revision>19</cp:revision>
  <dcterms:created xsi:type="dcterms:W3CDTF">2021-10-27T06:08:29Z</dcterms:created>
  <dcterms:modified xsi:type="dcterms:W3CDTF">2022-03-13T06:37:26Z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2011-08-31T00:00:00Z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2021-10-27T00:00:00Z</vt:filetime>
  </property>
</Properties>
</file>