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64" r:id="rId2"/>
    <p:sldId id="258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F3F73-6238-40FB-ADF9-CD174B4EE998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FAA19-BDD6-4313-9BC0-B0DFC878A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7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4128" y="0"/>
            <a:ext cx="10786872" cy="4572000"/>
          </a:xfrm>
        </p:spPr>
        <p:txBody>
          <a:bodyPr anchor="b">
            <a:normAutofit/>
          </a:bodyPr>
          <a:lstStyle>
            <a:lvl1pPr algn="l">
              <a:defRPr sz="7200" spc="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4128" y="4572000"/>
            <a:ext cx="10786872" cy="1851177"/>
          </a:xfrm>
        </p:spPr>
        <p:txBody>
          <a:bodyPr lIns="128016" t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0B75D7E-5EA6-4674-8D30-46EA53027D26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43C1-2714-45E3-9746-9957B0B07B01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CBC7-490E-46EB-A4FA-04FC96485F5B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3B73-49BB-4FD3-9594-00FF948B272A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0"/>
            <a:ext cx="10786872" cy="4571999"/>
          </a:xfrm>
        </p:spPr>
        <p:txBody>
          <a:bodyPr anchor="b">
            <a:normAutofit/>
          </a:bodyPr>
          <a:lstStyle>
            <a:lvl1pPr algn="l">
              <a:defRPr sz="66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4571999"/>
            <a:ext cx="10786872" cy="1851178"/>
          </a:xfrm>
        </p:spPr>
        <p:txBody>
          <a:bodyPr lIns="128016" t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B555-C461-4B95-B52F-5DD255634DCD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5E50-5A95-4575-9EEF-26E80371A752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F065-403F-4A2B-9997-17B44670787C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67A4-2714-4D44-AA98-0B8AC4D5B92C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0CD7-47EA-45B8-AA1A-0FA0069F1EFB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7C80-C198-4951-8CA4-409A8EE93EB2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EF56-DC41-40B9-BCA2-13C4A019076C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CBD542AD-D3B1-4F4E-9447-5265236C074C}" type="datetime1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Graphs - 6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 2213 </a:t>
            </a:r>
            <a:r>
              <a:rPr lang="en-US" dirty="0"/>
              <a:t>– Discrete Mathematics</a:t>
            </a:r>
          </a:p>
          <a:p>
            <a:r>
              <a:rPr lang="en-US" dirty="0"/>
              <a:t>Course Instructor: </a:t>
            </a:r>
            <a:r>
              <a:rPr lang="en-US" dirty="0" smtClean="0">
                <a:solidFill>
                  <a:srgbClr val="008080"/>
                </a:solidFill>
              </a:rPr>
              <a:t>Al-</a:t>
            </a:r>
            <a:r>
              <a:rPr lang="en-US" dirty="0" err="1" smtClean="0">
                <a:solidFill>
                  <a:srgbClr val="008080"/>
                </a:solidFill>
              </a:rPr>
              <a:t>Sakib</a:t>
            </a:r>
            <a:r>
              <a:rPr lang="en-US" dirty="0" smtClean="0">
                <a:solidFill>
                  <a:srgbClr val="008080"/>
                </a:solidFill>
              </a:rPr>
              <a:t> Khan </a:t>
            </a:r>
            <a:r>
              <a:rPr lang="en-US" dirty="0" err="1" smtClean="0">
                <a:solidFill>
                  <a:srgbClr val="008080"/>
                </a:solidFill>
              </a:rPr>
              <a:t>Pathan</a:t>
            </a:r>
            <a:r>
              <a:rPr lang="en-US" dirty="0" smtClean="0">
                <a:solidFill>
                  <a:srgbClr val="008080"/>
                </a:solidFill>
              </a:rPr>
              <a:t>, PhD, SMIEEE [Professor, CSE, UIU]</a:t>
            </a:r>
          </a:p>
          <a:p>
            <a:endParaRPr lang="en-US" sz="1800" dirty="0" smtClean="0">
              <a:solidFill>
                <a:srgbClr val="990000"/>
              </a:solidFill>
            </a:endParaRPr>
          </a:p>
          <a:p>
            <a:r>
              <a:rPr lang="en-US" sz="1800" dirty="0" smtClean="0">
                <a:solidFill>
                  <a:srgbClr val="990000"/>
                </a:solidFill>
              </a:rPr>
              <a:t>Based on the slides of </a:t>
            </a:r>
            <a:r>
              <a:rPr lang="en-US" sz="1800" dirty="0" err="1">
                <a:solidFill>
                  <a:srgbClr val="990000"/>
                </a:solidFill>
              </a:rPr>
              <a:t>Minhajul</a:t>
            </a:r>
            <a:r>
              <a:rPr lang="en-US" sz="1800" dirty="0">
                <a:solidFill>
                  <a:srgbClr val="990000"/>
                </a:solidFill>
              </a:rPr>
              <a:t> Bashir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3035-328E-40A5-923A-818F76F9B4D7}" type="datetime1">
              <a:rPr lang="en-US" smtClean="0"/>
              <a:t>1/10/2022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88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Show that in a simple graph with at least two vertices, there must </a:t>
            </a:r>
            <a:r>
              <a:rPr lang="en-US" sz="2400" dirty="0" smtClean="0"/>
              <a:t>be at least </a:t>
            </a:r>
            <a:r>
              <a:rPr lang="en-US" sz="2400" dirty="0"/>
              <a:t>two vertices with the same degree.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69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74123" y="927101"/>
                <a:ext cx="9251549" cy="481292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dirty="0"/>
                  <a:t>Show that in a simple graph with at least two vertices, there must be two vertices with the same degree.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Since the graph is simple, the possible values of the degrees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Note that a graph cannot have vertices of degrees 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 (why?)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So the possible values of degrees is either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−2</m:t>
                    </m:r>
                  </m:oMath>
                </a14:m>
                <a:r>
                  <a:rPr lang="en-US" dirty="0"/>
                  <a:t>,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Since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 possible degrees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vertices, two of them must have the same degree</a:t>
                </a:r>
              </a:p>
              <a:p>
                <a:pPr lvl="1"/>
                <a:endParaRPr lang="en-US" dirty="0" smtClean="0"/>
              </a:p>
              <a:p>
                <a:pPr marL="128016" lvl="1" indent="0" algn="ctr">
                  <a:buNone/>
                </a:pPr>
                <a:r>
                  <a:rPr lang="en-US" dirty="0" smtClean="0"/>
                  <a:t>This </a:t>
                </a:r>
                <a:r>
                  <a:rPr lang="en-US" dirty="0"/>
                  <a:t>rule is known as the </a:t>
                </a:r>
                <a:r>
                  <a:rPr lang="en-US" dirty="0">
                    <a:solidFill>
                      <a:srgbClr val="FF0000"/>
                    </a:solidFill>
                  </a:rPr>
                  <a:t>pigeonhole principle</a:t>
                </a:r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74123" y="927101"/>
                <a:ext cx="9251549" cy="4812928"/>
              </a:xfrm>
              <a:blipFill>
                <a:blip r:embed="rId2"/>
                <a:stretch>
                  <a:fillRect l="-1187" t="-1772" r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91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br>
              <a:rPr lang="en-US" dirty="0"/>
            </a:br>
            <a:r>
              <a:rPr lang="en-US" sz="1600" dirty="0"/>
              <a:t>Rosen, Section 9.3, Exercise </a:t>
            </a:r>
            <a:r>
              <a:rPr lang="en-US" sz="1600" dirty="0" smtClean="0"/>
              <a:t>15 </a:t>
            </a:r>
            <a:br>
              <a:rPr lang="en-US" sz="1600" dirty="0" smtClean="0"/>
            </a:br>
            <a:r>
              <a:rPr lang="en-US" sz="1600" dirty="0" smtClean="0"/>
              <a:t>or </a:t>
            </a:r>
            <a:br>
              <a:rPr lang="en-US" sz="1600" dirty="0" smtClean="0"/>
            </a:br>
            <a:r>
              <a:rPr lang="en-US" sz="1600" dirty="0" smtClean="0"/>
              <a:t>SECTION 10.3, Exercise 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Show the adjacency matrix representation of the following graph: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757" y="3657601"/>
            <a:ext cx="1892488" cy="208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515" y="4019416"/>
            <a:ext cx="16287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360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  <a:br>
              <a:rPr lang="en-US" dirty="0"/>
            </a:br>
            <a:r>
              <a:rPr lang="en-US" sz="1600" dirty="0"/>
              <a:t>Rosen, Section 9.4, Example </a:t>
            </a:r>
            <a:r>
              <a:rPr lang="en-US" sz="1600" dirty="0" smtClean="0"/>
              <a:t>14</a:t>
            </a:r>
            <a:br>
              <a:rPr lang="en-US" sz="1600" dirty="0" smtClean="0"/>
            </a:br>
            <a:r>
              <a:rPr lang="en-US" sz="1600" dirty="0" smtClean="0"/>
              <a:t>or</a:t>
            </a:r>
            <a:br>
              <a:rPr lang="en-US" sz="1600" dirty="0" smtClean="0"/>
            </a:br>
            <a:r>
              <a:rPr lang="en-US" sz="1600" dirty="0" smtClean="0"/>
              <a:t>Section 10.4, Example 15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dirty="0"/>
                  <a:t>How many paths of length 4 are there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sz="2400" dirty="0"/>
                  <a:t> in the following graph?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572" r="-1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813" y="3708400"/>
            <a:ext cx="1974376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893743" y="3599848"/>
            <a:ext cx="10045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a,b,a,b,d</a:t>
            </a:r>
          </a:p>
          <a:p>
            <a:r>
              <a:rPr lang="pt-BR" dirty="0"/>
              <a:t>a,b,a,c,d</a:t>
            </a:r>
          </a:p>
          <a:p>
            <a:r>
              <a:rPr lang="pt-BR" dirty="0"/>
              <a:t>a,b,d,b,d</a:t>
            </a:r>
          </a:p>
          <a:p>
            <a:r>
              <a:rPr lang="pt-BR" dirty="0"/>
              <a:t>a,b,d,c,d</a:t>
            </a:r>
          </a:p>
          <a:p>
            <a:r>
              <a:rPr lang="pt-BR" dirty="0"/>
              <a:t>a,c,a,b,d</a:t>
            </a:r>
          </a:p>
          <a:p>
            <a:r>
              <a:rPr lang="pt-BR" dirty="0"/>
              <a:t>a,c,a,c,d</a:t>
            </a:r>
          </a:p>
          <a:p>
            <a:r>
              <a:rPr lang="pt-BR" dirty="0"/>
              <a:t>a,c,d,b,d</a:t>
            </a:r>
          </a:p>
          <a:p>
            <a:r>
              <a:rPr lang="pt-BR" dirty="0"/>
              <a:t>a,c,d,c,d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19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74123" y="2942846"/>
                <a:ext cx="9251549" cy="310198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The number of paths of length 4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 is the (1, 4) entry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Therefore, there are 8 paths of length 4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5592" y="2942845"/>
                <a:ext cx="6938662" cy="3101983"/>
              </a:xfrm>
              <a:blipFill rotWithShape="1">
                <a:blip r:embed="rId2"/>
                <a:stretch>
                  <a:fillRect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1/10/2022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819" y="533400"/>
            <a:ext cx="202543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01781" y="610794"/>
                <a:ext cx="4468338" cy="18206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Adjacency matrix representation of this graph:</a:t>
                </a:r>
              </a:p>
              <a:p>
                <a:pPr algn="ctr"/>
                <a:r>
                  <a:rPr lang="en-US" dirty="0"/>
                  <a:t>(ordering: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)</a:t>
                </a:r>
              </a:p>
              <a:p>
                <a:pPr algn="ctr"/>
                <a:endParaRPr lang="en-US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300" y="610793"/>
                <a:ext cx="4517326" cy="1851469"/>
              </a:xfrm>
              <a:prstGeom prst="rect">
                <a:avLst/>
              </a:prstGeom>
              <a:blipFill rotWithShape="1">
                <a:blip r:embed="rId4"/>
                <a:stretch>
                  <a:fillRect l="-675" t="-1645" r="-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72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s-v3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s-v3.potx" id="{9A7EDDD1-641E-4170-8989-966F2CFF3871}" vid="{76989AE6-313A-4A06-8D5E-689684E8A3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lectures-v3</Template>
  <TotalTime>731</TotalTime>
  <Words>254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Cambria Math</vt:lpstr>
      <vt:lpstr>Tw Cen MT</vt:lpstr>
      <vt:lpstr>Tw Cen MT Condensed</vt:lpstr>
      <vt:lpstr>Wingdings 3</vt:lpstr>
      <vt:lpstr>lectures-v3</vt:lpstr>
      <vt:lpstr>Graphs - 6</vt:lpstr>
      <vt:lpstr>Exercise</vt:lpstr>
      <vt:lpstr>PowerPoint Presentation</vt:lpstr>
      <vt:lpstr>Exercise Rosen, Section 9.3, Exercise 15  or  SECTION 10.3, Exercise 15</vt:lpstr>
      <vt:lpstr>Exercise Rosen, Section 9.4, Example 14 or Section 10.4, Example 15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Minhajul Bashir</dc:creator>
  <cp:lastModifiedBy>Lenovo</cp:lastModifiedBy>
  <cp:revision>17</cp:revision>
  <dcterms:created xsi:type="dcterms:W3CDTF">2019-12-02T04:37:14Z</dcterms:created>
  <dcterms:modified xsi:type="dcterms:W3CDTF">2022-01-10T18:36:04Z</dcterms:modified>
</cp:coreProperties>
</file>