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82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83" r:id="rId17"/>
    <p:sldId id="278" r:id="rId18"/>
    <p:sldId id="280" r:id="rId19"/>
    <p:sldId id="28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600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8F3F73-6238-40FB-ADF9-CD174B4EE998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2FAA19-BDD6-4313-9BC0-B0DFC878A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7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4128" y="0"/>
            <a:ext cx="10786872" cy="4572000"/>
          </a:xfrm>
        </p:spPr>
        <p:txBody>
          <a:bodyPr anchor="b">
            <a:normAutofit/>
          </a:bodyPr>
          <a:lstStyle>
            <a:lvl1pPr algn="l">
              <a:defRPr sz="7200" spc="2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4128" y="4572000"/>
            <a:ext cx="10786872" cy="1851177"/>
          </a:xfrm>
        </p:spPr>
        <p:txBody>
          <a:bodyPr lIns="128016" t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0B75D7E-5EA6-4674-8D30-46EA53027D26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E43C1-2714-45E3-9746-9957B0B07B01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CBC7-490E-46EB-A4FA-04FC96485F5B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03B73-49BB-4FD3-9594-00FF948B272A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0"/>
            <a:ext cx="10786872" cy="4571999"/>
          </a:xfrm>
        </p:spPr>
        <p:txBody>
          <a:bodyPr anchor="b">
            <a:normAutofit/>
          </a:bodyPr>
          <a:lstStyle>
            <a:lvl1pPr algn="l">
              <a:defRPr sz="66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4571999"/>
            <a:ext cx="10786872" cy="1851178"/>
          </a:xfrm>
        </p:spPr>
        <p:txBody>
          <a:bodyPr lIns="128016" tIns="91440" rIns="91440"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DB555-C461-4B95-B52F-5DD255634DCD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5E50-5A95-4575-9EEF-26E80371A752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4F065-403F-4A2B-9997-17B44670787C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D67A4-2714-4D44-AA98-0B8AC4D5B92C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0CD7-47EA-45B8-AA1A-0FA0069F1EFB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7C80-C198-4951-8CA4-409A8EE93EB2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5EF56-DC41-40B9-BCA2-13C4A019076C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CBD542AD-D3B1-4F4E-9447-5265236C074C}" type="datetime1">
              <a:rPr lang="en-US" smtClean="0"/>
              <a:pPr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Graphs - 4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CSE 2213 </a:t>
            </a:r>
            <a:r>
              <a:rPr lang="en-US" dirty="0"/>
              <a:t>– Discrete Mathematics</a:t>
            </a:r>
          </a:p>
          <a:p>
            <a:r>
              <a:rPr lang="en-US" dirty="0"/>
              <a:t>Course </a:t>
            </a:r>
            <a:r>
              <a:rPr lang="en-US" dirty="0"/>
              <a:t>Instructor: </a:t>
            </a:r>
            <a:r>
              <a:rPr lang="en-US" dirty="0" smtClean="0">
                <a:solidFill>
                  <a:srgbClr val="008080"/>
                </a:solidFill>
              </a:rPr>
              <a:t>Al-</a:t>
            </a:r>
            <a:r>
              <a:rPr lang="en-US" dirty="0" err="1" smtClean="0">
                <a:solidFill>
                  <a:srgbClr val="008080"/>
                </a:solidFill>
              </a:rPr>
              <a:t>Sakib</a:t>
            </a:r>
            <a:r>
              <a:rPr lang="en-US" dirty="0" smtClean="0">
                <a:solidFill>
                  <a:srgbClr val="008080"/>
                </a:solidFill>
              </a:rPr>
              <a:t> Khan </a:t>
            </a:r>
            <a:r>
              <a:rPr lang="en-US" dirty="0" err="1" smtClean="0">
                <a:solidFill>
                  <a:srgbClr val="008080"/>
                </a:solidFill>
              </a:rPr>
              <a:t>Pathan</a:t>
            </a:r>
            <a:r>
              <a:rPr lang="en-US" dirty="0" smtClean="0">
                <a:solidFill>
                  <a:srgbClr val="008080"/>
                </a:solidFill>
              </a:rPr>
              <a:t>, PhD, SMIEEE [Professor, CSE, UIU]</a:t>
            </a:r>
          </a:p>
          <a:p>
            <a:endParaRPr lang="en-US" sz="1800" dirty="0" smtClean="0">
              <a:solidFill>
                <a:srgbClr val="990000"/>
              </a:solidFill>
            </a:endParaRPr>
          </a:p>
          <a:p>
            <a:r>
              <a:rPr lang="en-US" sz="1800" dirty="0" smtClean="0">
                <a:solidFill>
                  <a:srgbClr val="990000"/>
                </a:solidFill>
              </a:rPr>
              <a:t>Based on the slides of </a:t>
            </a:r>
            <a:r>
              <a:rPr lang="en-US" sz="1800" dirty="0" err="1">
                <a:solidFill>
                  <a:srgbClr val="990000"/>
                </a:solidFill>
              </a:rPr>
              <a:t>Minhajul</a:t>
            </a:r>
            <a:r>
              <a:rPr lang="en-US" sz="1800" dirty="0">
                <a:solidFill>
                  <a:srgbClr val="990000"/>
                </a:solidFill>
              </a:rPr>
              <a:t> Bashir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F3035-328E-40A5-923A-818F76F9B4D7}" type="datetime1">
              <a:rPr lang="en-US" smtClean="0"/>
              <a:t>12/2/2021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83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Connected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4123" y="4330700"/>
            <a:ext cx="9251549" cy="1409328"/>
          </a:xfrm>
        </p:spPr>
        <p:txBody>
          <a:bodyPr/>
          <a:lstStyle/>
          <a:p>
            <a:r>
              <a:rPr lang="en-US" dirty="0"/>
              <a:t>We can communicate between LA, SF and Denver</a:t>
            </a:r>
          </a:p>
          <a:p>
            <a:r>
              <a:rPr lang="en-US" dirty="0"/>
              <a:t>We can communicate between Detroit, </a:t>
            </a:r>
            <a:r>
              <a:rPr lang="en-US" dirty="0" smtClean="0"/>
              <a:t>New York, </a:t>
            </a:r>
            <a:r>
              <a:rPr lang="en-US" dirty="0"/>
              <a:t>Chicago and Washington</a:t>
            </a:r>
          </a:p>
          <a:p>
            <a:r>
              <a:rPr lang="en-US" dirty="0"/>
              <a:t>These are connected </a:t>
            </a:r>
            <a:r>
              <a:rPr lang="en-US" dirty="0">
                <a:solidFill>
                  <a:srgbClr val="FF0000"/>
                </a:solidFill>
              </a:rPr>
              <a:t>components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3116240" y="2265238"/>
            <a:ext cx="5959522" cy="1966912"/>
            <a:chOff x="1455313" y="2265238"/>
            <a:chExt cx="6233374" cy="1966912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5313" y="2265238"/>
              <a:ext cx="6233374" cy="19669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0" name="Straight Connector 9"/>
            <p:cNvCxnSpPr/>
            <p:nvPr/>
          </p:nvCxnSpPr>
          <p:spPr>
            <a:xfrm flipV="1">
              <a:off x="3746500" y="2860675"/>
              <a:ext cx="1479550" cy="36195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5898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Connectedness in directed graphs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705168" y="6218239"/>
            <a:ext cx="486833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Strongly connected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4123" y="4330700"/>
            <a:ext cx="9251549" cy="1409328"/>
          </a:xfrm>
        </p:spPr>
        <p:txBody>
          <a:bodyPr/>
          <a:lstStyle/>
          <a:p>
            <a:r>
              <a:rPr lang="en-US" dirty="0"/>
              <a:t>We can reach any vertex from any other vertex in this graph</a:t>
            </a:r>
          </a:p>
          <a:p>
            <a:r>
              <a:rPr lang="en-US" dirty="0"/>
              <a:t>This graph is a strongly connected graph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5FB205-762E-4C1C-A5F0-0E00DB947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9631" y="2270012"/>
            <a:ext cx="2192740" cy="202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78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Weakly Connected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74123" y="4330700"/>
                <a:ext cx="9251549" cy="140932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We cannot reach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 the graph is not strongly connected</a:t>
                </a:r>
              </a:p>
              <a:p>
                <a:r>
                  <a:rPr lang="en-US" dirty="0"/>
                  <a:t>But it is weakly connected</a:t>
                </a:r>
              </a:p>
              <a:p>
                <a:pPr lvl="1"/>
                <a:r>
                  <a:rPr lang="en-US" dirty="0"/>
                  <a:t>Because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are connected by an edge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5592" y="4330700"/>
                <a:ext cx="6938662" cy="1409328"/>
              </a:xfrm>
              <a:blipFill>
                <a:blip r:embed="rId2"/>
                <a:stretch>
                  <a:fillRect l="-439" t="-3017" b="-2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C9C655-B3ED-44C3-9561-556C296E0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1391" y="2275512"/>
            <a:ext cx="2329218" cy="201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48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Weakly Connected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4123" y="4330700"/>
            <a:ext cx="9251549" cy="1409328"/>
          </a:xfrm>
        </p:spPr>
        <p:txBody>
          <a:bodyPr>
            <a:normAutofit/>
          </a:bodyPr>
          <a:lstStyle/>
          <a:p>
            <a:r>
              <a:rPr lang="en-US" dirty="0"/>
              <a:t>We say a directed graph is weakly connected if its underlying undirected graph is connected</a:t>
            </a:r>
          </a:p>
          <a:p>
            <a:pPr lvl="1"/>
            <a:r>
              <a:rPr lang="en-US" dirty="0"/>
              <a:t>Imagine rickshaws going to the wrong side :P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C9C655-B3ED-44C3-9561-556C296E0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274" y="2275512"/>
            <a:ext cx="2256422" cy="2015432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347226" y="2275512"/>
            <a:ext cx="2515420" cy="2015432"/>
            <a:chOff x="6115796" y="2275512"/>
            <a:chExt cx="2978280" cy="2015432"/>
          </a:xfrm>
        </p:grpSpPr>
        <p:grpSp>
          <p:nvGrpSpPr>
            <p:cNvPr id="9" name="Group 8"/>
            <p:cNvGrpSpPr/>
            <p:nvPr/>
          </p:nvGrpSpPr>
          <p:grpSpPr>
            <a:xfrm>
              <a:off x="6115796" y="2275512"/>
              <a:ext cx="2978280" cy="2015432"/>
              <a:chOff x="6115796" y="2275512"/>
              <a:chExt cx="2978280" cy="2015432"/>
            </a:xfrm>
          </p:grpSpPr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3CC9C655-B3ED-44C3-9561-556C296E0A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115796" y="2275512"/>
                <a:ext cx="2978280" cy="2015432"/>
              </a:xfrm>
              <a:prstGeom prst="rect">
                <a:avLst/>
              </a:prstGeom>
            </p:spPr>
          </p:pic>
          <p:sp>
            <p:nvSpPr>
              <p:cNvPr id="23" name="Rectangle 22"/>
              <p:cNvSpPr/>
              <p:nvPr/>
            </p:nvSpPr>
            <p:spPr>
              <a:xfrm>
                <a:off x="6261012" y="2581275"/>
                <a:ext cx="2432049" cy="13144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" name="Straight Connector 9"/>
            <p:cNvCxnSpPr/>
            <p:nvPr/>
          </p:nvCxnSpPr>
          <p:spPr>
            <a:xfrm>
              <a:off x="6572160" y="2652713"/>
              <a:ext cx="15494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572160" y="2652713"/>
              <a:ext cx="0" cy="1162050"/>
            </a:xfrm>
            <a:prstGeom prst="line">
              <a:avLst/>
            </a:prstGeom>
            <a:ln w="190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8121560" y="2652713"/>
              <a:ext cx="0" cy="1162050"/>
            </a:xfrm>
            <a:prstGeom prst="line">
              <a:avLst/>
            </a:prstGeom>
            <a:ln w="190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572160" y="3814763"/>
              <a:ext cx="15494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8121561" y="2652714"/>
              <a:ext cx="469900" cy="581025"/>
            </a:xfrm>
            <a:prstGeom prst="line">
              <a:avLst/>
            </a:prstGeom>
            <a:ln w="190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8121561" y="3233739"/>
              <a:ext cx="469900" cy="581025"/>
            </a:xfrm>
            <a:prstGeom prst="line">
              <a:avLst/>
            </a:prstGeom>
            <a:ln w="190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9794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Strongly connected components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74123" y="4330700"/>
                <a:ext cx="9251549" cy="140932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We can communicate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cannot communicate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to anywhere</a:t>
                </a:r>
              </a:p>
              <a:p>
                <a:r>
                  <a:rPr lang="en-US" dirty="0"/>
                  <a:t>We can only communicate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These are strongly connected components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5592" y="4330700"/>
                <a:ext cx="6938662" cy="1409328"/>
              </a:xfrm>
              <a:blipFill>
                <a:blip r:embed="rId2"/>
                <a:stretch>
                  <a:fillRect l="-439" t="-3017" b="-5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531CA89-F83D-4665-B56F-C6492D396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7743" y="2275512"/>
            <a:ext cx="2356514" cy="2015432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F74BB7FA-FAA4-4823-930B-C018822234C3}"/>
              </a:ext>
            </a:extLst>
          </p:cNvPr>
          <p:cNvSpPr/>
          <p:nvPr/>
        </p:nvSpPr>
        <p:spPr>
          <a:xfrm>
            <a:off x="5026927" y="2343656"/>
            <a:ext cx="471477" cy="49033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56BDE68-3C23-423A-98F1-58BB3205FBCB}"/>
              </a:ext>
            </a:extLst>
          </p:cNvPr>
          <p:cNvSpPr/>
          <p:nvPr/>
        </p:nvSpPr>
        <p:spPr>
          <a:xfrm>
            <a:off x="5026927" y="3629472"/>
            <a:ext cx="471477" cy="49033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84DF0E6-8321-4103-A607-3BBB95DFB89A}"/>
              </a:ext>
            </a:extLst>
          </p:cNvPr>
          <p:cNvSpPr/>
          <p:nvPr/>
        </p:nvSpPr>
        <p:spPr>
          <a:xfrm>
            <a:off x="6160292" y="2275512"/>
            <a:ext cx="977487" cy="20154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794560" y="3612660"/>
            <a:ext cx="43974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The </a:t>
            </a:r>
            <a:r>
              <a:rPr lang="en-US" dirty="0" err="1">
                <a:solidFill>
                  <a:srgbClr val="7030A0"/>
                </a:solidFill>
              </a:rPr>
              <a:t>subgraphs</a:t>
            </a:r>
            <a:r>
              <a:rPr lang="en-US" dirty="0">
                <a:solidFill>
                  <a:srgbClr val="7030A0"/>
                </a:solidFill>
              </a:rPr>
              <a:t> of a directed graph G that are strongly connected but not contained in larger strongly connected </a:t>
            </a:r>
            <a:r>
              <a:rPr lang="en-US" dirty="0" err="1">
                <a:solidFill>
                  <a:srgbClr val="7030A0"/>
                </a:solidFill>
              </a:rPr>
              <a:t>subgraphs</a:t>
            </a:r>
            <a:r>
              <a:rPr lang="en-US" dirty="0">
                <a:solidFill>
                  <a:srgbClr val="7030A0"/>
                </a:solidFill>
              </a:rPr>
              <a:t>, that is, the </a:t>
            </a:r>
            <a:r>
              <a:rPr lang="en-US" b="1" dirty="0">
                <a:solidFill>
                  <a:srgbClr val="7030A0"/>
                </a:solidFill>
              </a:rPr>
              <a:t>maximal strongly connected </a:t>
            </a:r>
            <a:r>
              <a:rPr lang="en-US" dirty="0" err="1">
                <a:solidFill>
                  <a:srgbClr val="7030A0"/>
                </a:solidFill>
              </a:rPr>
              <a:t>subgraphs</a:t>
            </a:r>
            <a:r>
              <a:rPr lang="en-US" dirty="0">
                <a:solidFill>
                  <a:srgbClr val="7030A0"/>
                </a:solidFill>
              </a:rPr>
              <a:t>, are called the strongly connected components </a:t>
            </a:r>
            <a:r>
              <a:rPr lang="en-US" dirty="0" smtClean="0">
                <a:solidFill>
                  <a:srgbClr val="7030A0"/>
                </a:solidFill>
              </a:rPr>
              <a:t>or strong </a:t>
            </a:r>
            <a:r>
              <a:rPr lang="en-US" dirty="0">
                <a:solidFill>
                  <a:srgbClr val="7030A0"/>
                </a:solidFill>
              </a:rPr>
              <a:t>components of G.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53690" y="1850157"/>
            <a:ext cx="45877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</a:t>
            </a:r>
            <a:r>
              <a:rPr lang="en-US" dirty="0"/>
              <a:t>graph </a:t>
            </a:r>
            <a:r>
              <a:rPr lang="en-US" dirty="0" smtClean="0"/>
              <a:t>has </a:t>
            </a:r>
            <a:r>
              <a:rPr lang="en-US" b="1" dirty="0">
                <a:solidFill>
                  <a:srgbClr val="FF0000"/>
                </a:solidFill>
              </a:rPr>
              <a:t>three strongly connected</a:t>
            </a:r>
            <a:r>
              <a:rPr lang="en-US" b="1" dirty="0"/>
              <a:t> components</a:t>
            </a:r>
            <a:r>
              <a:rPr lang="en-US" dirty="0"/>
              <a:t>, consisting of the vertex </a:t>
            </a:r>
            <a:r>
              <a:rPr lang="en-US" b="1" dirty="0"/>
              <a:t>a</a:t>
            </a:r>
            <a:r>
              <a:rPr lang="en-US" dirty="0"/>
              <a:t>; the vertex </a:t>
            </a:r>
            <a:r>
              <a:rPr lang="en-US" b="1" dirty="0"/>
              <a:t>e</a:t>
            </a:r>
            <a:r>
              <a:rPr lang="en-US" dirty="0"/>
              <a:t>; and the </a:t>
            </a:r>
            <a:r>
              <a:rPr lang="en-US" dirty="0" err="1"/>
              <a:t>subgraph</a:t>
            </a:r>
            <a:r>
              <a:rPr lang="en-US" dirty="0"/>
              <a:t> consisting of the vertices </a:t>
            </a:r>
            <a:r>
              <a:rPr lang="en-US" b="1" dirty="0"/>
              <a:t>b, c, and d</a:t>
            </a:r>
            <a:r>
              <a:rPr lang="en-US" dirty="0"/>
              <a:t> and edges (b, c), (c, d), and (d, b).</a:t>
            </a:r>
          </a:p>
        </p:txBody>
      </p:sp>
    </p:spTree>
    <p:extLst>
      <p:ext uri="{BB962C8B-B14F-4D97-AF65-F5344CB8AC3E}">
        <p14:creationId xmlns:p14="http://schemas.microsoft.com/office/powerpoint/2010/main" val="333654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911D8-27F9-4CB9-A46E-209DFDDBD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Again !! – Strongly Connected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F0F71-A681-4CA8-8143-41A50A1AC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A directed graph is strongly connected if there is a path from a to b and from b to a </a:t>
            </a:r>
            <a:r>
              <a:rPr lang="en-US" dirty="0" smtClean="0">
                <a:solidFill>
                  <a:srgbClr val="FF0000"/>
                </a:solidFill>
              </a:rPr>
              <a:t>whenever a </a:t>
            </a:r>
            <a:r>
              <a:rPr lang="en-US" dirty="0">
                <a:solidFill>
                  <a:srgbClr val="FF0000"/>
                </a:solidFill>
              </a:rPr>
              <a:t>and b are vertices in the graph.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59906-CD09-4693-908E-996EB4E8B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BDB82-0534-484D-929D-8B4881771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85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911D8-27F9-4CB9-A46E-209DFDDBD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F0F71-A681-4CA8-8143-41A50A1AC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Is the following graph strongly connected?</a:t>
            </a:r>
            <a:br>
              <a:rPr lang="en-US" dirty="0" smtClean="0"/>
            </a:br>
            <a:r>
              <a:rPr lang="en-US" dirty="0" smtClean="0"/>
              <a:t>If not, find </a:t>
            </a:r>
            <a:r>
              <a:rPr lang="en-US" dirty="0"/>
              <a:t>out strongly connected components of this graph: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59906-CD09-4693-908E-996EB4E8B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BDB82-0534-484D-929D-8B4881771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ACF699-636E-42D8-9A58-B6643FAF9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445" y="3257903"/>
            <a:ext cx="481311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67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911D8-27F9-4CB9-A46E-209DFDDBD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F0F71-A681-4CA8-8143-41A50A1AC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Find out strongly connected components of this graph: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59906-CD09-4693-908E-996EB4E8B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BDB82-0534-484D-929D-8B4881771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9575" y="2903882"/>
            <a:ext cx="482917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1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911D8-27F9-4CB9-A46E-209DFDDBD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F0F71-A681-4CA8-8143-41A50A1AC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Find out strongly connected components of this graph: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59906-CD09-4693-908E-996EB4E8B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BDB82-0534-484D-929D-8B4881771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7275" y="3077618"/>
            <a:ext cx="353377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51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connectivity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3748-83A6-4652-824B-54A5E5B93500}" type="datetime1">
              <a:rPr lang="en-US" smtClean="0"/>
              <a:t>12/2/2021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81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and circuit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4123" y="4330700"/>
            <a:ext cx="9251549" cy="1409328"/>
          </a:xfrm>
        </p:spPr>
        <p:txBody>
          <a:bodyPr/>
          <a:lstStyle/>
          <a:p>
            <a:r>
              <a:rPr lang="en-US" dirty="0"/>
              <a:t>There is a </a:t>
            </a:r>
            <a:r>
              <a:rPr lang="en-US" dirty="0">
                <a:solidFill>
                  <a:srgbClr val="FF0000"/>
                </a:solidFill>
              </a:rPr>
              <a:t>path</a:t>
            </a:r>
            <a:r>
              <a:rPr lang="en-US" dirty="0"/>
              <a:t> from </a:t>
            </a:r>
            <a:r>
              <a:rPr lang="en-US" dirty="0" smtClean="0">
                <a:solidFill>
                  <a:srgbClr val="0070C0"/>
                </a:solidFill>
              </a:rPr>
              <a:t>San Francisco </a:t>
            </a:r>
            <a:r>
              <a:rPr lang="en-US" dirty="0"/>
              <a:t>to </a:t>
            </a:r>
            <a:r>
              <a:rPr lang="en-US" dirty="0" smtClean="0">
                <a:solidFill>
                  <a:srgbClr val="0070C0"/>
                </a:solidFill>
              </a:rPr>
              <a:t>New York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/>
              <a:t>The path length is 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934269" y="2265238"/>
            <a:ext cx="6323464" cy="1966912"/>
            <a:chOff x="1940418" y="2265238"/>
            <a:chExt cx="8311165" cy="1966912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0418" y="2265238"/>
              <a:ext cx="8311165" cy="19669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0" name="Straight Connector 9"/>
            <p:cNvCxnSpPr/>
            <p:nvPr/>
          </p:nvCxnSpPr>
          <p:spPr>
            <a:xfrm>
              <a:off x="2768600" y="3187700"/>
              <a:ext cx="2167467" cy="609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4936067" y="2851150"/>
              <a:ext cx="2091267" cy="39754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CBEA33E-ADA7-488A-8BC6-3B9DF14455BA}"/>
                </a:ext>
              </a:extLst>
            </p:cNvPr>
            <p:cNvCxnSpPr/>
            <p:nvPr/>
          </p:nvCxnSpPr>
          <p:spPr>
            <a:xfrm flipV="1">
              <a:off x="7027333" y="2807494"/>
              <a:ext cx="1989667" cy="4365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409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and circuit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4123" y="4330700"/>
            <a:ext cx="9251549" cy="1409328"/>
          </a:xfrm>
        </p:spPr>
        <p:txBody>
          <a:bodyPr/>
          <a:lstStyle/>
          <a:p>
            <a:r>
              <a:rPr lang="en-US" dirty="0"/>
              <a:t>There is a </a:t>
            </a:r>
            <a:r>
              <a:rPr lang="en-US" dirty="0">
                <a:solidFill>
                  <a:srgbClr val="0070C0"/>
                </a:solidFill>
              </a:rPr>
              <a:t>circuit </a:t>
            </a:r>
            <a:r>
              <a:rPr lang="en-US" dirty="0"/>
              <a:t>from </a:t>
            </a:r>
            <a:r>
              <a:rPr lang="en-US" dirty="0">
                <a:solidFill>
                  <a:srgbClr val="0070C0"/>
                </a:solidFill>
              </a:rPr>
              <a:t>Detroit</a:t>
            </a:r>
            <a:r>
              <a:rPr lang="en-US" dirty="0"/>
              <a:t> to </a:t>
            </a:r>
            <a:r>
              <a:rPr lang="en-US" dirty="0">
                <a:solidFill>
                  <a:srgbClr val="0070C0"/>
                </a:solidFill>
              </a:rPr>
              <a:t>Detroit</a:t>
            </a:r>
            <a:r>
              <a:rPr lang="en-US" dirty="0"/>
              <a:t> via </a:t>
            </a:r>
            <a:r>
              <a:rPr lang="en-US" dirty="0" smtClean="0">
                <a:solidFill>
                  <a:srgbClr val="0070C0"/>
                </a:solidFill>
              </a:rPr>
              <a:t>New York</a:t>
            </a:r>
            <a:r>
              <a:rPr lang="en-US" dirty="0" smtClean="0"/>
              <a:t>, </a:t>
            </a:r>
            <a:r>
              <a:rPr lang="en-US" dirty="0">
                <a:solidFill>
                  <a:srgbClr val="0070C0"/>
                </a:solidFill>
              </a:rPr>
              <a:t>Washington</a:t>
            </a:r>
            <a:r>
              <a:rPr lang="en-US" dirty="0"/>
              <a:t> and </a:t>
            </a:r>
            <a:r>
              <a:rPr lang="en-US" dirty="0">
                <a:solidFill>
                  <a:srgbClr val="0070C0"/>
                </a:solidFill>
              </a:rPr>
              <a:t>Chicago</a:t>
            </a:r>
          </a:p>
          <a:p>
            <a:pPr lvl="1"/>
            <a:r>
              <a:rPr lang="en-US" dirty="0"/>
              <a:t>The </a:t>
            </a:r>
            <a:r>
              <a:rPr lang="en-US" dirty="0" smtClean="0"/>
              <a:t>circuit </a:t>
            </a:r>
            <a:r>
              <a:rPr lang="en-US" dirty="0"/>
              <a:t>length is 4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961564" y="2265238"/>
            <a:ext cx="6268874" cy="1966912"/>
            <a:chOff x="1940418" y="2265238"/>
            <a:chExt cx="8311165" cy="1966912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0418" y="2265238"/>
              <a:ext cx="8311165" cy="19669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4" name="Straight Connector 13"/>
            <p:cNvCxnSpPr/>
            <p:nvPr/>
          </p:nvCxnSpPr>
          <p:spPr>
            <a:xfrm flipV="1">
              <a:off x="7027334" y="2692400"/>
              <a:ext cx="855133" cy="15875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882467" y="2692400"/>
              <a:ext cx="1134533" cy="115094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8721725" y="2807495"/>
              <a:ext cx="295275" cy="340519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 flipV="1">
              <a:off x="7027333" y="2851151"/>
              <a:ext cx="1694392" cy="296863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662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and circuit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4123" y="4330700"/>
            <a:ext cx="10207015" cy="1409328"/>
          </a:xfrm>
        </p:spPr>
        <p:txBody>
          <a:bodyPr/>
          <a:lstStyle/>
          <a:p>
            <a:r>
              <a:rPr lang="en-US" dirty="0"/>
              <a:t>Is </a:t>
            </a:r>
            <a:r>
              <a:rPr lang="en-US" dirty="0" smtClean="0">
                <a:solidFill>
                  <a:srgbClr val="0070C0"/>
                </a:solidFill>
              </a:rPr>
              <a:t>San Francisco (SF)-Denver-Chicago-Denver-Los Angeles (LA)</a:t>
            </a:r>
            <a:r>
              <a:rPr lang="en-US" dirty="0" smtClean="0"/>
              <a:t> </a:t>
            </a:r>
            <a:r>
              <a:rPr lang="en-US" dirty="0"/>
              <a:t>a path from SF to LA?</a:t>
            </a:r>
          </a:p>
          <a:p>
            <a:r>
              <a:rPr lang="en-US" dirty="0"/>
              <a:t>Is </a:t>
            </a:r>
            <a:r>
              <a:rPr lang="en-US" dirty="0">
                <a:solidFill>
                  <a:srgbClr val="0070C0"/>
                </a:solidFill>
              </a:rPr>
              <a:t>Denver-Chicago-Denver</a:t>
            </a:r>
            <a:r>
              <a:rPr lang="en-US" dirty="0"/>
              <a:t> a circuit from </a:t>
            </a:r>
            <a:r>
              <a:rPr lang="en-US" dirty="0">
                <a:solidFill>
                  <a:srgbClr val="0070C0"/>
                </a:solidFill>
              </a:rPr>
              <a:t>Denver</a:t>
            </a:r>
            <a:r>
              <a:rPr lang="en-US" dirty="0"/>
              <a:t> to </a:t>
            </a:r>
            <a:r>
              <a:rPr lang="en-US" dirty="0">
                <a:solidFill>
                  <a:srgbClr val="0070C0"/>
                </a:solidFill>
              </a:rPr>
              <a:t>Chicago</a:t>
            </a:r>
            <a:r>
              <a:rPr lang="en-US" dirty="0"/>
              <a:t>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565" y="2265238"/>
            <a:ext cx="6268872" cy="1966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348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path and simple circuit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4123" y="4330700"/>
            <a:ext cx="9251549" cy="1409328"/>
          </a:xfrm>
        </p:spPr>
        <p:txBody>
          <a:bodyPr/>
          <a:lstStyle/>
          <a:p>
            <a:r>
              <a:rPr lang="en-US" dirty="0"/>
              <a:t>A path with no repeated edge is a simple path</a:t>
            </a:r>
          </a:p>
          <a:p>
            <a:r>
              <a:rPr lang="en-US" dirty="0"/>
              <a:t>A circuit with no repeated edge is a simple circuit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911523" y="2265238"/>
            <a:ext cx="6368956" cy="1966912"/>
            <a:chOff x="1940418" y="2265238"/>
            <a:chExt cx="8311165" cy="1966912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0418" y="2265238"/>
              <a:ext cx="8311165" cy="19669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0" name="Straight Connector 9"/>
            <p:cNvCxnSpPr/>
            <p:nvPr/>
          </p:nvCxnSpPr>
          <p:spPr>
            <a:xfrm>
              <a:off x="2768600" y="3187700"/>
              <a:ext cx="2167467" cy="609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4936067" y="2851150"/>
              <a:ext cx="2091267" cy="39754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7027334" y="2692400"/>
              <a:ext cx="855133" cy="15875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882467" y="2692400"/>
              <a:ext cx="1134533" cy="115094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8721725" y="2807495"/>
              <a:ext cx="295275" cy="340519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 flipV="1">
              <a:off x="7027333" y="2851151"/>
              <a:ext cx="1694392" cy="296863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7027333" y="2807494"/>
              <a:ext cx="1989667" cy="4365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1063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Connectedness in undirected graphs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705168" y="6218239"/>
            <a:ext cx="486833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9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4123" y="4330700"/>
            <a:ext cx="9251549" cy="1409328"/>
          </a:xfrm>
        </p:spPr>
        <p:txBody>
          <a:bodyPr/>
          <a:lstStyle/>
          <a:p>
            <a:r>
              <a:rPr lang="en-US" dirty="0"/>
              <a:t>We can reach any vertex from any other vertex in this graph</a:t>
            </a:r>
          </a:p>
          <a:p>
            <a:r>
              <a:rPr lang="en-US" dirty="0"/>
              <a:t>This graph is a connected graph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183" y="2265238"/>
            <a:ext cx="5877636" cy="1966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793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4123" y="4330700"/>
            <a:ext cx="9251549" cy="1409328"/>
          </a:xfrm>
        </p:spPr>
        <p:txBody>
          <a:bodyPr/>
          <a:lstStyle/>
          <a:p>
            <a:r>
              <a:rPr lang="en-US" dirty="0"/>
              <a:t>We cannot reach LA from NY</a:t>
            </a:r>
          </a:p>
          <a:p>
            <a:r>
              <a:rPr lang="en-US" dirty="0"/>
              <a:t>So the graph is not connected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3170832" y="2265238"/>
            <a:ext cx="5850338" cy="1966912"/>
            <a:chOff x="1455313" y="2265238"/>
            <a:chExt cx="6233374" cy="1966912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5313" y="2265238"/>
              <a:ext cx="6233374" cy="19669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0" name="Straight Connector 9"/>
            <p:cNvCxnSpPr/>
            <p:nvPr/>
          </p:nvCxnSpPr>
          <p:spPr>
            <a:xfrm flipV="1">
              <a:off x="3746500" y="2860675"/>
              <a:ext cx="1479550" cy="36195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027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ctures-v3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s-v3.potx" id="{9A7EDDD1-641E-4170-8989-966F2CFF3871}" vid="{76989AE6-313A-4A06-8D5E-689684E8A3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lectures-v3</Template>
  <TotalTime>430</TotalTime>
  <Words>501</Words>
  <Application>Microsoft Office PowerPoint</Application>
  <PresentationFormat>Widescreen</PresentationFormat>
  <Paragraphs>92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Calibri</vt:lpstr>
      <vt:lpstr>Cambria Math</vt:lpstr>
      <vt:lpstr>Tw Cen MT</vt:lpstr>
      <vt:lpstr>Tw Cen MT Condensed</vt:lpstr>
      <vt:lpstr>Wingdings 3</vt:lpstr>
      <vt:lpstr>lectures-v3</vt:lpstr>
      <vt:lpstr>Graphs - 4</vt:lpstr>
      <vt:lpstr>Graph connectivity</vt:lpstr>
      <vt:lpstr>Path and circuit</vt:lpstr>
      <vt:lpstr>Path and circuit</vt:lpstr>
      <vt:lpstr>Path and circuit</vt:lpstr>
      <vt:lpstr>Simple path and simple circuit</vt:lpstr>
      <vt:lpstr>Connectedness in undirected graphs</vt:lpstr>
      <vt:lpstr>Connected graph</vt:lpstr>
      <vt:lpstr>Connected graph</vt:lpstr>
      <vt:lpstr>Connected components</vt:lpstr>
      <vt:lpstr>Connectedness in directed graphs</vt:lpstr>
      <vt:lpstr>Strongly connected graph</vt:lpstr>
      <vt:lpstr>Weakly Connected graph</vt:lpstr>
      <vt:lpstr>Weakly Connected graph</vt:lpstr>
      <vt:lpstr>Strongly connected components</vt:lpstr>
      <vt:lpstr>Definition Again !! – Strongly Connected</vt:lpstr>
      <vt:lpstr>Exercise</vt:lpstr>
      <vt:lpstr>Exercise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Graphs</dc:title>
  <dc:creator>Minhajul Bashir</dc:creator>
  <cp:lastModifiedBy>Lenovo</cp:lastModifiedBy>
  <cp:revision>27</cp:revision>
  <dcterms:created xsi:type="dcterms:W3CDTF">2019-11-20T02:25:28Z</dcterms:created>
  <dcterms:modified xsi:type="dcterms:W3CDTF">2021-12-02T10:39:48Z</dcterms:modified>
</cp:coreProperties>
</file>