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sldIdLst>
    <p:sldId id="27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6" d="100"/>
          <a:sy n="66" d="100"/>
        </p:scale>
        <p:origin x="600" y="3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8F3F73-6238-40FB-ADF9-CD174B4EE998}" type="datetimeFigureOut">
              <a:rPr lang="en-US" smtClean="0"/>
              <a:t>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2FAA19-BDD6-4313-9BC0-B0DFC878AB28}" type="slidenum">
              <a:rPr lang="en-US" smtClean="0"/>
              <a:t>‹#›</a:t>
            </a:fld>
            <a:endParaRPr lang="en-US"/>
          </a:p>
        </p:txBody>
      </p:sp>
    </p:spTree>
    <p:extLst>
      <p:ext uri="{BB962C8B-B14F-4D97-AF65-F5344CB8AC3E}">
        <p14:creationId xmlns:p14="http://schemas.microsoft.com/office/powerpoint/2010/main" val="334407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24128" y="0"/>
            <a:ext cx="10786872" cy="4572000"/>
          </a:xfrm>
        </p:spPr>
        <p:txBody>
          <a:bodyPr anchor="b">
            <a:normAutofit/>
          </a:bodyPr>
          <a:lstStyle>
            <a:lvl1pPr algn="l">
              <a:defRPr sz="7200" spc="200" baseline="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024128" y="4572000"/>
            <a:ext cx="10786872" cy="1851177"/>
          </a:xfrm>
        </p:spPr>
        <p:txBody>
          <a:bodyPr lIns="128016" tIns="91440" rIns="91440" anchor="t">
            <a:normAutofit/>
          </a:bodyPr>
          <a:lstStyle>
            <a:lvl1pPr marL="0" indent="0" algn="l">
              <a:lnSpc>
                <a:spcPct val="100000"/>
              </a:lnSpc>
              <a:spcBef>
                <a:spcPts val="0"/>
              </a:spcBef>
              <a:buNone/>
              <a:defRPr sz="2800">
                <a:solidFill>
                  <a:schemeClr val="tx1">
                    <a:lumMod val="90000"/>
                    <a:lumOff val="10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D0B75D7E-5EA6-4674-8D30-46EA53027D26}" type="datetime1">
              <a:rPr lang="en-US" smtClean="0"/>
              <a:t>12/2/2021</a:t>
            </a:fld>
            <a:endParaRPr lang="en-US" dirty="0"/>
          </a:p>
        </p:txBody>
      </p:sp>
      <p:sp>
        <p:nvSpPr>
          <p:cNvPr id="5" name="Footer Placeholder 4"/>
          <p:cNvSpPr>
            <a:spLocks noGrp="1"/>
          </p:cNvSpPr>
          <p:nvPr>
            <p:ph type="ftr" sz="quarter" idx="11"/>
          </p:nvPr>
        </p:nvSpPr>
        <p:spPr/>
        <p:txBody>
          <a:bodyPr/>
          <a:lstStyle/>
          <a:p>
            <a:r>
              <a:rPr lang="en-US" smtClean="0"/>
              <a:t>minhajul@cse.uiu.ac.bd</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EE43C1-2714-45E3-9746-9957B0B07B01}" type="datetime1">
              <a:rPr lang="en-US" smtClean="0"/>
              <a:t>12/2/2021</a:t>
            </a:fld>
            <a:endParaRPr lang="en-US" dirty="0"/>
          </a:p>
        </p:txBody>
      </p:sp>
      <p:sp>
        <p:nvSpPr>
          <p:cNvPr id="5" name="Footer Placeholder 4"/>
          <p:cNvSpPr>
            <a:spLocks noGrp="1"/>
          </p:cNvSpPr>
          <p:nvPr>
            <p:ph type="ftr" sz="quarter" idx="11"/>
          </p:nvPr>
        </p:nvSpPr>
        <p:spPr/>
        <p:txBody>
          <a:bodyPr/>
          <a:lstStyle/>
          <a:p>
            <a:r>
              <a:rPr lang="en-US" smtClean="0"/>
              <a:t>minhajul@cse.uiu.ac.bd</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B4CBC7-490E-46EB-A4FA-04FC96485F5B}" type="datetime1">
              <a:rPr lang="en-US" smtClean="0"/>
              <a:t>12/2/2021</a:t>
            </a:fld>
            <a:endParaRPr lang="en-US" dirty="0"/>
          </a:p>
        </p:txBody>
      </p:sp>
      <p:sp>
        <p:nvSpPr>
          <p:cNvPr id="5" name="Footer Placeholder 4"/>
          <p:cNvSpPr>
            <a:spLocks noGrp="1"/>
          </p:cNvSpPr>
          <p:nvPr>
            <p:ph type="ftr" sz="quarter" idx="11"/>
          </p:nvPr>
        </p:nvSpPr>
        <p:spPr/>
        <p:txBody>
          <a:bodyPr/>
          <a:lstStyle/>
          <a:p>
            <a:r>
              <a:rPr lang="en-US" smtClean="0"/>
              <a:t>minhajul@cse.uiu.ac.bd</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103B73-49BB-4FD3-9594-00FF948B272A}" type="datetime1">
              <a:rPr lang="en-US" smtClean="0"/>
              <a:t>12/2/2021</a:t>
            </a:fld>
            <a:endParaRPr lang="en-US" dirty="0"/>
          </a:p>
        </p:txBody>
      </p:sp>
      <p:sp>
        <p:nvSpPr>
          <p:cNvPr id="5" name="Footer Placeholder 4"/>
          <p:cNvSpPr>
            <a:spLocks noGrp="1"/>
          </p:cNvSpPr>
          <p:nvPr>
            <p:ph type="ftr" sz="quarter" idx="11"/>
          </p:nvPr>
        </p:nvSpPr>
        <p:spPr/>
        <p:txBody>
          <a:bodyPr/>
          <a:lstStyle/>
          <a:p>
            <a:r>
              <a:rPr lang="en-US" smtClean="0"/>
              <a:t>minhajul@cse.uiu.ac.bd</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1"/>
            <a:ext cx="12192000" cy="4572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24128" y="0"/>
            <a:ext cx="10786872" cy="4571999"/>
          </a:xfrm>
        </p:spPr>
        <p:txBody>
          <a:bodyPr anchor="b">
            <a:normAutofit/>
          </a:bodyPr>
          <a:lstStyle>
            <a:lvl1pPr algn="l">
              <a:defRPr sz="66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024128" y="4571999"/>
            <a:ext cx="10786872" cy="1851178"/>
          </a:xfrm>
        </p:spPr>
        <p:txBody>
          <a:bodyPr lIns="128016" tIns="91440" rIns="91440" anchor="t">
            <a:normAutofit/>
          </a:bodyPr>
          <a:lstStyle>
            <a:lvl1pPr marL="0" indent="0">
              <a:lnSpc>
                <a:spcPct val="100000"/>
              </a:lnSpc>
              <a:spcBef>
                <a:spcPts val="0"/>
              </a:spcBef>
              <a:buNone/>
              <a:defRPr sz="2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8DB555-C461-4B95-B52F-5DD255634DCD}" type="datetime1">
              <a:rPr lang="en-US" smtClean="0"/>
              <a:t>12/2/2021</a:t>
            </a:fld>
            <a:endParaRPr lang="en-US" dirty="0"/>
          </a:p>
        </p:txBody>
      </p:sp>
      <p:sp>
        <p:nvSpPr>
          <p:cNvPr id="5" name="Footer Placeholder 4"/>
          <p:cNvSpPr>
            <a:spLocks noGrp="1"/>
          </p:cNvSpPr>
          <p:nvPr>
            <p:ph type="ftr" sz="quarter" idx="11"/>
          </p:nvPr>
        </p:nvSpPr>
        <p:spPr/>
        <p:txBody>
          <a:bodyPr/>
          <a:lstStyle/>
          <a:p>
            <a:r>
              <a:rPr lang="en-US" smtClean="0"/>
              <a:t>minhajul@cse.uiu.ac.bd</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6365E50-5A95-4575-9EEF-26E80371A752}" type="datetime1">
              <a:rPr lang="en-US" smtClean="0"/>
              <a:t>12/2/2021</a:t>
            </a:fld>
            <a:endParaRPr lang="en-US" dirty="0"/>
          </a:p>
        </p:txBody>
      </p:sp>
      <p:sp>
        <p:nvSpPr>
          <p:cNvPr id="6" name="Footer Placeholder 5"/>
          <p:cNvSpPr>
            <a:spLocks noGrp="1"/>
          </p:cNvSpPr>
          <p:nvPr>
            <p:ph type="ftr" sz="quarter" idx="11"/>
          </p:nvPr>
        </p:nvSpPr>
        <p:spPr/>
        <p:txBody>
          <a:bodyPr/>
          <a:lstStyle/>
          <a:p>
            <a:r>
              <a:rPr lang="en-US" smtClean="0"/>
              <a:t>minhajul@cse.uiu.ac.bd</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50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lIns="45720" rIns="4572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50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89320" y="2967788"/>
            <a:ext cx="4754880" cy="3341572"/>
          </a:xfrm>
        </p:spPr>
        <p:txBody>
          <a:bodyPr lIns="45720" rIns="4572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404F065-403F-4A2B-9997-17B44670787C}" type="datetime1">
              <a:rPr lang="en-US" smtClean="0"/>
              <a:t>12/2/2021</a:t>
            </a:fld>
            <a:endParaRPr lang="en-US" dirty="0"/>
          </a:p>
        </p:txBody>
      </p:sp>
      <p:sp>
        <p:nvSpPr>
          <p:cNvPr id="8" name="Footer Placeholder 7"/>
          <p:cNvSpPr>
            <a:spLocks noGrp="1"/>
          </p:cNvSpPr>
          <p:nvPr>
            <p:ph type="ftr" sz="quarter" idx="11"/>
          </p:nvPr>
        </p:nvSpPr>
        <p:spPr/>
        <p:txBody>
          <a:bodyPr/>
          <a:lstStyle/>
          <a:p>
            <a:r>
              <a:rPr lang="en-US" smtClean="0"/>
              <a:t>minhajul@cse.uiu.ac.bd</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BAD67A4-2714-4D44-AA98-0B8AC4D5B92C}" type="datetime1">
              <a:rPr lang="en-US" smtClean="0"/>
              <a:t>12/2/2021</a:t>
            </a:fld>
            <a:endParaRPr lang="en-US" dirty="0"/>
          </a:p>
        </p:txBody>
      </p:sp>
      <p:sp>
        <p:nvSpPr>
          <p:cNvPr id="4" name="Footer Placeholder 3"/>
          <p:cNvSpPr>
            <a:spLocks noGrp="1"/>
          </p:cNvSpPr>
          <p:nvPr>
            <p:ph type="ftr" sz="quarter" idx="11"/>
          </p:nvPr>
        </p:nvSpPr>
        <p:spPr/>
        <p:txBody>
          <a:bodyPr/>
          <a:lstStyle/>
          <a:p>
            <a:r>
              <a:rPr lang="en-US" smtClean="0"/>
              <a:t>minhajul@cse.uiu.ac.bd</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CF0CD7-47EA-45B8-AA1A-0FA0069F1EFB}" type="datetime1">
              <a:rPr lang="en-US" smtClean="0"/>
              <a:t>12/2/2021</a:t>
            </a:fld>
            <a:endParaRPr lang="en-US" dirty="0"/>
          </a:p>
        </p:txBody>
      </p:sp>
      <p:sp>
        <p:nvSpPr>
          <p:cNvPr id="3" name="Footer Placeholder 2"/>
          <p:cNvSpPr>
            <a:spLocks noGrp="1"/>
          </p:cNvSpPr>
          <p:nvPr>
            <p:ph type="ftr" sz="quarter" idx="11"/>
          </p:nvPr>
        </p:nvSpPr>
        <p:spPr/>
        <p:txBody>
          <a:bodyPr/>
          <a:lstStyle/>
          <a:p>
            <a:r>
              <a:rPr lang="en-US" smtClean="0"/>
              <a:t>minhajul@cse.uiu.ac.bd</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2B7C80-C198-4951-8CA4-409A8EE93EB2}" type="datetime1">
              <a:rPr lang="en-US" smtClean="0"/>
              <a:t>12/2/2021</a:t>
            </a:fld>
            <a:endParaRPr lang="en-US" dirty="0"/>
          </a:p>
        </p:txBody>
      </p:sp>
      <p:sp>
        <p:nvSpPr>
          <p:cNvPr id="6" name="Footer Placeholder 5"/>
          <p:cNvSpPr>
            <a:spLocks noGrp="1"/>
          </p:cNvSpPr>
          <p:nvPr>
            <p:ph type="ftr" sz="quarter" idx="11"/>
          </p:nvPr>
        </p:nvSpPr>
        <p:spPr/>
        <p:txBody>
          <a:bodyPr/>
          <a:lstStyle/>
          <a:p>
            <a:r>
              <a:rPr lang="en-US" smtClean="0"/>
              <a:t>minhajul@cse.uiu.ac.bd</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25EF56-DC41-40B9-BCA2-13C4A019076C}" type="datetime1">
              <a:rPr lang="en-US" smtClean="0"/>
              <a:t>12/2/2021</a:t>
            </a:fld>
            <a:endParaRPr lang="en-US" dirty="0"/>
          </a:p>
        </p:txBody>
      </p:sp>
      <p:sp>
        <p:nvSpPr>
          <p:cNvPr id="6" name="Footer Placeholder 5"/>
          <p:cNvSpPr>
            <a:spLocks noGrp="1"/>
          </p:cNvSpPr>
          <p:nvPr>
            <p:ph type="ftr" sz="quarter" idx="11"/>
          </p:nvPr>
        </p:nvSpPr>
        <p:spPr/>
        <p:txBody>
          <a:bodyPr/>
          <a:lstStyle/>
          <a:p>
            <a:r>
              <a:rPr lang="en-US" smtClean="0"/>
              <a:t>minhajul@cse.uiu.ac.bd</a:t>
            </a:r>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9" name="Straight Connector 8"/>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n-lt"/>
              </a:defRPr>
            </a:lvl1pPr>
          </a:lstStyle>
          <a:p>
            <a:fld id="{CBD542AD-D3B1-4F4E-9447-5265236C074C}" type="datetime1">
              <a:rPr lang="en-US" smtClean="0"/>
              <a:pPr/>
              <a:t>12/2/2021</a:t>
            </a:fld>
            <a:endParaRPr lang="en-US" dirty="0"/>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n-lt"/>
              </a:defRPr>
            </a:lvl1pPr>
          </a:lstStyle>
          <a:p>
            <a:r>
              <a:rPr lang="en-US" smtClean="0"/>
              <a:t>minhajul@cse.uiu.ac.bd</a:t>
            </a:r>
            <a:endParaRPr lang="en-US" dirty="0"/>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n-lt"/>
              </a:defRPr>
            </a:lvl1pPr>
          </a:lstStyle>
          <a:p>
            <a:fld id="{4FAB73BC-B049-4115-A692-8D63A059BFB8}"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8" r:id="rId10"/>
    <p:sldLayoutId id="2147483659" r:id="rId11"/>
  </p:sldLayoutIdLst>
  <p:hf hdr="0"/>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Graphs - 2</a:t>
            </a:r>
            <a:endParaRPr lang="en-US" dirty="0"/>
          </a:p>
        </p:txBody>
      </p:sp>
      <p:sp>
        <p:nvSpPr>
          <p:cNvPr id="3" name="Subtitle 2"/>
          <p:cNvSpPr>
            <a:spLocks noGrp="1"/>
          </p:cNvSpPr>
          <p:nvPr>
            <p:ph type="subTitle" idx="1"/>
          </p:nvPr>
        </p:nvSpPr>
        <p:spPr/>
        <p:txBody>
          <a:bodyPr/>
          <a:lstStyle/>
          <a:p>
            <a:r>
              <a:rPr lang="en-US" dirty="0" smtClean="0"/>
              <a:t>CSE 2213 </a:t>
            </a:r>
            <a:r>
              <a:rPr lang="en-US" dirty="0"/>
              <a:t>– Discrete Mathematics</a:t>
            </a:r>
          </a:p>
          <a:p>
            <a:r>
              <a:rPr lang="en-US"/>
              <a:t>Course </a:t>
            </a:r>
            <a:r>
              <a:rPr lang="en-US"/>
              <a:t>Instructor: </a:t>
            </a:r>
            <a:r>
              <a:rPr lang="en-US" dirty="0" smtClean="0">
                <a:solidFill>
                  <a:srgbClr val="008080"/>
                </a:solidFill>
              </a:rPr>
              <a:t>Al-</a:t>
            </a:r>
            <a:r>
              <a:rPr lang="en-US" dirty="0" err="1" smtClean="0">
                <a:solidFill>
                  <a:srgbClr val="008080"/>
                </a:solidFill>
              </a:rPr>
              <a:t>Sakib</a:t>
            </a:r>
            <a:r>
              <a:rPr lang="en-US" dirty="0" smtClean="0">
                <a:solidFill>
                  <a:srgbClr val="008080"/>
                </a:solidFill>
              </a:rPr>
              <a:t> Khan </a:t>
            </a:r>
            <a:r>
              <a:rPr lang="en-US" dirty="0" err="1" smtClean="0">
                <a:solidFill>
                  <a:srgbClr val="008080"/>
                </a:solidFill>
              </a:rPr>
              <a:t>Pathan</a:t>
            </a:r>
            <a:r>
              <a:rPr lang="en-US" dirty="0" smtClean="0">
                <a:solidFill>
                  <a:srgbClr val="008080"/>
                </a:solidFill>
              </a:rPr>
              <a:t>, PhD, SMIEEE [Professor, CSE, UIU]</a:t>
            </a:r>
          </a:p>
          <a:p>
            <a:endParaRPr lang="en-US" sz="1800" dirty="0" smtClean="0">
              <a:solidFill>
                <a:srgbClr val="990000"/>
              </a:solidFill>
            </a:endParaRPr>
          </a:p>
          <a:p>
            <a:r>
              <a:rPr lang="en-US" sz="1800" dirty="0" smtClean="0">
                <a:solidFill>
                  <a:srgbClr val="990000"/>
                </a:solidFill>
              </a:rPr>
              <a:t>Based on the slides of </a:t>
            </a:r>
            <a:r>
              <a:rPr lang="en-US" sz="1800" dirty="0" err="1">
                <a:solidFill>
                  <a:srgbClr val="990000"/>
                </a:solidFill>
              </a:rPr>
              <a:t>Minhajul</a:t>
            </a:r>
            <a:r>
              <a:rPr lang="en-US" sz="1800" dirty="0">
                <a:solidFill>
                  <a:srgbClr val="990000"/>
                </a:solidFill>
              </a:rPr>
              <a:t> Bashir</a:t>
            </a:r>
          </a:p>
        </p:txBody>
      </p:sp>
      <p:sp>
        <p:nvSpPr>
          <p:cNvPr id="4" name="Date Placeholder 3"/>
          <p:cNvSpPr>
            <a:spLocks noGrp="1"/>
          </p:cNvSpPr>
          <p:nvPr>
            <p:ph type="dt" sz="half" idx="10"/>
          </p:nvPr>
        </p:nvSpPr>
        <p:spPr/>
        <p:txBody>
          <a:bodyPr/>
          <a:lstStyle/>
          <a:p>
            <a:fld id="{826F3035-328E-40A5-923A-818F76F9B4D7}" type="datetime1">
              <a:rPr lang="en-US" smtClean="0"/>
              <a:t>12/2/2021</a:t>
            </a:fld>
            <a:endParaRPr lang="en-US" dirty="0"/>
          </a:p>
        </p:txBody>
      </p:sp>
    </p:spTree>
    <p:extLst>
      <p:ext uri="{BB962C8B-B14F-4D97-AF65-F5344CB8AC3E}">
        <p14:creationId xmlns:p14="http://schemas.microsoft.com/office/powerpoint/2010/main" val="31956714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terminology</a:t>
            </a:r>
            <a:br>
              <a:rPr lang="en-US" dirty="0"/>
            </a:br>
            <a:r>
              <a:rPr lang="en-US" dirty="0" smtClean="0"/>
              <a:t>(directed </a:t>
            </a:r>
            <a:r>
              <a:rPr lang="en-US" dirty="0"/>
              <a:t>graph)</a:t>
            </a:r>
          </a:p>
        </p:txBody>
      </p:sp>
      <p:sp>
        <p:nvSpPr>
          <p:cNvPr id="3" name="Content Placeholder 2"/>
          <p:cNvSpPr>
            <a:spLocks noGrp="1"/>
          </p:cNvSpPr>
          <p:nvPr>
            <p:ph idx="1"/>
          </p:nvPr>
        </p:nvSpPr>
        <p:spPr>
          <a:xfrm>
            <a:off x="1474123" y="4152900"/>
            <a:ext cx="9251549" cy="1587128"/>
          </a:xfrm>
        </p:spPr>
        <p:txBody>
          <a:bodyPr>
            <a:normAutofit/>
          </a:bodyPr>
          <a:lstStyle/>
          <a:p>
            <a:r>
              <a:rPr lang="en-US" dirty="0"/>
              <a:t>Vertices </a:t>
            </a:r>
            <a:r>
              <a:rPr lang="en-US" dirty="0" smtClean="0"/>
              <a:t>Deborah is </a:t>
            </a:r>
            <a:r>
              <a:rPr lang="en-US" dirty="0">
                <a:solidFill>
                  <a:srgbClr val="FF0000"/>
                </a:solidFill>
              </a:rPr>
              <a:t>adjacent</a:t>
            </a:r>
            <a:r>
              <a:rPr lang="en-US" dirty="0"/>
              <a:t> to </a:t>
            </a:r>
            <a:r>
              <a:rPr lang="en-US" dirty="0" smtClean="0"/>
              <a:t>Brian, and Brian is </a:t>
            </a:r>
            <a:r>
              <a:rPr lang="en-US" dirty="0" smtClean="0">
                <a:solidFill>
                  <a:srgbClr val="FF0000"/>
                </a:solidFill>
              </a:rPr>
              <a:t>adjacent</a:t>
            </a:r>
            <a:r>
              <a:rPr lang="en-US" dirty="0" smtClean="0"/>
              <a:t> from Deborah</a:t>
            </a:r>
            <a:endParaRPr lang="en-US" dirty="0"/>
          </a:p>
          <a:p>
            <a:r>
              <a:rPr lang="en-US" dirty="0" smtClean="0"/>
              <a:t>Deborah is the </a:t>
            </a:r>
            <a:r>
              <a:rPr lang="en-US" dirty="0" smtClean="0">
                <a:solidFill>
                  <a:srgbClr val="0070C0"/>
                </a:solidFill>
              </a:rPr>
              <a:t>initial</a:t>
            </a:r>
            <a:r>
              <a:rPr lang="en-US" dirty="0" smtClean="0"/>
              <a:t> vertex of the edge, and Brian is the </a:t>
            </a:r>
            <a:r>
              <a:rPr lang="en-US" dirty="0" smtClean="0">
                <a:solidFill>
                  <a:srgbClr val="0070C0"/>
                </a:solidFill>
              </a:rPr>
              <a:t>terminal</a:t>
            </a:r>
            <a:r>
              <a:rPr lang="en-US" dirty="0" smtClean="0"/>
              <a:t> vertex of the edge</a:t>
            </a:r>
            <a:endParaRPr lang="en-US" dirty="0"/>
          </a:p>
        </p:txBody>
      </p:sp>
      <p:sp>
        <p:nvSpPr>
          <p:cNvPr id="4" name="Date Placeholder 3"/>
          <p:cNvSpPr>
            <a:spLocks noGrp="1"/>
          </p:cNvSpPr>
          <p:nvPr>
            <p:ph type="dt" sz="half" idx="10"/>
          </p:nvPr>
        </p:nvSpPr>
        <p:spPr/>
        <p:txBody>
          <a:bodyPr/>
          <a:lstStyle/>
          <a:p>
            <a:fld id="{57816C69-9027-4A6C-BFD9-B1263DFC4A98}" type="datetime1">
              <a:rPr lang="en-US" smtClean="0"/>
              <a:t>12/2/2021</a:t>
            </a:fld>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10</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4664" y="2286000"/>
            <a:ext cx="3202674"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20126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terminology</a:t>
            </a:r>
            <a:br>
              <a:rPr lang="en-US" dirty="0"/>
            </a:br>
            <a:r>
              <a:rPr lang="en-US" dirty="0" smtClean="0"/>
              <a:t>(directed </a:t>
            </a:r>
            <a:r>
              <a:rPr lang="en-US" dirty="0"/>
              <a:t>graph)</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474123" y="4152900"/>
                <a:ext cx="9251549" cy="1587128"/>
              </a:xfrm>
            </p:spPr>
            <p:txBody>
              <a:bodyPr>
                <a:normAutofit/>
              </a:bodyPr>
              <a:lstStyle/>
              <a:p>
                <a:r>
                  <a:rPr lang="en-US" dirty="0" smtClean="0"/>
                  <a:t>The </a:t>
                </a:r>
                <a:r>
                  <a:rPr lang="en-US" dirty="0" smtClean="0">
                    <a:solidFill>
                      <a:srgbClr val="00B050"/>
                    </a:solidFill>
                  </a:rPr>
                  <a:t>in-degree</a:t>
                </a:r>
                <a:r>
                  <a:rPr lang="en-US" dirty="0" smtClean="0"/>
                  <a:t> of Brian is 3 </a:t>
                </a:r>
                <a:r>
                  <a:rPr lang="en-US" dirty="0" smtClean="0">
                    <a:solidFill>
                      <a:srgbClr val="FF0000"/>
                    </a:solidFill>
                  </a:rPr>
                  <a:t>[number of edges with Brian as the terminal vertex]</a:t>
                </a:r>
              </a:p>
              <a:p>
                <a:pPr lvl="1"/>
                <a14:m>
                  <m:oMath xmlns:m="http://schemas.openxmlformats.org/officeDocument/2006/math">
                    <m:func>
                      <m:funcPr>
                        <m:ctrlPr>
                          <a:rPr lang="en-US" b="0" i="1" smtClean="0">
                            <a:latin typeface="Cambria Math" panose="02040503050406030204" pitchFamily="18" charset="0"/>
                          </a:rPr>
                        </m:ctrlPr>
                      </m:funcPr>
                      <m:fName>
                        <m:sSup>
                          <m:sSupPr>
                            <m:ctrlPr>
                              <a:rPr lang="en-US" b="0" i="1" smtClean="0">
                                <a:latin typeface="Cambria Math" panose="02040503050406030204" pitchFamily="18" charset="0"/>
                              </a:rPr>
                            </m:ctrlPr>
                          </m:sSupPr>
                          <m:e>
                            <m:r>
                              <m:rPr>
                                <m:sty m:val="p"/>
                              </m:rPr>
                              <a:rPr lang="en-US" b="0" i="0" smtClean="0">
                                <a:latin typeface="Cambria Math"/>
                              </a:rPr>
                              <m:t>deg</m:t>
                            </m:r>
                          </m:e>
                          <m:sup>
                            <m:r>
                              <a:rPr lang="en-US" b="0" i="1" smtClean="0">
                                <a:latin typeface="Cambria Math"/>
                              </a:rPr>
                              <m:t>−</m:t>
                            </m:r>
                          </m:sup>
                        </m:sSup>
                      </m:fName>
                      <m:e>
                        <m:r>
                          <a:rPr lang="en-US" b="0" i="1" smtClean="0">
                            <a:latin typeface="Cambria Math"/>
                          </a:rPr>
                          <m:t>(</m:t>
                        </m:r>
                        <m:r>
                          <a:rPr lang="en-US" b="0" i="1" smtClean="0">
                            <a:latin typeface="Cambria Math"/>
                          </a:rPr>
                          <m:t>𝐵𝑟𝑖𝑎𝑛</m:t>
                        </m:r>
                        <m:r>
                          <a:rPr lang="en-US" b="0" i="1" smtClean="0">
                            <a:latin typeface="Cambria Math"/>
                          </a:rPr>
                          <m:t>)</m:t>
                        </m:r>
                      </m:e>
                    </m:func>
                    <m:r>
                      <a:rPr lang="en-US" b="0" i="1" smtClean="0">
                        <a:latin typeface="Cambria Math"/>
                      </a:rPr>
                      <m:t>=3</m:t>
                    </m:r>
                  </m:oMath>
                </a14:m>
                <a:endParaRPr lang="en-US" dirty="0" smtClean="0"/>
              </a:p>
              <a:p>
                <a:r>
                  <a:rPr lang="en-US" dirty="0"/>
                  <a:t>The </a:t>
                </a:r>
                <a:r>
                  <a:rPr lang="en-US" dirty="0" smtClean="0">
                    <a:solidFill>
                      <a:srgbClr val="00B050"/>
                    </a:solidFill>
                  </a:rPr>
                  <a:t>out-degree</a:t>
                </a:r>
                <a:r>
                  <a:rPr lang="en-US" dirty="0" smtClean="0"/>
                  <a:t> </a:t>
                </a:r>
                <a:r>
                  <a:rPr lang="en-US" dirty="0"/>
                  <a:t>of </a:t>
                </a:r>
                <a:r>
                  <a:rPr lang="en-US" dirty="0" smtClean="0"/>
                  <a:t>Brian </a:t>
                </a:r>
                <a:r>
                  <a:rPr lang="en-US" dirty="0"/>
                  <a:t>is </a:t>
                </a:r>
                <a:r>
                  <a:rPr lang="en-US" dirty="0" smtClean="0"/>
                  <a:t>2 </a:t>
                </a:r>
                <a:r>
                  <a:rPr lang="en-US" dirty="0" smtClean="0">
                    <a:solidFill>
                      <a:srgbClr val="FF0000"/>
                    </a:solidFill>
                  </a:rPr>
                  <a:t>[number of edges with Brian as the initial vertex]</a:t>
                </a:r>
                <a:endParaRPr lang="en-US" dirty="0">
                  <a:solidFill>
                    <a:srgbClr val="FF0000"/>
                  </a:solidFill>
                </a:endParaRPr>
              </a:p>
              <a:p>
                <a:pPr lvl="1"/>
                <a14:m>
                  <m:oMath xmlns:m="http://schemas.openxmlformats.org/officeDocument/2006/math">
                    <m:func>
                      <m:funcPr>
                        <m:ctrlPr>
                          <a:rPr lang="en-US" i="1">
                            <a:latin typeface="Cambria Math" panose="02040503050406030204" pitchFamily="18" charset="0"/>
                          </a:rPr>
                        </m:ctrlPr>
                      </m:funcPr>
                      <m:fName>
                        <m:sSup>
                          <m:sSupPr>
                            <m:ctrlPr>
                              <a:rPr lang="en-US" i="1">
                                <a:latin typeface="Cambria Math" panose="02040503050406030204" pitchFamily="18" charset="0"/>
                              </a:rPr>
                            </m:ctrlPr>
                          </m:sSupPr>
                          <m:e>
                            <m:r>
                              <m:rPr>
                                <m:sty m:val="p"/>
                              </m:rPr>
                              <a:rPr lang="en-US">
                                <a:latin typeface="Cambria Math"/>
                              </a:rPr>
                              <m:t>deg</m:t>
                            </m:r>
                          </m:e>
                          <m:sup>
                            <m:r>
                              <a:rPr lang="en-US" b="0" i="1" smtClean="0">
                                <a:latin typeface="Cambria Math"/>
                              </a:rPr>
                              <m:t>+</m:t>
                            </m:r>
                          </m:sup>
                        </m:sSup>
                      </m:fName>
                      <m:e>
                        <m:r>
                          <a:rPr lang="en-US" i="1">
                            <a:latin typeface="Cambria Math"/>
                          </a:rPr>
                          <m:t>(</m:t>
                        </m:r>
                        <m:r>
                          <a:rPr lang="en-US" b="0" i="1" smtClean="0">
                            <a:latin typeface="Cambria Math"/>
                          </a:rPr>
                          <m:t>𝐵𝑟𝑖𝑎𝑛</m:t>
                        </m:r>
                        <m:r>
                          <a:rPr lang="en-US" i="1">
                            <a:latin typeface="Cambria Math"/>
                          </a:rPr>
                          <m:t>)</m:t>
                        </m:r>
                      </m:e>
                    </m:func>
                    <m:r>
                      <a:rPr lang="en-US" i="1">
                        <a:latin typeface="Cambria Math"/>
                      </a:rPr>
                      <m:t>=</m:t>
                    </m:r>
                    <m:r>
                      <a:rPr lang="en-US" b="0" i="1" smtClean="0">
                        <a:latin typeface="Cambria Math"/>
                      </a:rPr>
                      <m:t>2</m:t>
                    </m:r>
                  </m:oMath>
                </a14:m>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474123" y="4152900"/>
                <a:ext cx="9251549" cy="1587128"/>
              </a:xfrm>
              <a:blipFill rotWithShape="1">
                <a:blip r:embed="rId2"/>
                <a:stretch>
                  <a:fillRect l="-1318" t="-4215" b="-33333"/>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57816C69-9027-4A6C-BFD9-B1263DFC4A98}" type="datetime1">
              <a:rPr lang="en-US" smtClean="0"/>
              <a:t>12/2/2021</a:t>
            </a:fld>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11</a:t>
            </a:fld>
            <a:endParaRPr lang="en-US" dirty="0"/>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4664" y="2286000"/>
            <a:ext cx="3202674"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66290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Handshaking theorem</a:t>
            </a:r>
            <a:br>
              <a:rPr lang="en-US" dirty="0" smtClean="0"/>
            </a:br>
            <a:r>
              <a:rPr lang="en-US" dirty="0" smtClean="0"/>
              <a:t>(directed </a:t>
            </a:r>
            <a:r>
              <a:rPr lang="en-US" dirty="0"/>
              <a:t>graph)</a:t>
            </a:r>
          </a:p>
        </p:txBody>
      </p:sp>
      <p:sp>
        <p:nvSpPr>
          <p:cNvPr id="3" name="Content Placeholder 2"/>
          <p:cNvSpPr>
            <a:spLocks noGrp="1"/>
          </p:cNvSpPr>
          <p:nvPr>
            <p:ph idx="1"/>
          </p:nvPr>
        </p:nvSpPr>
        <p:spPr>
          <a:xfrm>
            <a:off x="1474123" y="4152900"/>
            <a:ext cx="9251549" cy="1587128"/>
          </a:xfrm>
        </p:spPr>
        <p:txBody>
          <a:bodyPr>
            <a:normAutofit fontScale="92500" lnSpcReduction="20000"/>
          </a:bodyPr>
          <a:lstStyle/>
          <a:p>
            <a:r>
              <a:rPr lang="en-US" dirty="0" smtClean="0"/>
              <a:t>The sum of in-degrees is 8</a:t>
            </a:r>
          </a:p>
          <a:p>
            <a:r>
              <a:rPr lang="en-US" dirty="0" smtClean="0"/>
              <a:t>The sum of out-degrees is 8</a:t>
            </a:r>
          </a:p>
          <a:p>
            <a:r>
              <a:rPr lang="en-US" dirty="0" smtClean="0"/>
              <a:t>No. of edges is 8</a:t>
            </a:r>
          </a:p>
          <a:p>
            <a:r>
              <a:rPr lang="en-US" dirty="0" smtClean="0"/>
              <a:t>Coincidence?</a:t>
            </a:r>
            <a:endParaRPr lang="en-US" dirty="0"/>
          </a:p>
          <a:p>
            <a:endParaRPr lang="en-US" dirty="0"/>
          </a:p>
        </p:txBody>
      </p:sp>
      <p:sp>
        <p:nvSpPr>
          <p:cNvPr id="4" name="Date Placeholder 3"/>
          <p:cNvSpPr>
            <a:spLocks noGrp="1"/>
          </p:cNvSpPr>
          <p:nvPr>
            <p:ph type="dt" sz="half" idx="10"/>
          </p:nvPr>
        </p:nvSpPr>
        <p:spPr/>
        <p:txBody>
          <a:bodyPr/>
          <a:lstStyle/>
          <a:p>
            <a:fld id="{57816C69-9027-4A6C-BFD9-B1263DFC4A98}" type="datetime1">
              <a:rPr lang="en-US" smtClean="0"/>
              <a:t>12/2/2021</a:t>
            </a:fld>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12</a:t>
            </a:fld>
            <a:endParaRPr lang="en-US" dirty="0"/>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4664" y="2286000"/>
            <a:ext cx="3202674"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1729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Handshaking theorem</a:t>
            </a:r>
            <a:br>
              <a:rPr lang="en-US" dirty="0" smtClean="0"/>
            </a:br>
            <a:r>
              <a:rPr lang="en-US" dirty="0" smtClean="0"/>
              <a:t>(directed </a:t>
            </a:r>
            <a:r>
              <a:rPr lang="en-US" dirty="0"/>
              <a:t>graph)</a:t>
            </a:r>
          </a:p>
        </p:txBody>
      </p:sp>
      <p:sp>
        <p:nvSpPr>
          <p:cNvPr id="4" name="Date Placeholder 3"/>
          <p:cNvSpPr>
            <a:spLocks noGrp="1"/>
          </p:cNvSpPr>
          <p:nvPr>
            <p:ph type="dt" sz="half" idx="10"/>
          </p:nvPr>
        </p:nvSpPr>
        <p:spPr/>
        <p:txBody>
          <a:bodyPr/>
          <a:lstStyle/>
          <a:p>
            <a:fld id="{57816C69-9027-4A6C-BFD9-B1263DFC4A98}" type="datetime1">
              <a:rPr lang="en-US" smtClean="0"/>
              <a:t>12/2/2021</a:t>
            </a:fld>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13</a:t>
            </a:fld>
            <a:endParaRPr lang="en-US" dirty="0"/>
          </a:p>
        </p:txBody>
      </p:sp>
      <mc:AlternateContent xmlns:mc="http://schemas.openxmlformats.org/markup-compatibility/2006" xmlns:a14="http://schemas.microsoft.com/office/drawing/2010/main">
        <mc:Choice Requires="a14">
          <p:sp>
            <p:nvSpPr>
              <p:cNvPr id="7" name="Content Placeholder 6"/>
              <p:cNvSpPr>
                <a:spLocks noGrp="1"/>
              </p:cNvSpPr>
              <p:nvPr>
                <p:ph idx="1"/>
              </p:nvPr>
            </p:nvSpPr>
            <p:spPr/>
            <p:txBody>
              <a:bodyPr/>
              <a:lstStyle/>
              <a:p>
                <a:r>
                  <a:rPr lang="en-US" dirty="0" smtClean="0"/>
                  <a:t>Let </a:t>
                </a:r>
                <a14:m>
                  <m:oMath xmlns:m="http://schemas.openxmlformats.org/officeDocument/2006/math">
                    <m:r>
                      <a:rPr lang="en-US" b="0" i="1" smtClean="0">
                        <a:latin typeface="Cambria Math"/>
                      </a:rPr>
                      <m:t>𝐺</m:t>
                    </m:r>
                    <m:r>
                      <a:rPr lang="en-US" b="0" i="1" smtClean="0">
                        <a:latin typeface="Cambria Math"/>
                      </a:rPr>
                      <m:t>=(</m:t>
                    </m:r>
                    <m:r>
                      <a:rPr lang="en-US" b="0" i="1" smtClean="0">
                        <a:latin typeface="Cambria Math"/>
                      </a:rPr>
                      <m:t>𝑉</m:t>
                    </m:r>
                    <m:r>
                      <a:rPr lang="en-US" b="0" i="1" smtClean="0">
                        <a:latin typeface="Cambria Math"/>
                      </a:rPr>
                      <m:t>,</m:t>
                    </m:r>
                    <m:r>
                      <a:rPr lang="en-US" b="0" i="1" smtClean="0">
                        <a:latin typeface="Cambria Math"/>
                      </a:rPr>
                      <m:t>𝐸</m:t>
                    </m:r>
                    <m:r>
                      <a:rPr lang="en-US" b="0" i="1" smtClean="0">
                        <a:latin typeface="Cambria Math"/>
                      </a:rPr>
                      <m:t>)</m:t>
                    </m:r>
                  </m:oMath>
                </a14:m>
                <a:r>
                  <a:rPr lang="en-US" dirty="0" smtClean="0"/>
                  <a:t> be a graph with directed edges. Then</a:t>
                </a:r>
              </a:p>
              <a:p>
                <a:pPr marL="0" indent="0">
                  <a:buNone/>
                </a:pPr>
                <a:endParaRPr lang="en-US" sz="600" dirty="0"/>
              </a:p>
              <a:p>
                <a:pPr marL="0" indent="0">
                  <a:buNone/>
                </a:pPr>
                <a14:m>
                  <m:oMathPara xmlns:m="http://schemas.openxmlformats.org/officeDocument/2006/math">
                    <m:oMathParaPr>
                      <m:jc m:val="centerGroup"/>
                    </m:oMathParaPr>
                    <m:oMath xmlns:m="http://schemas.openxmlformats.org/officeDocument/2006/math">
                      <m:nary>
                        <m:naryPr>
                          <m:chr m:val="∑"/>
                          <m:supHide m:val="on"/>
                          <m:ctrlPr>
                            <a:rPr lang="en-US" i="1" smtClean="0">
                              <a:latin typeface="Cambria Math" panose="02040503050406030204" pitchFamily="18" charset="0"/>
                            </a:rPr>
                          </m:ctrlPr>
                        </m:naryPr>
                        <m:sub>
                          <m:r>
                            <m:rPr>
                              <m:brk m:alnAt="7"/>
                            </m:rPr>
                            <a:rPr lang="en-US" b="0" i="1" smtClean="0">
                              <a:latin typeface="Cambria Math"/>
                            </a:rPr>
                            <m:t>𝑣</m:t>
                          </m:r>
                          <m:r>
                            <a:rPr lang="en-US" b="0" i="1" smtClean="0">
                              <a:latin typeface="Cambria Math"/>
                            </a:rPr>
                            <m:t>∈</m:t>
                          </m:r>
                          <m:r>
                            <a:rPr lang="en-US" b="0" i="1" smtClean="0">
                              <a:latin typeface="Cambria Math"/>
                            </a:rPr>
                            <m:t>𝑉</m:t>
                          </m:r>
                        </m:sub>
                        <m:sup/>
                        <m:e>
                          <m:func>
                            <m:funcPr>
                              <m:ctrlPr>
                                <a:rPr lang="en-US" b="0" i="1" smtClean="0">
                                  <a:latin typeface="Cambria Math" panose="02040503050406030204" pitchFamily="18" charset="0"/>
                                </a:rPr>
                              </m:ctrlPr>
                            </m:funcPr>
                            <m:fName>
                              <m:sSup>
                                <m:sSupPr>
                                  <m:ctrlPr>
                                    <a:rPr lang="en-US" b="0" i="1" smtClean="0">
                                      <a:latin typeface="Cambria Math" panose="02040503050406030204" pitchFamily="18" charset="0"/>
                                    </a:rPr>
                                  </m:ctrlPr>
                                </m:sSupPr>
                                <m:e>
                                  <m:r>
                                    <m:rPr>
                                      <m:sty m:val="p"/>
                                    </m:rPr>
                                    <a:rPr lang="en-US" b="0" i="0" smtClean="0">
                                      <a:latin typeface="Cambria Math"/>
                                    </a:rPr>
                                    <m:t>deg</m:t>
                                  </m:r>
                                </m:e>
                                <m:sup>
                                  <m:r>
                                    <a:rPr lang="en-US" b="0" i="1" smtClean="0">
                                      <a:latin typeface="Cambria Math"/>
                                    </a:rPr>
                                    <m:t>−</m:t>
                                  </m:r>
                                </m:sup>
                              </m:sSup>
                            </m:fName>
                            <m:e>
                              <m:r>
                                <a:rPr lang="en-US" b="0" i="1" smtClean="0">
                                  <a:latin typeface="Cambria Math"/>
                                </a:rPr>
                                <m:t>(</m:t>
                              </m:r>
                              <m:r>
                                <a:rPr lang="en-US" b="0" i="1" smtClean="0">
                                  <a:latin typeface="Cambria Math"/>
                                </a:rPr>
                                <m:t>𝑣</m:t>
                              </m:r>
                              <m:r>
                                <a:rPr lang="en-US" b="0" i="1" smtClean="0">
                                  <a:latin typeface="Cambria Math"/>
                                </a:rPr>
                                <m:t>)</m:t>
                              </m:r>
                            </m:e>
                          </m:func>
                        </m:e>
                      </m:nary>
                      <m:r>
                        <a:rPr lang="en-US" b="0" i="1" smtClean="0">
                          <a:latin typeface="Cambria Math"/>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a:rPr>
                            <m:t>𝑣</m:t>
                          </m:r>
                          <m:r>
                            <a:rPr lang="en-US" b="0" i="1" smtClean="0">
                              <a:latin typeface="Cambria Math"/>
                            </a:rPr>
                            <m:t>∈</m:t>
                          </m:r>
                          <m:r>
                            <a:rPr lang="en-US" b="0" i="1" smtClean="0">
                              <a:latin typeface="Cambria Math"/>
                            </a:rPr>
                            <m:t>𝑉</m:t>
                          </m:r>
                        </m:sub>
                        <m:sup/>
                        <m:e>
                          <m:func>
                            <m:funcPr>
                              <m:ctrlPr>
                                <a:rPr lang="en-US" i="1">
                                  <a:latin typeface="Cambria Math" panose="02040503050406030204" pitchFamily="18" charset="0"/>
                                </a:rPr>
                              </m:ctrlPr>
                            </m:funcPr>
                            <m:fName>
                              <m:sSup>
                                <m:sSupPr>
                                  <m:ctrlPr>
                                    <a:rPr lang="en-US" i="1">
                                      <a:latin typeface="Cambria Math" panose="02040503050406030204" pitchFamily="18" charset="0"/>
                                    </a:rPr>
                                  </m:ctrlPr>
                                </m:sSupPr>
                                <m:e>
                                  <m:r>
                                    <m:rPr>
                                      <m:sty m:val="p"/>
                                    </m:rPr>
                                    <a:rPr lang="en-US">
                                      <a:latin typeface="Cambria Math"/>
                                    </a:rPr>
                                    <m:t>deg</m:t>
                                  </m:r>
                                </m:e>
                                <m:sup>
                                  <m:r>
                                    <a:rPr lang="en-US" b="0" i="1" smtClean="0">
                                      <a:latin typeface="Cambria Math"/>
                                    </a:rPr>
                                    <m:t>+</m:t>
                                  </m:r>
                                </m:sup>
                              </m:sSup>
                            </m:fName>
                            <m:e>
                              <m:r>
                                <a:rPr lang="en-US" i="1">
                                  <a:latin typeface="Cambria Math"/>
                                </a:rPr>
                                <m:t>(</m:t>
                              </m:r>
                              <m:r>
                                <a:rPr lang="en-US" i="1">
                                  <a:latin typeface="Cambria Math"/>
                                </a:rPr>
                                <m:t>𝑣</m:t>
                              </m:r>
                              <m:r>
                                <a:rPr lang="en-US" i="1">
                                  <a:latin typeface="Cambria Math"/>
                                </a:rPr>
                                <m:t>)</m:t>
                              </m:r>
                            </m:e>
                          </m:func>
                        </m:e>
                      </m:nary>
                      <m:r>
                        <a:rPr lang="en-US" b="0" i="1" smtClean="0">
                          <a:latin typeface="Cambria Math"/>
                        </a:rPr>
                        <m:t>=</m:t>
                      </m:r>
                      <m:d>
                        <m:dPr>
                          <m:begChr m:val="|"/>
                          <m:endChr m:val="|"/>
                          <m:ctrlPr>
                            <a:rPr lang="en-US" b="0" i="1" smtClean="0">
                              <a:latin typeface="Cambria Math" panose="02040503050406030204" pitchFamily="18" charset="0"/>
                            </a:rPr>
                          </m:ctrlPr>
                        </m:dPr>
                        <m:e>
                          <m:r>
                            <a:rPr lang="en-US" b="0" i="1" smtClean="0">
                              <a:latin typeface="Cambria Math"/>
                            </a:rPr>
                            <m:t>𝐸</m:t>
                          </m:r>
                        </m:e>
                      </m:d>
                    </m:oMath>
                  </m:oMathPara>
                </a14:m>
                <a:endParaRPr lang="en-US" dirty="0"/>
              </a:p>
            </p:txBody>
          </p:sp>
        </mc:Choice>
        <mc:Fallback xmlns="">
          <p:sp>
            <p:nvSpPr>
              <p:cNvPr id="7" name="Content Placeholder 6"/>
              <p:cNvSpPr>
                <a:spLocks noGrp="1" noRot="1" noChangeAspect="1" noMove="1" noResize="1" noEditPoints="1" noAdjustHandles="1" noChangeArrowheads="1" noChangeShapeType="1" noTextEdit="1"/>
              </p:cNvSpPr>
              <p:nvPr>
                <p:ph idx="1"/>
              </p:nvPr>
            </p:nvSpPr>
            <p:spPr>
              <a:blipFill rotWithShape="1">
                <a:blip r:embed="rId2"/>
                <a:stretch>
                  <a:fillRect l="-527" t="-982"/>
                </a:stretch>
              </a:blipFill>
            </p:spPr>
            <p:txBody>
              <a:bodyPr/>
              <a:lstStyle/>
              <a:p>
                <a:r>
                  <a:rPr lang="en-US">
                    <a:noFill/>
                  </a:rPr>
                  <a:t> </a:t>
                </a:r>
              </a:p>
            </p:txBody>
          </p:sp>
        </mc:Fallback>
      </mc:AlternateContent>
    </p:spTree>
    <p:extLst>
      <p:ext uri="{BB962C8B-B14F-4D97-AF65-F5344CB8AC3E}">
        <p14:creationId xmlns:p14="http://schemas.microsoft.com/office/powerpoint/2010/main" val="38703896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Oval 40"/>
          <p:cNvSpPr/>
          <p:nvPr/>
        </p:nvSpPr>
        <p:spPr>
          <a:xfrm>
            <a:off x="8669867" y="2197100"/>
            <a:ext cx="880533" cy="3530600"/>
          </a:xfrm>
          <a:prstGeom prst="ellipse">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2540000" y="2197100"/>
            <a:ext cx="880533" cy="3530600"/>
          </a:xfrm>
          <a:prstGeom prst="ellipse">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p:cNvCxnSpPr/>
          <p:nvPr/>
        </p:nvCxnSpPr>
        <p:spPr>
          <a:xfrm>
            <a:off x="2980267" y="2520434"/>
            <a:ext cx="6129867" cy="914400"/>
          </a:xfrm>
          <a:prstGeom prst="line">
            <a:avLst/>
          </a:prstGeom>
          <a:ln w="285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endCxn id="17" idx="2"/>
          </p:cNvCxnSpPr>
          <p:nvPr/>
        </p:nvCxnSpPr>
        <p:spPr>
          <a:xfrm>
            <a:off x="2980267" y="2520434"/>
            <a:ext cx="5960533" cy="0"/>
          </a:xfrm>
          <a:prstGeom prst="line">
            <a:avLst/>
          </a:prstGeom>
          <a:ln w="285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endCxn id="19" idx="6"/>
          </p:cNvCxnSpPr>
          <p:nvPr/>
        </p:nvCxnSpPr>
        <p:spPr>
          <a:xfrm>
            <a:off x="2980267" y="3434834"/>
            <a:ext cx="6299200" cy="0"/>
          </a:xfrm>
          <a:prstGeom prst="line">
            <a:avLst/>
          </a:prstGeom>
          <a:ln w="285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endCxn id="23" idx="5"/>
          </p:cNvCxnSpPr>
          <p:nvPr/>
        </p:nvCxnSpPr>
        <p:spPr>
          <a:xfrm>
            <a:off x="2980267" y="3434835"/>
            <a:ext cx="6249604" cy="2020203"/>
          </a:xfrm>
          <a:prstGeom prst="line">
            <a:avLst/>
          </a:prstGeom>
          <a:ln w="285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2980267" y="4387334"/>
            <a:ext cx="6129867" cy="0"/>
          </a:xfrm>
          <a:prstGeom prst="line">
            <a:avLst/>
          </a:prstGeom>
          <a:ln w="285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2980267" y="4387334"/>
            <a:ext cx="6129867" cy="977900"/>
          </a:xfrm>
          <a:prstGeom prst="line">
            <a:avLst/>
          </a:prstGeom>
          <a:ln w="285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27" name="Title 26"/>
          <p:cNvSpPr>
            <a:spLocks noGrp="1"/>
          </p:cNvSpPr>
          <p:nvPr>
            <p:ph type="title"/>
          </p:nvPr>
        </p:nvSpPr>
        <p:spPr/>
        <p:txBody>
          <a:bodyPr/>
          <a:lstStyle/>
          <a:p>
            <a:r>
              <a:rPr lang="en-US" dirty="0" smtClean="0"/>
              <a:t>Bipartite graph</a:t>
            </a:r>
            <a:endParaRPr lang="en-US" dirty="0"/>
          </a:p>
        </p:txBody>
      </p:sp>
      <p:sp>
        <p:nvSpPr>
          <p:cNvPr id="4" name="Date Placeholder 3"/>
          <p:cNvSpPr>
            <a:spLocks noGrp="1"/>
          </p:cNvSpPr>
          <p:nvPr>
            <p:ph type="dt" sz="half" idx="10"/>
          </p:nvPr>
        </p:nvSpPr>
        <p:spPr/>
        <p:txBody>
          <a:bodyPr/>
          <a:lstStyle/>
          <a:p>
            <a:fld id="{57816C69-9027-4A6C-BFD9-B1263DFC4A98}" type="datetime1">
              <a:rPr lang="en-US" smtClean="0"/>
              <a:t>12/2/2021</a:t>
            </a:fld>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14</a:t>
            </a:fld>
            <a:endParaRPr lang="en-US" dirty="0"/>
          </a:p>
        </p:txBody>
      </p:sp>
      <p:sp>
        <p:nvSpPr>
          <p:cNvPr id="7" name="Oval 6"/>
          <p:cNvSpPr/>
          <p:nvPr/>
        </p:nvSpPr>
        <p:spPr>
          <a:xfrm>
            <a:off x="2810933" y="2393434"/>
            <a:ext cx="338667" cy="254000"/>
          </a:xfrm>
          <a:prstGeom prst="ellipse">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7467" y="2335768"/>
            <a:ext cx="324128" cy="369332"/>
          </a:xfrm>
          <a:prstGeom prst="rect">
            <a:avLst/>
          </a:prstGeom>
          <a:noFill/>
        </p:spPr>
        <p:txBody>
          <a:bodyPr wrap="none" rtlCol="0">
            <a:spAutoFit/>
          </a:bodyPr>
          <a:lstStyle/>
          <a:p>
            <a:r>
              <a:rPr lang="en-US" dirty="0" smtClean="0"/>
              <a:t>A</a:t>
            </a:r>
            <a:endParaRPr lang="en-US" dirty="0"/>
          </a:p>
        </p:txBody>
      </p:sp>
      <p:sp>
        <p:nvSpPr>
          <p:cNvPr id="11" name="Oval 10"/>
          <p:cNvSpPr/>
          <p:nvPr/>
        </p:nvSpPr>
        <p:spPr>
          <a:xfrm>
            <a:off x="2810933" y="3307834"/>
            <a:ext cx="338667" cy="254000"/>
          </a:xfrm>
          <a:prstGeom prst="ellipse">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2167467" y="3250168"/>
            <a:ext cx="300082" cy="369332"/>
          </a:xfrm>
          <a:prstGeom prst="rect">
            <a:avLst/>
          </a:prstGeom>
          <a:noFill/>
        </p:spPr>
        <p:txBody>
          <a:bodyPr wrap="none" rtlCol="0">
            <a:spAutoFit/>
          </a:bodyPr>
          <a:lstStyle/>
          <a:p>
            <a:r>
              <a:rPr lang="en-US" dirty="0" smtClean="0"/>
              <a:t>B</a:t>
            </a:r>
            <a:endParaRPr lang="en-US" dirty="0"/>
          </a:p>
        </p:txBody>
      </p:sp>
      <p:sp>
        <p:nvSpPr>
          <p:cNvPr id="13" name="Oval 12"/>
          <p:cNvSpPr/>
          <p:nvPr/>
        </p:nvSpPr>
        <p:spPr>
          <a:xfrm>
            <a:off x="2810933" y="4260334"/>
            <a:ext cx="338667" cy="254000"/>
          </a:xfrm>
          <a:prstGeom prst="ellipse">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167467" y="4202668"/>
            <a:ext cx="324128" cy="369332"/>
          </a:xfrm>
          <a:prstGeom prst="rect">
            <a:avLst/>
          </a:prstGeom>
          <a:noFill/>
        </p:spPr>
        <p:txBody>
          <a:bodyPr wrap="none" rtlCol="0">
            <a:spAutoFit/>
          </a:bodyPr>
          <a:lstStyle/>
          <a:p>
            <a:r>
              <a:rPr lang="en-US" dirty="0" smtClean="0"/>
              <a:t>C</a:t>
            </a:r>
            <a:endParaRPr lang="en-US" dirty="0"/>
          </a:p>
        </p:txBody>
      </p:sp>
      <p:sp>
        <p:nvSpPr>
          <p:cNvPr id="15" name="Oval 14"/>
          <p:cNvSpPr/>
          <p:nvPr/>
        </p:nvSpPr>
        <p:spPr>
          <a:xfrm>
            <a:off x="2810933" y="5238234"/>
            <a:ext cx="338667" cy="254000"/>
          </a:xfrm>
          <a:prstGeom prst="ellipse">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2167467" y="5180568"/>
            <a:ext cx="324128" cy="369332"/>
          </a:xfrm>
          <a:prstGeom prst="rect">
            <a:avLst/>
          </a:prstGeom>
          <a:noFill/>
        </p:spPr>
        <p:txBody>
          <a:bodyPr wrap="none" rtlCol="0">
            <a:spAutoFit/>
          </a:bodyPr>
          <a:lstStyle/>
          <a:p>
            <a:r>
              <a:rPr lang="en-US" dirty="0"/>
              <a:t>D</a:t>
            </a:r>
          </a:p>
        </p:txBody>
      </p:sp>
      <p:sp>
        <p:nvSpPr>
          <p:cNvPr id="17" name="Oval 16"/>
          <p:cNvSpPr/>
          <p:nvPr/>
        </p:nvSpPr>
        <p:spPr>
          <a:xfrm>
            <a:off x="8940800" y="2393434"/>
            <a:ext cx="338667" cy="254000"/>
          </a:xfrm>
          <a:prstGeom prst="ellipse">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9716150" y="2335768"/>
            <a:ext cx="285655" cy="369332"/>
          </a:xfrm>
          <a:prstGeom prst="rect">
            <a:avLst/>
          </a:prstGeom>
          <a:noFill/>
        </p:spPr>
        <p:txBody>
          <a:bodyPr wrap="none" rtlCol="0">
            <a:spAutoFit/>
          </a:bodyPr>
          <a:lstStyle/>
          <a:p>
            <a:pPr algn="r"/>
            <a:r>
              <a:rPr lang="en-US" dirty="0" smtClean="0"/>
              <a:t>E</a:t>
            </a:r>
            <a:endParaRPr lang="en-US" dirty="0"/>
          </a:p>
        </p:txBody>
      </p:sp>
      <p:sp>
        <p:nvSpPr>
          <p:cNvPr id="19" name="Oval 18"/>
          <p:cNvSpPr/>
          <p:nvPr/>
        </p:nvSpPr>
        <p:spPr>
          <a:xfrm>
            <a:off x="8940800" y="3307834"/>
            <a:ext cx="338667" cy="254000"/>
          </a:xfrm>
          <a:prstGeom prst="ellipse">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716150" y="3250168"/>
            <a:ext cx="285655" cy="369332"/>
          </a:xfrm>
          <a:prstGeom prst="rect">
            <a:avLst/>
          </a:prstGeom>
          <a:noFill/>
        </p:spPr>
        <p:txBody>
          <a:bodyPr wrap="none" rtlCol="0">
            <a:spAutoFit/>
          </a:bodyPr>
          <a:lstStyle/>
          <a:p>
            <a:pPr algn="r"/>
            <a:r>
              <a:rPr lang="en-US" dirty="0" smtClean="0"/>
              <a:t>F</a:t>
            </a:r>
            <a:endParaRPr lang="en-US" dirty="0"/>
          </a:p>
        </p:txBody>
      </p:sp>
      <p:sp>
        <p:nvSpPr>
          <p:cNvPr id="21" name="Oval 20"/>
          <p:cNvSpPr/>
          <p:nvPr/>
        </p:nvSpPr>
        <p:spPr>
          <a:xfrm>
            <a:off x="8940800" y="4260334"/>
            <a:ext cx="338667" cy="254000"/>
          </a:xfrm>
          <a:prstGeom prst="ellipse">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9639206" y="4202668"/>
            <a:ext cx="362599" cy="369332"/>
          </a:xfrm>
          <a:prstGeom prst="rect">
            <a:avLst/>
          </a:prstGeom>
          <a:noFill/>
        </p:spPr>
        <p:txBody>
          <a:bodyPr wrap="none" rtlCol="0">
            <a:spAutoFit/>
          </a:bodyPr>
          <a:lstStyle/>
          <a:p>
            <a:pPr algn="r"/>
            <a:r>
              <a:rPr lang="en-US" dirty="0" smtClean="0"/>
              <a:t>G</a:t>
            </a:r>
            <a:endParaRPr lang="en-US" dirty="0"/>
          </a:p>
        </p:txBody>
      </p:sp>
      <p:sp>
        <p:nvSpPr>
          <p:cNvPr id="23" name="Oval 22"/>
          <p:cNvSpPr/>
          <p:nvPr/>
        </p:nvSpPr>
        <p:spPr>
          <a:xfrm>
            <a:off x="8940800" y="5238234"/>
            <a:ext cx="338667" cy="254000"/>
          </a:xfrm>
          <a:prstGeom prst="ellipse">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9677679" y="5180568"/>
            <a:ext cx="324127" cy="369332"/>
          </a:xfrm>
          <a:prstGeom prst="rect">
            <a:avLst/>
          </a:prstGeom>
          <a:noFill/>
        </p:spPr>
        <p:txBody>
          <a:bodyPr wrap="none" rtlCol="0">
            <a:spAutoFit/>
          </a:bodyPr>
          <a:lstStyle/>
          <a:p>
            <a:pPr algn="r"/>
            <a:r>
              <a:rPr lang="en-US" dirty="0" smtClean="0"/>
              <a:t>H</a:t>
            </a:r>
            <a:endParaRPr lang="en-US" dirty="0"/>
          </a:p>
        </p:txBody>
      </p:sp>
      <p:sp>
        <p:nvSpPr>
          <p:cNvPr id="2" name="TextBox 1"/>
          <p:cNvSpPr txBox="1"/>
          <p:nvPr/>
        </p:nvSpPr>
        <p:spPr>
          <a:xfrm>
            <a:off x="1815921" y="5847005"/>
            <a:ext cx="9156879" cy="646331"/>
          </a:xfrm>
          <a:prstGeom prst="rect">
            <a:avLst/>
          </a:prstGeom>
          <a:noFill/>
        </p:spPr>
        <p:txBody>
          <a:bodyPr wrap="square" rtlCol="0">
            <a:spAutoFit/>
          </a:bodyPr>
          <a:lstStyle/>
          <a:p>
            <a:r>
              <a:rPr lang="en-US" b="1" dirty="0"/>
              <a:t>Sometimes a graph has the property that its vertex set can be divided into two disjoint subsets such that each edge connects a vertex in one of these subsets to a vertex in the other subset.</a:t>
            </a:r>
          </a:p>
        </p:txBody>
      </p:sp>
    </p:spTree>
    <p:extLst>
      <p:ext uri="{BB962C8B-B14F-4D97-AF65-F5344CB8AC3E}">
        <p14:creationId xmlns:p14="http://schemas.microsoft.com/office/powerpoint/2010/main" val="2392142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6"/>
          <p:cNvSpPr>
            <a:spLocks noGrp="1"/>
          </p:cNvSpPr>
          <p:nvPr>
            <p:ph type="title"/>
          </p:nvPr>
        </p:nvSpPr>
        <p:spPr/>
        <p:txBody>
          <a:bodyPr/>
          <a:lstStyle/>
          <a:p>
            <a:r>
              <a:rPr lang="en-US" dirty="0" smtClean="0"/>
              <a:t>Bipartite graph</a:t>
            </a:r>
            <a:endParaRPr lang="en-US" dirty="0"/>
          </a:p>
        </p:txBody>
      </p:sp>
      <p:sp>
        <p:nvSpPr>
          <p:cNvPr id="4" name="Date Placeholder 3"/>
          <p:cNvSpPr>
            <a:spLocks noGrp="1"/>
          </p:cNvSpPr>
          <p:nvPr>
            <p:ph type="dt" sz="half" idx="10"/>
          </p:nvPr>
        </p:nvSpPr>
        <p:spPr/>
        <p:txBody>
          <a:bodyPr/>
          <a:lstStyle/>
          <a:p>
            <a:fld id="{57816C69-9027-4A6C-BFD9-B1263DFC4A98}" type="datetime1">
              <a:rPr lang="en-US" smtClean="0"/>
              <a:t>12/2/2021</a:t>
            </a:fld>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15</a:t>
            </a:fld>
            <a:endParaRPr lang="en-US" dirty="0"/>
          </a:p>
        </p:txBody>
      </p:sp>
      <p:sp>
        <p:nvSpPr>
          <p:cNvPr id="2" name="Oval 1"/>
          <p:cNvSpPr/>
          <p:nvPr/>
        </p:nvSpPr>
        <p:spPr>
          <a:xfrm>
            <a:off x="7636933" y="2425700"/>
            <a:ext cx="1608667" cy="495300"/>
          </a:xfrm>
          <a:prstGeom prst="ellipse">
            <a:avLst/>
          </a:prstGeom>
          <a:solidFill>
            <a:schemeClr val="accent2"/>
          </a:solidFill>
          <a:ln w="2857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Annie</a:t>
            </a:r>
            <a:endParaRPr lang="en-US" dirty="0"/>
          </a:p>
        </p:txBody>
      </p:sp>
      <p:sp>
        <p:nvSpPr>
          <p:cNvPr id="32" name="Oval 31"/>
          <p:cNvSpPr/>
          <p:nvPr/>
        </p:nvSpPr>
        <p:spPr>
          <a:xfrm>
            <a:off x="7636933" y="3073400"/>
            <a:ext cx="1608667" cy="495300"/>
          </a:xfrm>
          <a:prstGeom prst="ellipse">
            <a:avLst/>
          </a:prstGeom>
          <a:solidFill>
            <a:schemeClr val="accent2"/>
          </a:solidFill>
          <a:ln w="2857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Amy</a:t>
            </a:r>
            <a:endParaRPr lang="en-US" dirty="0"/>
          </a:p>
        </p:txBody>
      </p:sp>
      <p:sp>
        <p:nvSpPr>
          <p:cNvPr id="34" name="Oval 33"/>
          <p:cNvSpPr/>
          <p:nvPr/>
        </p:nvSpPr>
        <p:spPr>
          <a:xfrm>
            <a:off x="7636933" y="3771900"/>
            <a:ext cx="1608667" cy="495300"/>
          </a:xfrm>
          <a:prstGeom prst="ellipse">
            <a:avLst/>
          </a:prstGeom>
          <a:solidFill>
            <a:schemeClr val="accent2"/>
          </a:solidFill>
          <a:ln w="2857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Rachel</a:t>
            </a:r>
            <a:endParaRPr lang="en-US" dirty="0"/>
          </a:p>
        </p:txBody>
      </p:sp>
      <p:sp>
        <p:nvSpPr>
          <p:cNvPr id="36" name="Oval 35"/>
          <p:cNvSpPr/>
          <p:nvPr/>
        </p:nvSpPr>
        <p:spPr>
          <a:xfrm>
            <a:off x="7636933" y="4457700"/>
            <a:ext cx="1608667" cy="495300"/>
          </a:xfrm>
          <a:prstGeom prst="ellipse">
            <a:avLst/>
          </a:prstGeom>
          <a:solidFill>
            <a:schemeClr val="accent2"/>
          </a:solidFill>
          <a:ln w="2857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Linda</a:t>
            </a:r>
            <a:endParaRPr lang="en-US" dirty="0"/>
          </a:p>
        </p:txBody>
      </p:sp>
      <p:sp>
        <p:nvSpPr>
          <p:cNvPr id="37" name="Oval 36"/>
          <p:cNvSpPr/>
          <p:nvPr/>
        </p:nvSpPr>
        <p:spPr>
          <a:xfrm>
            <a:off x="2760133" y="2425700"/>
            <a:ext cx="1608667" cy="495300"/>
          </a:xfrm>
          <a:prstGeom prst="ellipse">
            <a:avLst/>
          </a:prstGeom>
          <a:solidFill>
            <a:schemeClr val="accent2"/>
          </a:solidFill>
          <a:ln w="2857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Jon</a:t>
            </a:r>
            <a:endParaRPr lang="en-US" dirty="0"/>
          </a:p>
        </p:txBody>
      </p:sp>
      <p:sp>
        <p:nvSpPr>
          <p:cNvPr id="38" name="Oval 37"/>
          <p:cNvSpPr/>
          <p:nvPr/>
        </p:nvSpPr>
        <p:spPr>
          <a:xfrm>
            <a:off x="2760133" y="3073400"/>
            <a:ext cx="1608667" cy="495300"/>
          </a:xfrm>
          <a:prstGeom prst="ellipse">
            <a:avLst/>
          </a:prstGeom>
          <a:solidFill>
            <a:schemeClr val="accent2"/>
          </a:solidFill>
          <a:ln w="2857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Ricky</a:t>
            </a:r>
            <a:endParaRPr lang="en-US" dirty="0"/>
          </a:p>
        </p:txBody>
      </p:sp>
      <p:sp>
        <p:nvSpPr>
          <p:cNvPr id="42" name="Oval 41"/>
          <p:cNvSpPr/>
          <p:nvPr/>
        </p:nvSpPr>
        <p:spPr>
          <a:xfrm>
            <a:off x="2760133" y="3771900"/>
            <a:ext cx="1608667" cy="495300"/>
          </a:xfrm>
          <a:prstGeom prst="ellipse">
            <a:avLst/>
          </a:prstGeom>
          <a:solidFill>
            <a:schemeClr val="accent2"/>
          </a:solidFill>
          <a:ln w="2857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Adam</a:t>
            </a:r>
            <a:endParaRPr lang="en-US" dirty="0"/>
          </a:p>
        </p:txBody>
      </p:sp>
      <p:sp>
        <p:nvSpPr>
          <p:cNvPr id="43" name="Oval 42"/>
          <p:cNvSpPr/>
          <p:nvPr/>
        </p:nvSpPr>
        <p:spPr>
          <a:xfrm>
            <a:off x="2760133" y="4457700"/>
            <a:ext cx="1608667" cy="495300"/>
          </a:xfrm>
          <a:prstGeom prst="ellipse">
            <a:avLst/>
          </a:prstGeom>
          <a:solidFill>
            <a:schemeClr val="accent2"/>
          </a:solidFill>
          <a:ln w="2857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Nick</a:t>
            </a:r>
            <a:endParaRPr lang="en-US" dirty="0"/>
          </a:p>
        </p:txBody>
      </p:sp>
      <p:cxnSp>
        <p:nvCxnSpPr>
          <p:cNvPr id="8" name="Straight Connector 7"/>
          <p:cNvCxnSpPr>
            <a:stCxn id="37" idx="6"/>
            <a:endCxn id="32" idx="2"/>
          </p:cNvCxnSpPr>
          <p:nvPr/>
        </p:nvCxnSpPr>
        <p:spPr>
          <a:xfrm>
            <a:off x="4368800" y="2673350"/>
            <a:ext cx="3268133" cy="647700"/>
          </a:xfrm>
          <a:prstGeom prst="line">
            <a:avLst/>
          </a:prstGeom>
          <a:ln w="285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8" idx="6"/>
            <a:endCxn id="36" idx="2"/>
          </p:cNvCxnSpPr>
          <p:nvPr/>
        </p:nvCxnSpPr>
        <p:spPr>
          <a:xfrm>
            <a:off x="4368800" y="3321050"/>
            <a:ext cx="3268133" cy="1384300"/>
          </a:xfrm>
          <a:prstGeom prst="line">
            <a:avLst/>
          </a:prstGeom>
          <a:ln w="285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42" idx="6"/>
            <a:endCxn id="2" idx="2"/>
          </p:cNvCxnSpPr>
          <p:nvPr/>
        </p:nvCxnSpPr>
        <p:spPr>
          <a:xfrm flipV="1">
            <a:off x="4368800" y="2673350"/>
            <a:ext cx="3268133" cy="1346200"/>
          </a:xfrm>
          <a:prstGeom prst="line">
            <a:avLst/>
          </a:prstGeom>
          <a:ln w="285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43" idx="6"/>
            <a:endCxn id="34" idx="2"/>
          </p:cNvCxnSpPr>
          <p:nvPr/>
        </p:nvCxnSpPr>
        <p:spPr>
          <a:xfrm flipV="1">
            <a:off x="4368800" y="4019550"/>
            <a:ext cx="3268133" cy="685800"/>
          </a:xfrm>
          <a:prstGeom prst="line">
            <a:avLst/>
          </a:prstGeom>
          <a:ln w="285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3474579" y="5257284"/>
            <a:ext cx="5056576" cy="369332"/>
          </a:xfrm>
          <a:prstGeom prst="rect">
            <a:avLst/>
          </a:prstGeom>
          <a:noFill/>
        </p:spPr>
        <p:txBody>
          <a:bodyPr wrap="none" rtlCol="0">
            <a:spAutoFit/>
          </a:bodyPr>
          <a:lstStyle/>
          <a:p>
            <a:pPr algn="ctr"/>
            <a:r>
              <a:rPr lang="en-US" dirty="0" smtClean="0"/>
              <a:t>An edge represents that the two persons are married</a:t>
            </a:r>
            <a:endParaRPr lang="en-US" dirty="0"/>
          </a:p>
        </p:txBody>
      </p:sp>
    </p:spTree>
    <p:extLst>
      <p:ext uri="{BB962C8B-B14F-4D97-AF65-F5344CB8AC3E}">
        <p14:creationId xmlns:p14="http://schemas.microsoft.com/office/powerpoint/2010/main" val="2207508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this graph bipartite?</a:t>
            </a:r>
            <a:endParaRPr lang="en-US" dirty="0"/>
          </a:p>
        </p:txBody>
      </p:sp>
      <p:sp>
        <p:nvSpPr>
          <p:cNvPr id="3" name="Content Placeholder 2"/>
          <p:cNvSpPr>
            <a:spLocks noGrp="1"/>
          </p:cNvSpPr>
          <p:nvPr>
            <p:ph idx="1"/>
          </p:nvPr>
        </p:nvSpPr>
        <p:spPr>
          <a:xfrm>
            <a:off x="1474123" y="5143500"/>
            <a:ext cx="9251549" cy="596528"/>
          </a:xfrm>
        </p:spPr>
        <p:txBody>
          <a:bodyPr>
            <a:normAutofit/>
          </a:bodyPr>
          <a:lstStyle/>
          <a:p>
            <a:pPr marL="0" indent="0" algn="ctr">
              <a:buNone/>
            </a:pPr>
            <a:r>
              <a:rPr lang="en-US" sz="2400" dirty="0" smtClean="0"/>
              <a:t>What if I say yes??</a:t>
            </a:r>
            <a:endParaRPr lang="en-US" sz="2400" dirty="0"/>
          </a:p>
        </p:txBody>
      </p:sp>
      <p:sp>
        <p:nvSpPr>
          <p:cNvPr id="4" name="Date Placeholder 3"/>
          <p:cNvSpPr>
            <a:spLocks noGrp="1"/>
          </p:cNvSpPr>
          <p:nvPr>
            <p:ph type="dt" sz="half" idx="10"/>
          </p:nvPr>
        </p:nvSpPr>
        <p:spPr/>
        <p:txBody>
          <a:bodyPr/>
          <a:lstStyle/>
          <a:p>
            <a:fld id="{57816C69-9027-4A6C-BFD9-B1263DFC4A98}" type="datetime1">
              <a:rPr lang="en-US" smtClean="0"/>
              <a:t>12/2/2021</a:t>
            </a:fld>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16</a:t>
            </a:fld>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5105" y="2280522"/>
            <a:ext cx="4321792" cy="2754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7563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 isomorphism</a:t>
            </a:r>
            <a:endParaRPr lang="en-US" dirty="0"/>
          </a:p>
        </p:txBody>
      </p:sp>
      <p:sp>
        <p:nvSpPr>
          <p:cNvPr id="3" name="Content Placeholder 2"/>
          <p:cNvSpPr>
            <a:spLocks noGrp="1"/>
          </p:cNvSpPr>
          <p:nvPr>
            <p:ph idx="1"/>
          </p:nvPr>
        </p:nvSpPr>
        <p:spPr>
          <a:xfrm>
            <a:off x="1474123" y="4267200"/>
            <a:ext cx="9251549" cy="1472828"/>
          </a:xfrm>
        </p:spPr>
        <p:txBody>
          <a:bodyPr>
            <a:normAutofit fontScale="92500" lnSpcReduction="10000"/>
          </a:bodyPr>
          <a:lstStyle/>
          <a:p>
            <a:r>
              <a:rPr lang="en-US" dirty="0" smtClean="0"/>
              <a:t>We can draw the same graph differently</a:t>
            </a:r>
          </a:p>
          <a:p>
            <a:r>
              <a:rPr lang="en-US" dirty="0" smtClean="0"/>
              <a:t>If we can determine that two graphs are actually two different representations of the same graph, then they are called isomorphic</a:t>
            </a:r>
          </a:p>
          <a:p>
            <a:r>
              <a:rPr lang="en-US" dirty="0" smtClean="0"/>
              <a:t>We will learn more about it later</a:t>
            </a:r>
            <a:endParaRPr lang="en-US" dirty="0"/>
          </a:p>
        </p:txBody>
      </p:sp>
      <p:sp>
        <p:nvSpPr>
          <p:cNvPr id="4" name="Date Placeholder 3"/>
          <p:cNvSpPr>
            <a:spLocks noGrp="1"/>
          </p:cNvSpPr>
          <p:nvPr>
            <p:ph type="dt" sz="half" idx="10"/>
          </p:nvPr>
        </p:nvSpPr>
        <p:spPr/>
        <p:txBody>
          <a:bodyPr/>
          <a:lstStyle/>
          <a:p>
            <a:fld id="{57816C69-9027-4A6C-BFD9-B1263DFC4A98}" type="datetime1">
              <a:rPr lang="en-US" smtClean="0"/>
              <a:t>12/2/2021</a:t>
            </a:fld>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17</a:t>
            </a:fld>
            <a:endParaRPr lang="en-US" dirty="0"/>
          </a:p>
        </p:txBody>
      </p:sp>
      <p:sp>
        <p:nvSpPr>
          <p:cNvPr id="7" name="Oval 6"/>
          <p:cNvSpPr/>
          <p:nvPr/>
        </p:nvSpPr>
        <p:spPr>
          <a:xfrm>
            <a:off x="3200400" y="2641600"/>
            <a:ext cx="152400" cy="1143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200400" y="3721100"/>
            <a:ext cx="152400" cy="1143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783667" y="2641600"/>
            <a:ext cx="152400" cy="1143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783667" y="3721100"/>
            <a:ext cx="152400" cy="1143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a:stCxn id="7" idx="6"/>
            <a:endCxn id="9" idx="2"/>
          </p:cNvCxnSpPr>
          <p:nvPr/>
        </p:nvCxnSpPr>
        <p:spPr>
          <a:xfrm>
            <a:off x="3352800" y="2698750"/>
            <a:ext cx="143086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8" idx="6"/>
            <a:endCxn id="10" idx="2"/>
          </p:cNvCxnSpPr>
          <p:nvPr/>
        </p:nvCxnSpPr>
        <p:spPr>
          <a:xfrm>
            <a:off x="3352800" y="3778250"/>
            <a:ext cx="143086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9" idx="4"/>
            <a:endCxn id="10" idx="0"/>
          </p:cNvCxnSpPr>
          <p:nvPr/>
        </p:nvCxnSpPr>
        <p:spPr>
          <a:xfrm>
            <a:off x="4859867" y="2755900"/>
            <a:ext cx="0" cy="965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7" idx="4"/>
            <a:endCxn id="8" idx="0"/>
          </p:cNvCxnSpPr>
          <p:nvPr/>
        </p:nvCxnSpPr>
        <p:spPr>
          <a:xfrm>
            <a:off x="3276600" y="2755900"/>
            <a:ext cx="0" cy="965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7518400" y="2641600"/>
            <a:ext cx="152400" cy="1143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7518400" y="3721100"/>
            <a:ext cx="152400" cy="1143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9101667" y="2641600"/>
            <a:ext cx="152400" cy="1143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9101667" y="3721100"/>
            <a:ext cx="152400" cy="1143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p:cNvCxnSpPr>
            <a:stCxn id="25" idx="4"/>
            <a:endCxn id="26" idx="0"/>
          </p:cNvCxnSpPr>
          <p:nvPr/>
        </p:nvCxnSpPr>
        <p:spPr>
          <a:xfrm>
            <a:off x="7594600" y="2755900"/>
            <a:ext cx="0" cy="965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27" idx="4"/>
            <a:endCxn id="28" idx="0"/>
          </p:cNvCxnSpPr>
          <p:nvPr/>
        </p:nvCxnSpPr>
        <p:spPr>
          <a:xfrm>
            <a:off x="9177867" y="2755900"/>
            <a:ext cx="0" cy="965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25" idx="5"/>
            <a:endCxn id="28" idx="1"/>
          </p:cNvCxnSpPr>
          <p:nvPr/>
        </p:nvCxnSpPr>
        <p:spPr>
          <a:xfrm>
            <a:off x="7648481" y="2739161"/>
            <a:ext cx="1475504" cy="998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27" idx="3"/>
            <a:endCxn id="26" idx="7"/>
          </p:cNvCxnSpPr>
          <p:nvPr/>
        </p:nvCxnSpPr>
        <p:spPr>
          <a:xfrm flipH="1">
            <a:off x="7648481" y="2739161"/>
            <a:ext cx="1475504" cy="998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2758798" y="2462768"/>
            <a:ext cx="324128" cy="369332"/>
          </a:xfrm>
          <a:prstGeom prst="rect">
            <a:avLst/>
          </a:prstGeom>
          <a:noFill/>
        </p:spPr>
        <p:txBody>
          <a:bodyPr wrap="none" rtlCol="0">
            <a:spAutoFit/>
          </a:bodyPr>
          <a:lstStyle/>
          <a:p>
            <a:r>
              <a:rPr lang="en-US" dirty="0"/>
              <a:t>A</a:t>
            </a:r>
          </a:p>
        </p:txBody>
      </p:sp>
      <p:sp>
        <p:nvSpPr>
          <p:cNvPr id="38" name="TextBox 37"/>
          <p:cNvSpPr txBox="1"/>
          <p:nvPr/>
        </p:nvSpPr>
        <p:spPr>
          <a:xfrm>
            <a:off x="2758798" y="3650734"/>
            <a:ext cx="324128" cy="369332"/>
          </a:xfrm>
          <a:prstGeom prst="rect">
            <a:avLst/>
          </a:prstGeom>
          <a:noFill/>
        </p:spPr>
        <p:txBody>
          <a:bodyPr wrap="none" rtlCol="0">
            <a:spAutoFit/>
          </a:bodyPr>
          <a:lstStyle/>
          <a:p>
            <a:r>
              <a:rPr lang="en-US" dirty="0" smtClean="0"/>
              <a:t>D</a:t>
            </a:r>
            <a:endParaRPr lang="en-US" dirty="0"/>
          </a:p>
        </p:txBody>
      </p:sp>
      <p:sp>
        <p:nvSpPr>
          <p:cNvPr id="40" name="TextBox 39"/>
          <p:cNvSpPr txBox="1"/>
          <p:nvPr/>
        </p:nvSpPr>
        <p:spPr>
          <a:xfrm>
            <a:off x="4936067" y="2462768"/>
            <a:ext cx="300082" cy="369332"/>
          </a:xfrm>
          <a:prstGeom prst="rect">
            <a:avLst/>
          </a:prstGeom>
          <a:noFill/>
        </p:spPr>
        <p:txBody>
          <a:bodyPr wrap="none" rtlCol="0">
            <a:spAutoFit/>
          </a:bodyPr>
          <a:lstStyle/>
          <a:p>
            <a:r>
              <a:rPr lang="en-US" dirty="0" smtClean="0"/>
              <a:t>B</a:t>
            </a:r>
            <a:endParaRPr lang="en-US" dirty="0"/>
          </a:p>
        </p:txBody>
      </p:sp>
      <p:sp>
        <p:nvSpPr>
          <p:cNvPr id="41" name="TextBox 40"/>
          <p:cNvSpPr txBox="1"/>
          <p:nvPr/>
        </p:nvSpPr>
        <p:spPr>
          <a:xfrm>
            <a:off x="4936067" y="3650734"/>
            <a:ext cx="324128" cy="369332"/>
          </a:xfrm>
          <a:prstGeom prst="rect">
            <a:avLst/>
          </a:prstGeom>
          <a:noFill/>
        </p:spPr>
        <p:txBody>
          <a:bodyPr wrap="none" rtlCol="0">
            <a:spAutoFit/>
          </a:bodyPr>
          <a:lstStyle/>
          <a:p>
            <a:r>
              <a:rPr lang="en-US" dirty="0" smtClean="0"/>
              <a:t>C</a:t>
            </a:r>
            <a:endParaRPr lang="en-US" dirty="0"/>
          </a:p>
        </p:txBody>
      </p:sp>
      <p:sp>
        <p:nvSpPr>
          <p:cNvPr id="42" name="TextBox 41"/>
          <p:cNvSpPr txBox="1"/>
          <p:nvPr/>
        </p:nvSpPr>
        <p:spPr>
          <a:xfrm>
            <a:off x="7079447" y="2462768"/>
            <a:ext cx="324128" cy="369332"/>
          </a:xfrm>
          <a:prstGeom prst="rect">
            <a:avLst/>
          </a:prstGeom>
          <a:noFill/>
        </p:spPr>
        <p:txBody>
          <a:bodyPr wrap="none" rtlCol="0">
            <a:spAutoFit/>
          </a:bodyPr>
          <a:lstStyle/>
          <a:p>
            <a:r>
              <a:rPr lang="en-US" dirty="0"/>
              <a:t>A</a:t>
            </a:r>
          </a:p>
        </p:txBody>
      </p:sp>
      <p:sp>
        <p:nvSpPr>
          <p:cNvPr id="43" name="TextBox 42"/>
          <p:cNvSpPr txBox="1"/>
          <p:nvPr/>
        </p:nvSpPr>
        <p:spPr>
          <a:xfrm>
            <a:off x="7079447" y="3650734"/>
            <a:ext cx="324128" cy="369332"/>
          </a:xfrm>
          <a:prstGeom prst="rect">
            <a:avLst/>
          </a:prstGeom>
          <a:noFill/>
        </p:spPr>
        <p:txBody>
          <a:bodyPr wrap="none" rtlCol="0">
            <a:spAutoFit/>
          </a:bodyPr>
          <a:lstStyle/>
          <a:p>
            <a:r>
              <a:rPr lang="en-US" dirty="0" smtClean="0"/>
              <a:t>D</a:t>
            </a:r>
            <a:endParaRPr lang="en-US" dirty="0"/>
          </a:p>
        </p:txBody>
      </p:sp>
      <p:sp>
        <p:nvSpPr>
          <p:cNvPr id="44" name="TextBox 43"/>
          <p:cNvSpPr txBox="1"/>
          <p:nvPr/>
        </p:nvSpPr>
        <p:spPr>
          <a:xfrm>
            <a:off x="9256716" y="2462768"/>
            <a:ext cx="324128" cy="369332"/>
          </a:xfrm>
          <a:prstGeom prst="rect">
            <a:avLst/>
          </a:prstGeom>
          <a:noFill/>
        </p:spPr>
        <p:txBody>
          <a:bodyPr wrap="none" rtlCol="0">
            <a:spAutoFit/>
          </a:bodyPr>
          <a:lstStyle/>
          <a:p>
            <a:r>
              <a:rPr lang="en-US" dirty="0"/>
              <a:t>C</a:t>
            </a:r>
          </a:p>
        </p:txBody>
      </p:sp>
      <p:sp>
        <p:nvSpPr>
          <p:cNvPr id="45" name="TextBox 44"/>
          <p:cNvSpPr txBox="1"/>
          <p:nvPr/>
        </p:nvSpPr>
        <p:spPr>
          <a:xfrm>
            <a:off x="9256716" y="3650734"/>
            <a:ext cx="300082" cy="369332"/>
          </a:xfrm>
          <a:prstGeom prst="rect">
            <a:avLst/>
          </a:prstGeom>
          <a:noFill/>
        </p:spPr>
        <p:txBody>
          <a:bodyPr wrap="none" rtlCol="0">
            <a:spAutoFit/>
          </a:bodyPr>
          <a:lstStyle/>
          <a:p>
            <a:r>
              <a:rPr lang="en-US" dirty="0"/>
              <a:t>B</a:t>
            </a:r>
          </a:p>
        </p:txBody>
      </p:sp>
    </p:spTree>
    <p:extLst>
      <p:ext uri="{BB962C8B-B14F-4D97-AF65-F5344CB8AC3E}">
        <p14:creationId xmlns:p14="http://schemas.microsoft.com/office/powerpoint/2010/main" val="3044284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P spid="40" grpId="0"/>
      <p:bldP spid="41" grpId="0"/>
      <p:bldP spid="42" grpId="0"/>
      <p:bldP spid="43" grpId="0"/>
      <p:bldP spid="44" grpId="0"/>
      <p:bldP spid="4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490134" y="2229006"/>
            <a:ext cx="4857750" cy="300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6" name="Straight Connector 25"/>
          <p:cNvCxnSpPr>
            <a:stCxn id="17" idx="6"/>
            <a:endCxn id="22" idx="2"/>
          </p:cNvCxnSpPr>
          <p:nvPr/>
        </p:nvCxnSpPr>
        <p:spPr>
          <a:xfrm>
            <a:off x="7586133" y="2892149"/>
            <a:ext cx="174413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7" idx="6"/>
            <a:endCxn id="23" idx="2"/>
          </p:cNvCxnSpPr>
          <p:nvPr/>
        </p:nvCxnSpPr>
        <p:spPr>
          <a:xfrm>
            <a:off x="7586133" y="2892149"/>
            <a:ext cx="1744135" cy="8786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7" idx="6"/>
            <a:endCxn id="24" idx="2"/>
          </p:cNvCxnSpPr>
          <p:nvPr/>
        </p:nvCxnSpPr>
        <p:spPr>
          <a:xfrm>
            <a:off x="7586133" y="2892149"/>
            <a:ext cx="1744135" cy="27709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48" name="Straight Connector 2047"/>
          <p:cNvCxnSpPr>
            <a:stCxn id="19" idx="6"/>
            <a:endCxn id="22" idx="2"/>
          </p:cNvCxnSpPr>
          <p:nvPr/>
        </p:nvCxnSpPr>
        <p:spPr>
          <a:xfrm flipV="1">
            <a:off x="7586133" y="2892149"/>
            <a:ext cx="1744135" cy="8786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3" name="Straight Connector 2052"/>
          <p:cNvCxnSpPr>
            <a:stCxn id="19" idx="6"/>
            <a:endCxn id="25" idx="2"/>
          </p:cNvCxnSpPr>
          <p:nvPr/>
        </p:nvCxnSpPr>
        <p:spPr>
          <a:xfrm>
            <a:off x="7586133" y="3770824"/>
            <a:ext cx="1744135" cy="9525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5" name="Straight Connector 2054"/>
          <p:cNvCxnSpPr>
            <a:stCxn id="22" idx="2"/>
            <a:endCxn id="21" idx="6"/>
          </p:cNvCxnSpPr>
          <p:nvPr/>
        </p:nvCxnSpPr>
        <p:spPr>
          <a:xfrm flipH="1">
            <a:off x="7586133" y="2892149"/>
            <a:ext cx="1744135" cy="18311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7" name="Straight Connector 2056"/>
          <p:cNvCxnSpPr>
            <a:stCxn id="21" idx="6"/>
            <a:endCxn id="23" idx="2"/>
          </p:cNvCxnSpPr>
          <p:nvPr/>
        </p:nvCxnSpPr>
        <p:spPr>
          <a:xfrm flipV="1">
            <a:off x="7586133" y="3770824"/>
            <a:ext cx="1744135" cy="9525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9" name="Straight Connector 2058"/>
          <p:cNvCxnSpPr>
            <a:stCxn id="21" idx="6"/>
            <a:endCxn id="25" idx="2"/>
          </p:cNvCxnSpPr>
          <p:nvPr/>
        </p:nvCxnSpPr>
        <p:spPr>
          <a:xfrm>
            <a:off x="7586133" y="4723324"/>
            <a:ext cx="174413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61" name="Straight Connector 2060"/>
          <p:cNvCxnSpPr>
            <a:stCxn id="21" idx="6"/>
            <a:endCxn id="24" idx="2"/>
          </p:cNvCxnSpPr>
          <p:nvPr/>
        </p:nvCxnSpPr>
        <p:spPr>
          <a:xfrm>
            <a:off x="7586133" y="4723324"/>
            <a:ext cx="1744135" cy="939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63" name="Straight Connector 2062"/>
          <p:cNvCxnSpPr>
            <a:stCxn id="19" idx="6"/>
            <a:endCxn id="23" idx="2"/>
          </p:cNvCxnSpPr>
          <p:nvPr/>
        </p:nvCxnSpPr>
        <p:spPr>
          <a:xfrm>
            <a:off x="7586133" y="3770824"/>
            <a:ext cx="174413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65" name="Straight Connector 2064"/>
          <p:cNvCxnSpPr>
            <a:stCxn id="17" idx="6"/>
            <a:endCxn id="25" idx="2"/>
          </p:cNvCxnSpPr>
          <p:nvPr/>
        </p:nvCxnSpPr>
        <p:spPr>
          <a:xfrm>
            <a:off x="7586133" y="2892149"/>
            <a:ext cx="1744135" cy="18311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Is this graph bipartite?</a:t>
            </a:r>
            <a:endParaRPr lang="en-US" dirty="0"/>
          </a:p>
        </p:txBody>
      </p:sp>
      <p:sp>
        <p:nvSpPr>
          <p:cNvPr id="4" name="Date Placeholder 3"/>
          <p:cNvSpPr>
            <a:spLocks noGrp="1"/>
          </p:cNvSpPr>
          <p:nvPr>
            <p:ph type="dt" sz="half" idx="10"/>
          </p:nvPr>
        </p:nvSpPr>
        <p:spPr/>
        <p:txBody>
          <a:bodyPr/>
          <a:lstStyle/>
          <a:p>
            <a:fld id="{57816C69-9027-4A6C-BFD9-B1263DFC4A98}" type="datetime1">
              <a:rPr lang="en-US" smtClean="0"/>
              <a:t>12/2/2021</a:t>
            </a:fld>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18</a:t>
            </a:fld>
            <a:endParaRPr lang="en-US" dirty="0"/>
          </a:p>
        </p:txBody>
      </p:sp>
      <p:sp>
        <p:nvSpPr>
          <p:cNvPr id="8" name="Oval 7"/>
          <p:cNvSpPr/>
          <p:nvPr/>
        </p:nvSpPr>
        <p:spPr>
          <a:xfrm>
            <a:off x="2931295" y="2627597"/>
            <a:ext cx="391454" cy="40317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931294" y="4399753"/>
            <a:ext cx="378575" cy="378308"/>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779916" y="3342455"/>
            <a:ext cx="363305" cy="375128"/>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849807" y="3185323"/>
            <a:ext cx="378238" cy="370579"/>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709828" y="2614718"/>
            <a:ext cx="377326" cy="40317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4696948" y="4378635"/>
            <a:ext cx="403085" cy="41230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840995" y="3981943"/>
            <a:ext cx="403996" cy="398175"/>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7165075" y="2676249"/>
            <a:ext cx="421058" cy="4318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19" name="Oval 18"/>
          <p:cNvSpPr/>
          <p:nvPr/>
        </p:nvSpPr>
        <p:spPr>
          <a:xfrm>
            <a:off x="7165075" y="3554924"/>
            <a:ext cx="421058" cy="4318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21" name="Oval 20"/>
          <p:cNvSpPr/>
          <p:nvPr/>
        </p:nvSpPr>
        <p:spPr>
          <a:xfrm>
            <a:off x="7165075" y="4507424"/>
            <a:ext cx="421058" cy="4318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22" name="Oval 21"/>
          <p:cNvSpPr/>
          <p:nvPr/>
        </p:nvSpPr>
        <p:spPr>
          <a:xfrm>
            <a:off x="9330268" y="2676249"/>
            <a:ext cx="441530" cy="431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23" name="Oval 22"/>
          <p:cNvSpPr/>
          <p:nvPr/>
        </p:nvSpPr>
        <p:spPr>
          <a:xfrm>
            <a:off x="9330268" y="3554924"/>
            <a:ext cx="441530" cy="431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sp>
        <p:nvSpPr>
          <p:cNvPr id="24" name="Oval 23"/>
          <p:cNvSpPr/>
          <p:nvPr/>
        </p:nvSpPr>
        <p:spPr>
          <a:xfrm>
            <a:off x="9330268" y="5447224"/>
            <a:ext cx="441530" cy="431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a:t>
            </a:r>
            <a:endParaRPr lang="en-US" dirty="0"/>
          </a:p>
        </p:txBody>
      </p:sp>
      <p:sp>
        <p:nvSpPr>
          <p:cNvPr id="25" name="Oval 24"/>
          <p:cNvSpPr/>
          <p:nvPr/>
        </p:nvSpPr>
        <p:spPr>
          <a:xfrm>
            <a:off x="9330268" y="4507424"/>
            <a:ext cx="441530" cy="431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p>
        </p:txBody>
      </p:sp>
      <p:sp>
        <p:nvSpPr>
          <p:cNvPr id="3" name="TextBox 2"/>
          <p:cNvSpPr txBox="1"/>
          <p:nvPr/>
        </p:nvSpPr>
        <p:spPr>
          <a:xfrm>
            <a:off x="218941" y="5666167"/>
            <a:ext cx="8384146" cy="646331"/>
          </a:xfrm>
          <a:prstGeom prst="rect">
            <a:avLst/>
          </a:prstGeom>
          <a:noFill/>
        </p:spPr>
        <p:txBody>
          <a:bodyPr wrap="square" rtlCol="0">
            <a:spAutoFit/>
          </a:bodyPr>
          <a:lstStyle/>
          <a:p>
            <a:r>
              <a:rPr lang="en-US" dirty="0">
                <a:solidFill>
                  <a:srgbClr val="002060"/>
                </a:solidFill>
              </a:rPr>
              <a:t>A simple graph is bipartite if and only if it is possible to assign one of two different colors to each vertex of the graph so that no two adjacent vertices are assigned the same color.</a:t>
            </a:r>
          </a:p>
        </p:txBody>
      </p:sp>
    </p:spTree>
    <p:extLst>
      <p:ext uri="{BB962C8B-B14F-4D97-AF65-F5344CB8AC3E}">
        <p14:creationId xmlns:p14="http://schemas.microsoft.com/office/powerpoint/2010/main" val="1103838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6"/>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8"/>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048"/>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05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2055"/>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2057"/>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2059"/>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2061"/>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2063"/>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20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P spid="12" grpId="0" animBg="1"/>
      <p:bldP spid="13" grpId="0" animBg="1"/>
      <p:bldP spid="14" grpId="0" animBg="1"/>
      <p:bldP spid="15" grpId="0" animBg="1"/>
      <p:bldP spid="17" grpId="0" animBg="1"/>
      <p:bldP spid="19" grpId="0" animBg="1"/>
      <p:bldP spid="21" grpId="0" animBg="1"/>
      <p:bldP spid="22" grpId="0" animBg="1"/>
      <p:bldP spid="23" grpId="0" animBg="1"/>
      <p:bldP spid="24" grpId="0" animBg="1"/>
      <p:bldP spid="2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this graph bipartite?</a:t>
            </a:r>
            <a:endParaRPr lang="en-US" dirty="0"/>
          </a:p>
        </p:txBody>
      </p:sp>
      <p:sp>
        <p:nvSpPr>
          <p:cNvPr id="4" name="Date Placeholder 3"/>
          <p:cNvSpPr>
            <a:spLocks noGrp="1"/>
          </p:cNvSpPr>
          <p:nvPr>
            <p:ph type="dt" sz="half" idx="10"/>
          </p:nvPr>
        </p:nvSpPr>
        <p:spPr/>
        <p:txBody>
          <a:bodyPr/>
          <a:lstStyle/>
          <a:p>
            <a:fld id="{57816C69-9027-4A6C-BFD9-B1263DFC4A98}" type="datetime1">
              <a:rPr lang="en-US" smtClean="0"/>
              <a:t>12/2/2021</a:t>
            </a:fld>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19</a:t>
            </a:fld>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2785150"/>
            <a:ext cx="4572000" cy="222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Oval 7"/>
          <p:cNvSpPr/>
          <p:nvPr/>
        </p:nvSpPr>
        <p:spPr>
          <a:xfrm>
            <a:off x="5101384" y="3134703"/>
            <a:ext cx="260096" cy="19507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6794717" y="3134703"/>
            <a:ext cx="260096" cy="195072"/>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101384" y="4392003"/>
            <a:ext cx="260096" cy="195072"/>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119251" y="3775964"/>
            <a:ext cx="260096" cy="195072"/>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7793784" y="3765639"/>
            <a:ext cx="260096" cy="19507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6777784" y="4390314"/>
            <a:ext cx="260096" cy="19507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5118317" y="4416400"/>
            <a:ext cx="260096" cy="19507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ross 6"/>
          <p:cNvSpPr/>
          <p:nvPr/>
        </p:nvSpPr>
        <p:spPr>
          <a:xfrm rot="18900000">
            <a:off x="3343925" y="1230529"/>
            <a:ext cx="5100787" cy="5090868"/>
          </a:xfrm>
          <a:prstGeom prst="plus">
            <a:avLst>
              <a:gd name="adj" fmla="val 44084"/>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18771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 terminology</a:t>
            </a:r>
            <a:br>
              <a:rPr lang="en-US" dirty="0" smtClean="0"/>
            </a:br>
            <a:r>
              <a:rPr lang="en-US" dirty="0" smtClean="0"/>
              <a:t>(Undirected graph)</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474123" y="4330700"/>
                <a:ext cx="9251549" cy="1409328"/>
              </a:xfrm>
            </p:spPr>
            <p:txBody>
              <a:bodyPr/>
              <a:lstStyle/>
              <a:p>
                <a:r>
                  <a:rPr lang="en-US" dirty="0" smtClean="0"/>
                  <a:t>Vertices Denver and Chicago are </a:t>
                </a:r>
                <a:r>
                  <a:rPr lang="en-US" dirty="0" smtClean="0">
                    <a:solidFill>
                      <a:srgbClr val="FF0000"/>
                    </a:solidFill>
                  </a:rPr>
                  <a:t>adjacent</a:t>
                </a:r>
                <a:r>
                  <a:rPr lang="en-US" dirty="0" smtClean="0"/>
                  <a:t> to each other</a:t>
                </a:r>
              </a:p>
              <a:p>
                <a:r>
                  <a:rPr lang="en-US" dirty="0" smtClean="0"/>
                  <a:t>The edge </a:t>
                </a:r>
                <a14:m>
                  <m:oMath xmlns:m="http://schemas.openxmlformats.org/officeDocument/2006/math">
                    <m:r>
                      <a:rPr lang="en-US" b="0" i="1" smtClean="0">
                        <a:latin typeface="Cambria Math"/>
                      </a:rPr>
                      <m:t>𝑒</m:t>
                    </m:r>
                  </m:oMath>
                </a14:m>
                <a:r>
                  <a:rPr lang="en-US" dirty="0" smtClean="0"/>
                  <a:t> is said to be </a:t>
                </a:r>
                <a:r>
                  <a:rPr lang="en-US" dirty="0" smtClean="0">
                    <a:solidFill>
                      <a:srgbClr val="0070C0"/>
                    </a:solidFill>
                  </a:rPr>
                  <a:t>incident</a:t>
                </a:r>
                <a:r>
                  <a:rPr lang="en-US" dirty="0" smtClean="0"/>
                  <a:t> with the vertices</a:t>
                </a:r>
              </a:p>
              <a:p>
                <a:r>
                  <a:rPr lang="en-US" dirty="0" smtClean="0"/>
                  <a:t>What are the adjacent pairs of vertices in this graph?</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05592" y="4330700"/>
                <a:ext cx="6938662" cy="1409328"/>
              </a:xfrm>
              <a:blipFill rotWithShape="1">
                <a:blip r:embed="rId2"/>
                <a:stretch>
                  <a:fillRect l="-527" t="-2155"/>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57816C69-9027-4A6C-BFD9-B1263DFC4A98}" type="datetime1">
              <a:rPr lang="en-US" smtClean="0"/>
              <a:t>12/2/2021</a:t>
            </a:fld>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2</a:t>
            </a:fld>
            <a:endParaRPr lang="en-US"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8819" y="2265238"/>
            <a:ext cx="6314364" cy="1966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8" name="TextBox 7"/>
              <p:cNvSpPr txBox="1"/>
              <p:nvPr/>
            </p:nvSpPr>
            <p:spPr>
              <a:xfrm>
                <a:off x="5757334" y="2738854"/>
                <a:ext cx="347852"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a:rPr>
                        <m:t>𝑒</m:t>
                      </m:r>
                    </m:oMath>
                  </m:oMathPara>
                </a14:m>
                <a:endParaRPr lang="en-US" sz="1600" dirty="0"/>
              </a:p>
            </p:txBody>
          </p:sp>
        </mc:Choice>
        <mc:Fallback xmlns="">
          <p:sp>
            <p:nvSpPr>
              <p:cNvPr id="8" name="TextBox 7"/>
              <p:cNvSpPr txBox="1">
                <a:spLocks noRot="1" noChangeAspect="1" noMove="1" noResize="1" noEditPoints="1" noAdjustHandles="1" noChangeArrowheads="1" noChangeShapeType="1" noTextEdit="1"/>
              </p:cNvSpPr>
              <p:nvPr/>
            </p:nvSpPr>
            <p:spPr>
              <a:xfrm>
                <a:off x="4318000" y="2738854"/>
                <a:ext cx="349455" cy="338554"/>
              </a:xfrm>
              <a:prstGeom prst="rect">
                <a:avLst/>
              </a:prstGeom>
              <a:blipFill rotWithShape="1">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719148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 </a:t>
            </a:r>
            <a:r>
              <a:rPr lang="en-US" dirty="0"/>
              <a:t>terminology</a:t>
            </a:r>
            <a:br>
              <a:rPr lang="en-US" dirty="0"/>
            </a:br>
            <a:r>
              <a:rPr lang="en-US" dirty="0"/>
              <a:t>(Undirected graph)</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474123" y="4330700"/>
                <a:ext cx="9251549" cy="1409328"/>
              </a:xfrm>
            </p:spPr>
            <p:txBody>
              <a:bodyPr>
                <a:normAutofit fontScale="92500" lnSpcReduction="20000"/>
              </a:bodyPr>
              <a:lstStyle/>
              <a:p>
                <a:r>
                  <a:rPr lang="en-US" dirty="0" smtClean="0"/>
                  <a:t>The </a:t>
                </a:r>
                <a:r>
                  <a:rPr lang="en-US" dirty="0" smtClean="0">
                    <a:solidFill>
                      <a:srgbClr val="00B050"/>
                    </a:solidFill>
                  </a:rPr>
                  <a:t>degree</a:t>
                </a:r>
                <a:r>
                  <a:rPr lang="en-US" dirty="0" smtClean="0"/>
                  <a:t> of the vertex Chicago is 4</a:t>
                </a:r>
              </a:p>
              <a:p>
                <a:pPr lvl="1"/>
                <a:r>
                  <a:rPr lang="en-US" dirty="0" smtClean="0"/>
                  <a:t>We write </a:t>
                </a:r>
                <a14:m>
                  <m:oMath xmlns:m="http://schemas.openxmlformats.org/officeDocument/2006/math">
                    <m:func>
                      <m:funcPr>
                        <m:ctrlPr>
                          <a:rPr lang="en-US" b="0" i="1" smtClean="0">
                            <a:solidFill>
                              <a:srgbClr val="FF0000"/>
                            </a:solidFill>
                            <a:latin typeface="Cambria Math" panose="02040503050406030204" pitchFamily="18" charset="0"/>
                          </a:rPr>
                        </m:ctrlPr>
                      </m:funcPr>
                      <m:fName>
                        <m:r>
                          <m:rPr>
                            <m:sty m:val="p"/>
                          </m:rPr>
                          <a:rPr lang="en-US" b="0" i="0" smtClean="0">
                            <a:solidFill>
                              <a:srgbClr val="FF0000"/>
                            </a:solidFill>
                            <a:latin typeface="Cambria Math"/>
                          </a:rPr>
                          <m:t>deg</m:t>
                        </m:r>
                      </m:fName>
                      <m:e>
                        <m:d>
                          <m:dPr>
                            <m:ctrlPr>
                              <a:rPr lang="en-US" b="0" i="1" smtClean="0">
                                <a:solidFill>
                                  <a:srgbClr val="FF0000"/>
                                </a:solidFill>
                                <a:latin typeface="Cambria Math" panose="02040503050406030204" pitchFamily="18" charset="0"/>
                              </a:rPr>
                            </m:ctrlPr>
                          </m:dPr>
                          <m:e>
                            <m:r>
                              <m:rPr>
                                <m:nor/>
                              </m:rPr>
                              <a:rPr lang="en-US" b="0" i="0" smtClean="0">
                                <a:solidFill>
                                  <a:srgbClr val="FF0000"/>
                                </a:solidFill>
                                <a:latin typeface="Cambria Math"/>
                              </a:rPr>
                              <m:t>Chicago</m:t>
                            </m:r>
                          </m:e>
                        </m:d>
                      </m:e>
                    </m:func>
                    <m:r>
                      <a:rPr lang="en-US" b="0" i="1" smtClean="0">
                        <a:solidFill>
                          <a:srgbClr val="FF0000"/>
                        </a:solidFill>
                        <a:latin typeface="Cambria Math"/>
                      </a:rPr>
                      <m:t>=4</m:t>
                    </m:r>
                  </m:oMath>
                </a14:m>
                <a:endParaRPr lang="en-US" dirty="0" smtClean="0">
                  <a:solidFill>
                    <a:srgbClr val="FF0000"/>
                  </a:solidFill>
                </a:endParaRPr>
              </a:p>
              <a:p>
                <a14:m>
                  <m:oMath xmlns:m="http://schemas.openxmlformats.org/officeDocument/2006/math">
                    <m:func>
                      <m:funcPr>
                        <m:ctrlPr>
                          <a:rPr lang="en-US" b="0" i="1" dirty="0" smtClean="0">
                            <a:latin typeface="Cambria Math" panose="02040503050406030204" pitchFamily="18" charset="0"/>
                          </a:rPr>
                        </m:ctrlPr>
                      </m:funcPr>
                      <m:fName>
                        <m:r>
                          <m:rPr>
                            <m:sty m:val="p"/>
                          </m:rPr>
                          <a:rPr lang="en-US" b="0" i="0" dirty="0" smtClean="0">
                            <a:latin typeface="Cambria Math"/>
                          </a:rPr>
                          <m:t>deg</m:t>
                        </m:r>
                      </m:fName>
                      <m:e>
                        <m:d>
                          <m:dPr>
                            <m:ctrlPr>
                              <a:rPr lang="en-US" b="0" i="1" dirty="0" smtClean="0">
                                <a:latin typeface="Cambria Math" panose="02040503050406030204" pitchFamily="18" charset="0"/>
                              </a:rPr>
                            </m:ctrlPr>
                          </m:dPr>
                          <m:e>
                            <m:r>
                              <m:rPr>
                                <m:nor/>
                              </m:rPr>
                              <a:rPr lang="en-US" b="0" i="0" dirty="0" smtClean="0">
                                <a:latin typeface="Cambria Math"/>
                              </a:rPr>
                              <m:t>Denver</m:t>
                            </m:r>
                          </m:e>
                        </m:d>
                      </m:e>
                    </m:func>
                    <m:r>
                      <a:rPr lang="en-US" b="0" i="1" dirty="0" smtClean="0">
                        <a:latin typeface="Cambria Math"/>
                      </a:rPr>
                      <m:t>=3</m:t>
                    </m:r>
                  </m:oMath>
                </a14:m>
                <a:endParaRPr lang="en-US" dirty="0" smtClean="0"/>
              </a:p>
              <a:p>
                <a:r>
                  <a:rPr lang="en-US" dirty="0" smtClean="0"/>
                  <a:t>What are the degrees of the remaining vertices?</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474123" y="4330700"/>
                <a:ext cx="9251549" cy="1409328"/>
              </a:xfrm>
              <a:blipFill rotWithShape="1">
                <a:blip r:embed="rId2"/>
                <a:stretch>
                  <a:fillRect l="-1187" t="-7759" b="-8190"/>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57816C69-9027-4A6C-BFD9-B1263DFC4A98}" type="datetime1">
              <a:rPr lang="en-US" smtClean="0"/>
              <a:t>12/2/2021</a:t>
            </a:fld>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3</a:t>
            </a:fld>
            <a:endParaRPr lang="en-US" dirty="0"/>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8819" y="2265238"/>
            <a:ext cx="6314364" cy="1966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1"/>
          <p:cNvSpPr>
            <a:spLocks noChangeArrowheads="1"/>
          </p:cNvSpPr>
          <p:nvPr/>
        </p:nvSpPr>
        <p:spPr bwMode="auto">
          <a:xfrm>
            <a:off x="3402013" y="40005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 name="TextBox 10"/>
          <p:cNvSpPr txBox="1"/>
          <p:nvPr/>
        </p:nvSpPr>
        <p:spPr>
          <a:xfrm>
            <a:off x="7340958" y="4103364"/>
            <a:ext cx="4687909" cy="1323439"/>
          </a:xfrm>
          <a:prstGeom prst="rect">
            <a:avLst/>
          </a:prstGeom>
          <a:noFill/>
        </p:spPr>
        <p:txBody>
          <a:bodyPr wrap="square" rtlCol="0">
            <a:spAutoFit/>
          </a:bodyPr>
          <a:lstStyle/>
          <a:p>
            <a:r>
              <a:rPr lang="en-US" sz="2000" dirty="0">
                <a:solidFill>
                  <a:srgbClr val="7030A0"/>
                </a:solidFill>
              </a:rPr>
              <a:t>The </a:t>
            </a:r>
            <a:r>
              <a:rPr lang="en-US" sz="2000" b="1" dirty="0">
                <a:solidFill>
                  <a:srgbClr val="7030A0"/>
                </a:solidFill>
              </a:rPr>
              <a:t>degree</a:t>
            </a:r>
            <a:r>
              <a:rPr lang="en-US" sz="2000" dirty="0">
                <a:solidFill>
                  <a:srgbClr val="7030A0"/>
                </a:solidFill>
              </a:rPr>
              <a:t> of a vertex in an undirected graph is the number of edges incident with it, except that a loop at a vertex contributes twice to the degree of that vertex.</a:t>
            </a:r>
          </a:p>
        </p:txBody>
      </p:sp>
    </p:spTree>
    <p:extLst>
      <p:ext uri="{BB962C8B-B14F-4D97-AF65-F5344CB8AC3E}">
        <p14:creationId xmlns:p14="http://schemas.microsoft.com/office/powerpoint/2010/main" val="19173870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Handshaking theorem</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474123" y="4330700"/>
                <a:ext cx="9251549" cy="1409328"/>
              </a:xfrm>
            </p:spPr>
            <p:txBody>
              <a:bodyPr/>
              <a:lstStyle/>
              <a:p>
                <a:r>
                  <a:rPr lang="en-US" dirty="0" smtClean="0"/>
                  <a:t>No. of edges in this graph = 9</a:t>
                </a:r>
              </a:p>
              <a:p>
                <a:r>
                  <a:rPr lang="en-US" dirty="0" smtClean="0"/>
                  <a:t>Sum of degrees = 18 = 2 </a:t>
                </a:r>
                <a14:m>
                  <m:oMath xmlns:m="http://schemas.openxmlformats.org/officeDocument/2006/math">
                    <m:r>
                      <a:rPr lang="en-US" b="0" i="1" smtClean="0">
                        <a:latin typeface="Cambria Math"/>
                      </a:rPr>
                      <m:t>×</m:t>
                    </m:r>
                  </m:oMath>
                </a14:m>
                <a:r>
                  <a:rPr lang="en-US" dirty="0" smtClean="0"/>
                  <a:t> 9</a:t>
                </a:r>
              </a:p>
              <a:p>
                <a:r>
                  <a:rPr lang="en-US" dirty="0" smtClean="0"/>
                  <a:t>Coincidence?</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05592" y="4330700"/>
                <a:ext cx="6938662" cy="1409328"/>
              </a:xfrm>
              <a:blipFill rotWithShape="1">
                <a:blip r:embed="rId2"/>
                <a:stretch>
                  <a:fillRect l="-527" t="-2155"/>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57816C69-9027-4A6C-BFD9-B1263DFC4A98}" type="datetime1">
              <a:rPr lang="en-US" smtClean="0"/>
              <a:t>12/2/2021</a:t>
            </a:fld>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4</a:t>
            </a:fld>
            <a:endParaRPr lang="en-US" dirty="0"/>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8819" y="2265238"/>
            <a:ext cx="6314364" cy="1966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90471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Handshaking theorem</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Let </a:t>
                </a:r>
                <a14:m>
                  <m:oMath xmlns:m="http://schemas.openxmlformats.org/officeDocument/2006/math">
                    <m:r>
                      <a:rPr lang="en-US" b="0" i="1" smtClean="0">
                        <a:latin typeface="Cambria Math"/>
                      </a:rPr>
                      <m:t>𝐺</m:t>
                    </m:r>
                    <m:r>
                      <a:rPr lang="en-US" b="0" i="1" smtClean="0">
                        <a:latin typeface="Cambria Math"/>
                      </a:rPr>
                      <m:t>=(</m:t>
                    </m:r>
                    <m:r>
                      <a:rPr lang="en-US" b="0" i="1" smtClean="0">
                        <a:latin typeface="Cambria Math"/>
                      </a:rPr>
                      <m:t>𝑉</m:t>
                    </m:r>
                    <m:r>
                      <a:rPr lang="en-US" b="0" i="1" smtClean="0">
                        <a:latin typeface="Cambria Math"/>
                      </a:rPr>
                      <m:t>,</m:t>
                    </m:r>
                    <m:r>
                      <a:rPr lang="en-US" b="0" i="1" smtClean="0">
                        <a:latin typeface="Cambria Math"/>
                      </a:rPr>
                      <m:t>𝐸</m:t>
                    </m:r>
                    <m:r>
                      <a:rPr lang="en-US" b="0" i="1" smtClean="0">
                        <a:latin typeface="Cambria Math"/>
                      </a:rPr>
                      <m:t>)</m:t>
                    </m:r>
                  </m:oMath>
                </a14:m>
                <a:r>
                  <a:rPr lang="en-US" dirty="0" smtClean="0"/>
                  <a:t> be an undirected graph with </a:t>
                </a:r>
                <a14:m>
                  <m:oMath xmlns:m="http://schemas.openxmlformats.org/officeDocument/2006/math">
                    <m:r>
                      <a:rPr lang="en-US" b="0" i="1" smtClean="0">
                        <a:latin typeface="Cambria Math"/>
                      </a:rPr>
                      <m:t>𝑒</m:t>
                    </m:r>
                  </m:oMath>
                </a14:m>
                <a:r>
                  <a:rPr lang="en-US" dirty="0" smtClean="0"/>
                  <a:t> edges. Then,</a:t>
                </a:r>
              </a:p>
              <a:p>
                <a:pPr marL="0" indent="0">
                  <a:buNone/>
                </a:pPr>
                <a:endParaRPr lang="en-US" sz="600" dirty="0" smtClean="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2</m:t>
                      </m:r>
                      <m:r>
                        <a:rPr lang="en-US" b="0" i="1" smtClean="0">
                          <a:latin typeface="Cambria Math"/>
                        </a:rPr>
                        <m:t>𝑒</m:t>
                      </m:r>
                      <m:r>
                        <a:rPr lang="en-US" b="0" i="1" smtClean="0">
                          <a:latin typeface="Cambria Math"/>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a:rPr>
                            <m:t>𝑣</m:t>
                          </m:r>
                          <m:r>
                            <a:rPr lang="en-US" b="0" i="1" smtClean="0">
                              <a:latin typeface="Cambria Math"/>
                            </a:rPr>
                            <m:t>∈</m:t>
                          </m:r>
                          <m:r>
                            <a:rPr lang="en-US" b="0" i="1" smtClean="0">
                              <a:latin typeface="Cambria Math"/>
                            </a:rPr>
                            <m:t>𝑉</m:t>
                          </m:r>
                        </m:sub>
                        <m:sup/>
                        <m:e>
                          <m:r>
                            <m:rPr>
                              <m:sty m:val="p"/>
                            </m:rPr>
                            <a:rPr lang="en-US" b="0" i="0" smtClean="0">
                              <a:latin typeface="Cambria Math"/>
                            </a:rPr>
                            <m:t>deg</m:t>
                          </m:r>
                          <m:r>
                            <a:rPr lang="en-US" b="0" i="1" smtClean="0">
                              <a:latin typeface="Cambria Math"/>
                            </a:rPr>
                            <m:t>⁡(</m:t>
                          </m:r>
                          <m:r>
                            <a:rPr lang="en-US" b="0" i="1" smtClean="0">
                              <a:latin typeface="Cambria Math"/>
                            </a:rPr>
                            <m:t>𝑣</m:t>
                          </m:r>
                          <m:r>
                            <a:rPr lang="en-US" b="0" i="1" smtClean="0">
                              <a:latin typeface="Cambria Math"/>
                            </a:rPr>
                            <m:t>)</m:t>
                          </m:r>
                        </m:e>
                      </m:nary>
                    </m:oMath>
                  </m:oMathPara>
                </a14:m>
                <a:endParaRPr lang="en-US" dirty="0" smtClean="0"/>
              </a:p>
              <a:p>
                <a:r>
                  <a:rPr lang="en-US" dirty="0" smtClean="0"/>
                  <a:t>This applies to any kind of undirected graph!!!</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527" t="-982"/>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57816C69-9027-4A6C-BFD9-B1263DFC4A98}" type="datetime1">
              <a:rPr lang="en-US" smtClean="0"/>
              <a:t>12/2/2021</a:t>
            </a:fld>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5</a:t>
            </a:fld>
            <a:endParaRPr lang="en-US" dirty="0"/>
          </a:p>
        </p:txBody>
      </p:sp>
    </p:spTree>
    <p:extLst>
      <p:ext uri="{BB962C8B-B14F-4D97-AF65-F5344CB8AC3E}">
        <p14:creationId xmlns:p14="http://schemas.microsoft.com/office/powerpoint/2010/main" val="2838358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exercise</a:t>
            </a:r>
            <a:endParaRPr lang="en-US" dirty="0"/>
          </a:p>
        </p:txBody>
      </p:sp>
      <p:sp>
        <p:nvSpPr>
          <p:cNvPr id="3" name="Content Placeholder 2"/>
          <p:cNvSpPr>
            <a:spLocks noGrp="1"/>
          </p:cNvSpPr>
          <p:nvPr>
            <p:ph idx="1"/>
          </p:nvPr>
        </p:nvSpPr>
        <p:spPr/>
        <p:txBody>
          <a:bodyPr>
            <a:normAutofit/>
          </a:bodyPr>
          <a:lstStyle/>
          <a:p>
            <a:pPr marL="0" indent="0" algn="ctr">
              <a:buNone/>
            </a:pPr>
            <a:r>
              <a:rPr lang="en-US" sz="2400" dirty="0" smtClean="0"/>
              <a:t>How many edges are there in a graph with</a:t>
            </a:r>
            <a:br>
              <a:rPr lang="en-US" sz="2400" dirty="0" smtClean="0"/>
            </a:br>
            <a:r>
              <a:rPr lang="en-US" sz="2400" dirty="0" smtClean="0"/>
              <a:t>10 vertices each of degree six?</a:t>
            </a:r>
            <a:endParaRPr lang="en-US" sz="2400" dirty="0"/>
          </a:p>
        </p:txBody>
      </p:sp>
      <p:sp>
        <p:nvSpPr>
          <p:cNvPr id="4" name="Date Placeholder 3"/>
          <p:cNvSpPr>
            <a:spLocks noGrp="1"/>
          </p:cNvSpPr>
          <p:nvPr>
            <p:ph type="dt" sz="half" idx="10"/>
          </p:nvPr>
        </p:nvSpPr>
        <p:spPr/>
        <p:txBody>
          <a:bodyPr/>
          <a:lstStyle/>
          <a:p>
            <a:fld id="{57816C69-9027-4A6C-BFD9-B1263DFC4A98}" type="datetime1">
              <a:rPr lang="en-US" smtClean="0"/>
              <a:t>12/2/2021</a:t>
            </a:fld>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6</a:t>
            </a:fld>
            <a:endParaRPr lang="en-US" dirty="0"/>
          </a:p>
        </p:txBody>
      </p:sp>
      <p:sp>
        <p:nvSpPr>
          <p:cNvPr id="7" name="TextBox 6"/>
          <p:cNvSpPr txBox="1"/>
          <p:nvPr/>
        </p:nvSpPr>
        <p:spPr>
          <a:xfrm>
            <a:off x="1416676" y="4237149"/>
            <a:ext cx="9501389" cy="707886"/>
          </a:xfrm>
          <a:prstGeom prst="rect">
            <a:avLst/>
          </a:prstGeom>
          <a:noFill/>
        </p:spPr>
        <p:txBody>
          <a:bodyPr wrap="square" rtlCol="0">
            <a:spAutoFit/>
          </a:bodyPr>
          <a:lstStyle/>
          <a:p>
            <a:r>
              <a:rPr lang="en-US" sz="2000" dirty="0">
                <a:solidFill>
                  <a:srgbClr val="7030A0"/>
                </a:solidFill>
              </a:rPr>
              <a:t>As the sum of the degrees of the vertices is </a:t>
            </a:r>
            <a:r>
              <a:rPr lang="en-US" sz="2000" b="1" dirty="0">
                <a:solidFill>
                  <a:srgbClr val="7030A0"/>
                </a:solidFill>
              </a:rPr>
              <a:t>6x10=60</a:t>
            </a:r>
            <a:r>
              <a:rPr lang="en-US" sz="2000" dirty="0">
                <a:solidFill>
                  <a:srgbClr val="7030A0"/>
                </a:solidFill>
              </a:rPr>
              <a:t>, it follows that </a:t>
            </a:r>
            <a:r>
              <a:rPr lang="en-US" sz="2000" b="1" dirty="0">
                <a:solidFill>
                  <a:srgbClr val="7030A0"/>
                </a:solidFill>
              </a:rPr>
              <a:t>2e = 60</a:t>
            </a:r>
            <a:r>
              <a:rPr lang="en-US" sz="2000" dirty="0">
                <a:solidFill>
                  <a:srgbClr val="7030A0"/>
                </a:solidFill>
              </a:rPr>
              <a:t>, where e is the number of edges. Therefore, </a:t>
            </a:r>
            <a:r>
              <a:rPr lang="en-US" sz="2000" b="1" dirty="0">
                <a:solidFill>
                  <a:srgbClr val="7030A0"/>
                </a:solidFill>
              </a:rPr>
              <a:t>e = 30</a:t>
            </a:r>
            <a:r>
              <a:rPr lang="en-US" sz="2000" dirty="0">
                <a:solidFill>
                  <a:srgbClr val="7030A0"/>
                </a:solidFill>
              </a:rPr>
              <a:t>.</a:t>
            </a:r>
          </a:p>
        </p:txBody>
      </p:sp>
    </p:spTree>
    <p:extLst>
      <p:ext uri="{BB962C8B-B14F-4D97-AF65-F5344CB8AC3E}">
        <p14:creationId xmlns:p14="http://schemas.microsoft.com/office/powerpoint/2010/main" val="1328676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theorem</a:t>
            </a:r>
            <a:endParaRPr lang="en-US" dirty="0"/>
          </a:p>
        </p:txBody>
      </p:sp>
      <p:sp>
        <p:nvSpPr>
          <p:cNvPr id="3" name="Content Placeholder 2"/>
          <p:cNvSpPr>
            <a:spLocks noGrp="1"/>
          </p:cNvSpPr>
          <p:nvPr>
            <p:ph idx="1"/>
          </p:nvPr>
        </p:nvSpPr>
        <p:spPr/>
        <p:txBody>
          <a:bodyPr/>
          <a:lstStyle/>
          <a:p>
            <a:r>
              <a:rPr lang="en-US" dirty="0" smtClean="0"/>
              <a:t>An undirected graph has an even number of vertices of odd degree.</a:t>
            </a:r>
          </a:p>
          <a:p>
            <a:r>
              <a:rPr lang="en-US" dirty="0" smtClean="0"/>
              <a:t>Really??</a:t>
            </a:r>
            <a:endParaRPr lang="en-US" dirty="0"/>
          </a:p>
        </p:txBody>
      </p:sp>
      <p:sp>
        <p:nvSpPr>
          <p:cNvPr id="4" name="Date Placeholder 3"/>
          <p:cNvSpPr>
            <a:spLocks noGrp="1"/>
          </p:cNvSpPr>
          <p:nvPr>
            <p:ph type="dt" sz="half" idx="10"/>
          </p:nvPr>
        </p:nvSpPr>
        <p:spPr/>
        <p:txBody>
          <a:bodyPr/>
          <a:lstStyle/>
          <a:p>
            <a:fld id="{57816C69-9027-4A6C-BFD9-B1263DFC4A98}" type="datetime1">
              <a:rPr lang="en-US" smtClean="0"/>
              <a:t>12/2/2021</a:t>
            </a:fld>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7</a:t>
            </a:fld>
            <a:endParaRPr lang="en-US" dirty="0"/>
          </a:p>
        </p:txBody>
      </p:sp>
    </p:spTree>
    <p:extLst>
      <p:ext uri="{BB962C8B-B14F-4D97-AF65-F5344CB8AC3E}">
        <p14:creationId xmlns:p14="http://schemas.microsoft.com/office/powerpoint/2010/main" val="1919377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7816C69-9027-4A6C-BFD9-B1263DFC4A98}" type="datetime1">
              <a:rPr lang="en-US" smtClean="0"/>
              <a:t>12/2/2021</a:t>
            </a:fld>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8</a:t>
            </a:fld>
            <a:endParaRPr 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7201" y="2265238"/>
            <a:ext cx="6197600" cy="1966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Oval 7"/>
          <p:cNvSpPr/>
          <p:nvPr/>
        </p:nvSpPr>
        <p:spPr>
          <a:xfrm>
            <a:off x="5085832" y="3086100"/>
            <a:ext cx="277796" cy="279400"/>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8128966" y="2654300"/>
            <a:ext cx="277796" cy="279400"/>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189701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6"/>
          <p:cNvSpPr>
            <a:spLocks noGrp="1"/>
          </p:cNvSpPr>
          <p:nvPr>
            <p:ph type="title"/>
          </p:nvPr>
        </p:nvSpPr>
        <p:spPr/>
        <p:txBody>
          <a:bodyPr/>
          <a:lstStyle/>
          <a:p>
            <a:r>
              <a:rPr lang="en-US" dirty="0" smtClean="0"/>
              <a:t>Let’s connect these, and verify the theorem!!!</a:t>
            </a:r>
            <a:endParaRPr lang="en-US" dirty="0"/>
          </a:p>
        </p:txBody>
      </p:sp>
      <p:sp>
        <p:nvSpPr>
          <p:cNvPr id="4" name="Date Placeholder 3"/>
          <p:cNvSpPr>
            <a:spLocks noGrp="1"/>
          </p:cNvSpPr>
          <p:nvPr>
            <p:ph type="dt" sz="half" idx="10"/>
          </p:nvPr>
        </p:nvSpPr>
        <p:spPr/>
        <p:txBody>
          <a:bodyPr/>
          <a:lstStyle/>
          <a:p>
            <a:fld id="{57816C69-9027-4A6C-BFD9-B1263DFC4A98}" type="datetime1">
              <a:rPr lang="en-US" smtClean="0"/>
              <a:t>12/2/2021</a:t>
            </a:fld>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9</a:t>
            </a:fld>
            <a:endParaRPr lang="en-US" dirty="0"/>
          </a:p>
        </p:txBody>
      </p:sp>
      <p:sp>
        <p:nvSpPr>
          <p:cNvPr id="7" name="Oval 6"/>
          <p:cNvSpPr/>
          <p:nvPr/>
        </p:nvSpPr>
        <p:spPr>
          <a:xfrm>
            <a:off x="2810933" y="2393434"/>
            <a:ext cx="338667" cy="254000"/>
          </a:xfrm>
          <a:prstGeom prst="ellipse">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7467" y="2335768"/>
            <a:ext cx="324128" cy="369332"/>
          </a:xfrm>
          <a:prstGeom prst="rect">
            <a:avLst/>
          </a:prstGeom>
          <a:noFill/>
        </p:spPr>
        <p:txBody>
          <a:bodyPr wrap="none" rtlCol="0">
            <a:spAutoFit/>
          </a:bodyPr>
          <a:lstStyle/>
          <a:p>
            <a:r>
              <a:rPr lang="en-US" dirty="0" smtClean="0"/>
              <a:t>A</a:t>
            </a:r>
            <a:endParaRPr lang="en-US" dirty="0"/>
          </a:p>
        </p:txBody>
      </p:sp>
      <p:sp>
        <p:nvSpPr>
          <p:cNvPr id="11" name="Oval 10"/>
          <p:cNvSpPr/>
          <p:nvPr/>
        </p:nvSpPr>
        <p:spPr>
          <a:xfrm>
            <a:off x="2810933" y="3307834"/>
            <a:ext cx="338667" cy="254000"/>
          </a:xfrm>
          <a:prstGeom prst="ellipse">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2167467" y="3250168"/>
            <a:ext cx="300082" cy="369332"/>
          </a:xfrm>
          <a:prstGeom prst="rect">
            <a:avLst/>
          </a:prstGeom>
          <a:noFill/>
        </p:spPr>
        <p:txBody>
          <a:bodyPr wrap="none" rtlCol="0">
            <a:spAutoFit/>
          </a:bodyPr>
          <a:lstStyle/>
          <a:p>
            <a:r>
              <a:rPr lang="en-US" dirty="0" smtClean="0"/>
              <a:t>B</a:t>
            </a:r>
            <a:endParaRPr lang="en-US" dirty="0"/>
          </a:p>
        </p:txBody>
      </p:sp>
      <p:sp>
        <p:nvSpPr>
          <p:cNvPr id="13" name="Oval 12"/>
          <p:cNvSpPr/>
          <p:nvPr/>
        </p:nvSpPr>
        <p:spPr>
          <a:xfrm>
            <a:off x="2810933" y="4260334"/>
            <a:ext cx="338667" cy="254000"/>
          </a:xfrm>
          <a:prstGeom prst="ellipse">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167467" y="4202668"/>
            <a:ext cx="324128" cy="369332"/>
          </a:xfrm>
          <a:prstGeom prst="rect">
            <a:avLst/>
          </a:prstGeom>
          <a:noFill/>
        </p:spPr>
        <p:txBody>
          <a:bodyPr wrap="none" rtlCol="0">
            <a:spAutoFit/>
          </a:bodyPr>
          <a:lstStyle/>
          <a:p>
            <a:r>
              <a:rPr lang="en-US" dirty="0" smtClean="0"/>
              <a:t>C</a:t>
            </a:r>
            <a:endParaRPr lang="en-US" dirty="0"/>
          </a:p>
        </p:txBody>
      </p:sp>
      <p:sp>
        <p:nvSpPr>
          <p:cNvPr id="15" name="Oval 14"/>
          <p:cNvSpPr/>
          <p:nvPr/>
        </p:nvSpPr>
        <p:spPr>
          <a:xfrm>
            <a:off x="2810933" y="5238234"/>
            <a:ext cx="338667" cy="254000"/>
          </a:xfrm>
          <a:prstGeom prst="ellipse">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2167467" y="5180568"/>
            <a:ext cx="324128" cy="369332"/>
          </a:xfrm>
          <a:prstGeom prst="rect">
            <a:avLst/>
          </a:prstGeom>
          <a:noFill/>
        </p:spPr>
        <p:txBody>
          <a:bodyPr wrap="none" rtlCol="0">
            <a:spAutoFit/>
          </a:bodyPr>
          <a:lstStyle/>
          <a:p>
            <a:r>
              <a:rPr lang="en-US" dirty="0"/>
              <a:t>D</a:t>
            </a:r>
          </a:p>
        </p:txBody>
      </p:sp>
      <p:sp>
        <p:nvSpPr>
          <p:cNvPr id="17" name="Oval 16"/>
          <p:cNvSpPr/>
          <p:nvPr/>
        </p:nvSpPr>
        <p:spPr>
          <a:xfrm>
            <a:off x="8940800" y="2393434"/>
            <a:ext cx="338667" cy="254000"/>
          </a:xfrm>
          <a:prstGeom prst="ellipse">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9716150" y="2335768"/>
            <a:ext cx="285655" cy="369332"/>
          </a:xfrm>
          <a:prstGeom prst="rect">
            <a:avLst/>
          </a:prstGeom>
          <a:noFill/>
        </p:spPr>
        <p:txBody>
          <a:bodyPr wrap="none" rtlCol="0">
            <a:spAutoFit/>
          </a:bodyPr>
          <a:lstStyle/>
          <a:p>
            <a:pPr algn="r"/>
            <a:r>
              <a:rPr lang="en-US" dirty="0" smtClean="0"/>
              <a:t>E</a:t>
            </a:r>
            <a:endParaRPr lang="en-US" dirty="0"/>
          </a:p>
        </p:txBody>
      </p:sp>
      <p:sp>
        <p:nvSpPr>
          <p:cNvPr id="19" name="Oval 18"/>
          <p:cNvSpPr/>
          <p:nvPr/>
        </p:nvSpPr>
        <p:spPr>
          <a:xfrm>
            <a:off x="8940800" y="3307834"/>
            <a:ext cx="338667" cy="254000"/>
          </a:xfrm>
          <a:prstGeom prst="ellipse">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716150" y="3250168"/>
            <a:ext cx="285655" cy="369332"/>
          </a:xfrm>
          <a:prstGeom prst="rect">
            <a:avLst/>
          </a:prstGeom>
          <a:noFill/>
        </p:spPr>
        <p:txBody>
          <a:bodyPr wrap="none" rtlCol="0">
            <a:spAutoFit/>
          </a:bodyPr>
          <a:lstStyle/>
          <a:p>
            <a:pPr algn="r"/>
            <a:r>
              <a:rPr lang="en-US" dirty="0" smtClean="0"/>
              <a:t>F</a:t>
            </a:r>
            <a:endParaRPr lang="en-US" dirty="0"/>
          </a:p>
        </p:txBody>
      </p:sp>
      <p:sp>
        <p:nvSpPr>
          <p:cNvPr id="21" name="Oval 20"/>
          <p:cNvSpPr/>
          <p:nvPr/>
        </p:nvSpPr>
        <p:spPr>
          <a:xfrm>
            <a:off x="8940800" y="4260334"/>
            <a:ext cx="338667" cy="254000"/>
          </a:xfrm>
          <a:prstGeom prst="ellipse">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9639206" y="4202668"/>
            <a:ext cx="362599" cy="369332"/>
          </a:xfrm>
          <a:prstGeom prst="rect">
            <a:avLst/>
          </a:prstGeom>
          <a:noFill/>
        </p:spPr>
        <p:txBody>
          <a:bodyPr wrap="none" rtlCol="0">
            <a:spAutoFit/>
          </a:bodyPr>
          <a:lstStyle/>
          <a:p>
            <a:pPr algn="r"/>
            <a:r>
              <a:rPr lang="en-US" dirty="0" smtClean="0"/>
              <a:t>G</a:t>
            </a:r>
            <a:endParaRPr lang="en-US" dirty="0"/>
          </a:p>
        </p:txBody>
      </p:sp>
      <p:sp>
        <p:nvSpPr>
          <p:cNvPr id="23" name="Oval 22"/>
          <p:cNvSpPr/>
          <p:nvPr/>
        </p:nvSpPr>
        <p:spPr>
          <a:xfrm>
            <a:off x="8940800" y="5238234"/>
            <a:ext cx="338667" cy="254000"/>
          </a:xfrm>
          <a:prstGeom prst="ellipse">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9677679" y="5180568"/>
            <a:ext cx="324127" cy="369332"/>
          </a:xfrm>
          <a:prstGeom prst="rect">
            <a:avLst/>
          </a:prstGeom>
          <a:noFill/>
        </p:spPr>
        <p:txBody>
          <a:bodyPr wrap="none" rtlCol="0">
            <a:spAutoFit/>
          </a:bodyPr>
          <a:lstStyle/>
          <a:p>
            <a:pPr algn="r"/>
            <a:r>
              <a:rPr lang="en-US" dirty="0" smtClean="0"/>
              <a:t>H</a:t>
            </a:r>
            <a:endParaRPr lang="en-US" dirty="0"/>
          </a:p>
        </p:txBody>
      </p:sp>
    </p:spTree>
    <p:extLst>
      <p:ext uri="{BB962C8B-B14F-4D97-AF65-F5344CB8AC3E}">
        <p14:creationId xmlns:p14="http://schemas.microsoft.com/office/powerpoint/2010/main" val="188177004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lectures-v3">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lectures-v3.potx" id="{9A7EDDD1-641E-4170-8989-966F2CFF3871}" vid="{76989AE6-313A-4A06-8D5E-689684E8A3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lectures-v3</Template>
  <TotalTime>110</TotalTime>
  <Words>543</Words>
  <Application>Microsoft Office PowerPoint</Application>
  <PresentationFormat>Widescreen</PresentationFormat>
  <Paragraphs>139</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Cambria Math</vt:lpstr>
      <vt:lpstr>Tw Cen MT</vt:lpstr>
      <vt:lpstr>Tw Cen MT Condensed</vt:lpstr>
      <vt:lpstr>Wingdings 3</vt:lpstr>
      <vt:lpstr>lectures-v3</vt:lpstr>
      <vt:lpstr>Graphs - 2</vt:lpstr>
      <vt:lpstr>Graph terminology (Undirected graph)</vt:lpstr>
      <vt:lpstr>Graph terminology (Undirected graph)</vt:lpstr>
      <vt:lpstr>Handshaking theorem</vt:lpstr>
      <vt:lpstr>Handshaking theorem</vt:lpstr>
      <vt:lpstr>Quick exercise</vt:lpstr>
      <vt:lpstr>Another theorem</vt:lpstr>
      <vt:lpstr>PowerPoint Presentation</vt:lpstr>
      <vt:lpstr>Let’s connect these, and verify the theorem!!!</vt:lpstr>
      <vt:lpstr>Graph terminology (directed graph)</vt:lpstr>
      <vt:lpstr>Graph terminology (directed graph)</vt:lpstr>
      <vt:lpstr>Handshaking theorem (directed graph)</vt:lpstr>
      <vt:lpstr>Handshaking theorem (directed graph)</vt:lpstr>
      <vt:lpstr>Bipartite graph</vt:lpstr>
      <vt:lpstr>Bipartite graph</vt:lpstr>
      <vt:lpstr>Is this graph bipartite?</vt:lpstr>
      <vt:lpstr>Graph isomorphism</vt:lpstr>
      <vt:lpstr>Is this graph bipartite?</vt:lpstr>
      <vt:lpstr>Is this graph bipartite?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Graphs</dc:title>
  <dc:creator>Minhajul Bashir</dc:creator>
  <cp:lastModifiedBy>Lenovo</cp:lastModifiedBy>
  <cp:revision>30</cp:revision>
  <dcterms:created xsi:type="dcterms:W3CDTF">2019-11-17T02:31:00Z</dcterms:created>
  <dcterms:modified xsi:type="dcterms:W3CDTF">2021-12-02T10:39:26Z</dcterms:modified>
</cp:coreProperties>
</file>