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Graphs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</a:t>
            </a:r>
            <a:r>
              <a:rPr lang="en-US" dirty="0" smtClean="0"/>
              <a:t>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4/20/2022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146998"/>
            <a:ext cx="6938662" cy="1593031"/>
          </a:xfrm>
        </p:spPr>
        <p:txBody>
          <a:bodyPr/>
          <a:lstStyle/>
          <a:p>
            <a:r>
              <a:rPr lang="en-US" dirty="0"/>
              <a:t>This time the links are simplex, and data can be passed in one direction through a link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08" y="2337365"/>
            <a:ext cx="5615186" cy="167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known as </a:t>
                </a:r>
                <a:r>
                  <a:rPr lang="en-US" dirty="0">
                    <a:solidFill>
                      <a:srgbClr val="FF0000"/>
                    </a:solidFill>
                  </a:rPr>
                  <a:t>digraph</a:t>
                </a:r>
              </a:p>
              <a:p>
                <a:r>
                  <a:rPr lang="en-US" dirty="0" smtClean="0"/>
                  <a:t>Each </a:t>
                </a:r>
                <a:r>
                  <a:rPr lang="en-US" dirty="0"/>
                  <a:t>edge has a direction associated with it</a:t>
                </a:r>
              </a:p>
              <a:p>
                <a:pPr lvl="1"/>
                <a:r>
                  <a:rPr lang="en-US" dirty="0"/>
                  <a:t>Directed edge</a:t>
                </a:r>
              </a:p>
              <a:p>
                <a:pPr lvl="1"/>
                <a:r>
                  <a:rPr lang="en-US" dirty="0"/>
                  <a:t>Represented by an ordered pair of two vertices</a:t>
                </a:r>
              </a:p>
              <a:p>
                <a:pPr lvl="1"/>
                <a:r>
                  <a:rPr lang="en-US" dirty="0"/>
                  <a:t>If a directed edge starts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ends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then it is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directed graph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edges </a:t>
            </a:r>
            <a:r>
              <a:rPr lang="en-US" dirty="0"/>
              <a:t>not allowed in the same direction</a:t>
            </a:r>
          </a:p>
          <a:p>
            <a:pPr lvl="1"/>
            <a:r>
              <a:rPr lang="en-US" dirty="0"/>
              <a:t>Loop not allowed</a:t>
            </a:r>
          </a:p>
          <a:p>
            <a:r>
              <a:rPr lang="en-US" dirty="0"/>
              <a:t>Directed </a:t>
            </a:r>
            <a:r>
              <a:rPr lang="en-US" dirty="0" err="1"/>
              <a:t>multigraph</a:t>
            </a:r>
            <a:endParaRPr lang="en-US" dirty="0"/>
          </a:p>
          <a:p>
            <a:pPr lvl="1"/>
            <a:r>
              <a:rPr lang="en-US" dirty="0"/>
              <a:t>Multiple </a:t>
            </a:r>
            <a:r>
              <a:rPr lang="en-US" dirty="0" smtClean="0"/>
              <a:t>edges </a:t>
            </a:r>
            <a:r>
              <a:rPr lang="en-US" dirty="0"/>
              <a:t>allowed</a:t>
            </a:r>
          </a:p>
          <a:p>
            <a:pPr lvl="1"/>
            <a:r>
              <a:rPr lang="en-US" dirty="0"/>
              <a:t>Loop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may be directed, or undirected</a:t>
            </a:r>
          </a:p>
          <a:p>
            <a:r>
              <a:rPr lang="en-US" dirty="0"/>
              <a:t>Multiple edges allowed</a:t>
            </a:r>
          </a:p>
          <a:p>
            <a:r>
              <a:rPr lang="en-US" dirty="0"/>
              <a:t>Loops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2166937"/>
            <a:ext cx="8010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65939"/>
            <a:ext cx="6938662" cy="1374090"/>
          </a:xfrm>
        </p:spPr>
        <p:txBody>
          <a:bodyPr>
            <a:normAutofit/>
          </a:bodyPr>
          <a:lstStyle/>
          <a:p>
            <a:r>
              <a:rPr lang="en-US" dirty="0" smtClean="0"/>
              <a:t>Each edge has a weight</a:t>
            </a:r>
          </a:p>
          <a:p>
            <a:r>
              <a:rPr lang="en-US" dirty="0" smtClean="0"/>
              <a:t>Here, weight means data transmission rate between the vertices (for instance)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64416" y="33613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2275" y="291515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6823" y="35137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7324" y="27327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6687" y="247364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63814" y="2784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758" y="30025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0179" y="28743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3814" y="246076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14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Acquaintanceship graph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A graph that represents whether two people know each other or not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5358" y="4572000"/>
            <a:ext cx="1547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Simple</a:t>
            </a:r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29" y="619900"/>
            <a:ext cx="4623517" cy="257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Influence graph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- In </a:t>
            </a:r>
            <a:r>
              <a:rPr lang="en-US" dirty="0"/>
              <a:t>studies of group </a:t>
            </a:r>
            <a:r>
              <a:rPr lang="en-US" dirty="0" smtClean="0"/>
              <a:t>behavior, </a:t>
            </a:r>
            <a:r>
              <a:rPr lang="en-US" dirty="0"/>
              <a:t>it is observed that certain people can influence the thinking of others.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A </a:t>
            </a:r>
            <a:r>
              <a:rPr lang="en-US" dirty="0"/>
              <a:t>directed graph called an </a:t>
            </a:r>
            <a:r>
              <a:rPr lang="en-US" dirty="0">
                <a:solidFill>
                  <a:srgbClr val="FF0000"/>
                </a:solidFill>
              </a:rPr>
              <a:t>influence graph </a:t>
            </a:r>
            <a:r>
              <a:rPr lang="en-US" dirty="0"/>
              <a:t>can be used to model this behavior.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Each </a:t>
            </a:r>
            <a:r>
              <a:rPr lang="en-US" dirty="0"/>
              <a:t>person of the group is represented by a vertex.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Direction for influence ‘from’ one ‘to’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08" y="1054858"/>
            <a:ext cx="3428463" cy="213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Round robin tournament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Each team plays with the other teams exactly once</a:t>
            </a:r>
          </a:p>
          <a:p>
            <a:pPr marL="0" indent="0" algn="ctr">
              <a:buNone/>
            </a:pPr>
            <a:r>
              <a:rPr lang="en-US" dirty="0"/>
              <a:t>We create a graph to represent the match results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43" y="476518"/>
            <a:ext cx="3608637" cy="28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05330" y="5022761"/>
            <a:ext cx="700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Directed graph. </a:t>
            </a:r>
            <a:r>
              <a:rPr lang="en-US" i="1" dirty="0">
                <a:solidFill>
                  <a:srgbClr val="7030A0"/>
                </a:solidFill>
              </a:rPr>
              <a:t>Team 1</a:t>
            </a:r>
            <a:r>
              <a:rPr lang="en-US" dirty="0">
                <a:solidFill>
                  <a:srgbClr val="008080"/>
                </a:solidFill>
              </a:rPr>
              <a:t> is undefeated while </a:t>
            </a:r>
            <a:r>
              <a:rPr lang="en-US" i="1" dirty="0">
                <a:solidFill>
                  <a:srgbClr val="7030A0"/>
                </a:solidFill>
              </a:rPr>
              <a:t>Team 3</a:t>
            </a:r>
            <a:r>
              <a:rPr lang="en-US" dirty="0">
                <a:solidFill>
                  <a:srgbClr val="008080"/>
                </a:solidFill>
              </a:rPr>
              <a:t> is winless for instance.</a:t>
            </a:r>
          </a:p>
        </p:txBody>
      </p:sp>
    </p:spTree>
    <p:extLst>
      <p:ext uri="{BB962C8B-B14F-4D97-AF65-F5344CB8AC3E}">
        <p14:creationId xmlns:p14="http://schemas.microsoft.com/office/powerpoint/2010/main" val="1005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990000"/>
                </a:solidFill>
              </a:rPr>
              <a:t>Call graph</a:t>
            </a:r>
          </a:p>
          <a:p>
            <a:pPr marL="0" indent="0" algn="ctr">
              <a:buNone/>
            </a:pPr>
            <a:r>
              <a:rPr lang="en-US" dirty="0" smtClean="0"/>
              <a:t>Graph </a:t>
            </a:r>
            <a:r>
              <a:rPr lang="en-US" dirty="0"/>
              <a:t>that shows the phone calls made</a:t>
            </a:r>
            <a:br>
              <a:rPr lang="en-US" dirty="0"/>
            </a:br>
            <a:r>
              <a:rPr lang="en-US" dirty="0"/>
              <a:t>from one number to another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35" y="4049900"/>
            <a:ext cx="8480946" cy="263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051" y="3570606"/>
            <a:ext cx="376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A </a:t>
            </a:r>
            <a:r>
              <a:rPr lang="en-US" sz="3200" dirty="0">
                <a:solidFill>
                  <a:srgbClr val="00B050"/>
                </a:solidFill>
              </a:rPr>
              <a:t>directed </a:t>
            </a:r>
            <a:r>
              <a:rPr lang="en-US" sz="3200" dirty="0" err="1">
                <a:solidFill>
                  <a:srgbClr val="00B050"/>
                </a:solidFill>
              </a:rPr>
              <a:t>multigraph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1940" y="3568458"/>
            <a:ext cx="4298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An undirected </a:t>
            </a:r>
            <a:r>
              <a:rPr lang="en-US" sz="3200" dirty="0" err="1">
                <a:solidFill>
                  <a:srgbClr val="00B050"/>
                </a:solidFill>
              </a:rPr>
              <a:t>multigraph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7030A0"/>
                    </a:solidFill>
                  </a:rPr>
                  <a:t>nonempty</a:t>
                </a:r>
                <a:r>
                  <a:rPr lang="en-US" dirty="0"/>
                  <a:t> set of </a:t>
                </a:r>
                <a:r>
                  <a:rPr lang="en-US" dirty="0">
                    <a:solidFill>
                      <a:srgbClr val="FF0000"/>
                    </a:solidFill>
                  </a:rPr>
                  <a:t>vertices </a:t>
                </a:r>
                <a:r>
                  <a:rPr lang="en-US" dirty="0"/>
                  <a:t>(or nodes),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, a set of </a:t>
                </a:r>
                <a:r>
                  <a:rPr lang="en-US" dirty="0">
                    <a:solidFill>
                      <a:srgbClr val="0070C0"/>
                    </a:solidFill>
                  </a:rPr>
                  <a:t>edges</a:t>
                </a:r>
              </a:p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rgbClr val="0070C0"/>
                    </a:solidFill>
                  </a:rPr>
                  <a:t>edge</a:t>
                </a:r>
                <a:r>
                  <a:rPr lang="en-US" dirty="0"/>
                  <a:t> has one or two </a:t>
                </a:r>
                <a:r>
                  <a:rPr lang="en-US" dirty="0">
                    <a:solidFill>
                      <a:srgbClr val="FF0000"/>
                    </a:solidFill>
                  </a:rPr>
                  <a:t>vertices</a:t>
                </a:r>
                <a:r>
                  <a:rPr lang="en-US" dirty="0"/>
                  <a:t> associated with it</a:t>
                </a:r>
              </a:p>
              <a:p>
                <a:pPr lvl="1"/>
                <a:r>
                  <a:rPr lang="en-US" dirty="0"/>
                  <a:t>These vertices are called </a:t>
                </a:r>
                <a:r>
                  <a:rPr lang="en-US" dirty="0" smtClean="0"/>
                  <a:t>endpoints of that edge</a:t>
                </a:r>
                <a:endParaRPr lang="en-US" dirty="0"/>
              </a:p>
              <a:p>
                <a:pPr lvl="1"/>
                <a:r>
                  <a:rPr lang="en-US" dirty="0"/>
                  <a:t>An edge </a:t>
                </a:r>
                <a:r>
                  <a:rPr lang="en-US" dirty="0">
                    <a:solidFill>
                      <a:srgbClr val="00B050"/>
                    </a:solidFill>
                  </a:rPr>
                  <a:t>connects</a:t>
                </a:r>
                <a:r>
                  <a:rPr lang="en-US" dirty="0"/>
                  <a:t> its endpoints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graph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 smtClean="0"/>
              <a:t>Multigraph</a:t>
            </a:r>
            <a:endParaRPr lang="en-US" dirty="0"/>
          </a:p>
          <a:p>
            <a:r>
              <a:rPr lang="en-US" dirty="0"/>
              <a:t>With loops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loops</a:t>
            </a:r>
          </a:p>
          <a:p>
            <a:r>
              <a:rPr lang="en-US" dirty="0"/>
              <a:t>Undirected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Directed</a:t>
            </a:r>
            <a:endParaRPr lang="en-US" dirty="0"/>
          </a:p>
          <a:p>
            <a:r>
              <a:rPr lang="en-US" dirty="0" err="1"/>
              <a:t>Unweighted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Weighted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65939"/>
            <a:ext cx="6938662" cy="137409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 centers of a company are geographically distributed</a:t>
            </a:r>
          </a:p>
          <a:p>
            <a:r>
              <a:rPr lang="en-US" dirty="0"/>
              <a:t>This graph shows the connection between data centers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31" y="2135881"/>
            <a:ext cx="6508393" cy="202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3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edge connects two different vertices</a:t>
                </a:r>
              </a:p>
              <a:p>
                <a:pPr lvl="1"/>
                <a:r>
                  <a:rPr lang="en-US" dirty="0"/>
                  <a:t>Represented by an unordered pair of two vertices</a:t>
                </a:r>
              </a:p>
              <a:p>
                <a:pPr lvl="1"/>
                <a:r>
                  <a:rPr lang="en-US" dirty="0"/>
                  <a:t>An edge that 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two vertices are connected by more than one 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430332"/>
            <a:ext cx="6938662" cy="1309697"/>
          </a:xfrm>
        </p:spPr>
        <p:txBody>
          <a:bodyPr>
            <a:normAutofit/>
          </a:bodyPr>
          <a:lstStyle/>
          <a:p>
            <a:r>
              <a:rPr lang="en-US" dirty="0"/>
              <a:t>This graph shows links between data centers</a:t>
            </a:r>
          </a:p>
          <a:p>
            <a:pPr lvl="1"/>
            <a:r>
              <a:rPr lang="en-US" dirty="0"/>
              <a:t>Note that there exists multiple links between some pair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47" y="2339527"/>
            <a:ext cx="5944942" cy="175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connects two different vertices</a:t>
            </a:r>
          </a:p>
          <a:p>
            <a:r>
              <a:rPr lang="en-US" dirty="0" smtClean="0"/>
              <a:t>There exists at least two </a:t>
            </a:r>
            <a:r>
              <a:rPr lang="en-US" dirty="0"/>
              <a:t>edges that connect the same pair of vertices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01545"/>
            <a:ext cx="6938662" cy="1438484"/>
          </a:xfrm>
        </p:spPr>
        <p:txBody>
          <a:bodyPr/>
          <a:lstStyle/>
          <a:p>
            <a:r>
              <a:rPr lang="en-US" dirty="0"/>
              <a:t>Now there are links that connect a data center to itself!!!</a:t>
            </a:r>
          </a:p>
          <a:p>
            <a:pPr lvl="1"/>
            <a:r>
              <a:rPr lang="en-US" dirty="0"/>
              <a:t>Used for diagnosis purpose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03" y="1964250"/>
            <a:ext cx="5898189" cy="224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connects one or two vertices</a:t>
            </a:r>
          </a:p>
          <a:p>
            <a:r>
              <a:rPr lang="en-US" dirty="0"/>
              <a:t>There may exist edges that connect the same pair of vertices</a:t>
            </a:r>
          </a:p>
          <a:p>
            <a:r>
              <a:rPr lang="en-US" dirty="0" smtClean="0"/>
              <a:t>There exists at least one edge </a:t>
            </a:r>
            <a:r>
              <a:rPr lang="en-US"/>
              <a:t>that </a:t>
            </a:r>
            <a:r>
              <a:rPr lang="en-US" smtClean="0"/>
              <a:t>connects </a:t>
            </a:r>
            <a:r>
              <a:rPr lang="en-US" dirty="0"/>
              <a:t>a vertex to itself</a:t>
            </a:r>
          </a:p>
          <a:p>
            <a:pPr lvl="1"/>
            <a:r>
              <a:rPr lang="en-US" dirty="0"/>
              <a:t>Known as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155</TotalTime>
  <Words>616</Words>
  <Application>Microsoft Office PowerPoint</Application>
  <PresentationFormat>Custom</PresentationFormat>
  <Paragraphs>138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Integral</vt:lpstr>
      <vt:lpstr>Graphs - 1</vt:lpstr>
      <vt:lpstr>Graph</vt:lpstr>
      <vt:lpstr>Different types of graph</vt:lpstr>
      <vt:lpstr>A computer network</vt:lpstr>
      <vt:lpstr>Simple graph</vt:lpstr>
      <vt:lpstr>A computer network</vt:lpstr>
      <vt:lpstr>Multigraph</vt:lpstr>
      <vt:lpstr>A computer network</vt:lpstr>
      <vt:lpstr>Pseudograph</vt:lpstr>
      <vt:lpstr>A computer network</vt:lpstr>
      <vt:lpstr>Directed graph</vt:lpstr>
      <vt:lpstr>Variants of directed graph</vt:lpstr>
      <vt:lpstr>Mixed graph</vt:lpstr>
      <vt:lpstr>Different types of graphs</vt:lpstr>
      <vt:lpstr>Weighted graph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Dr. Al-Sakib Khan Pathan</cp:lastModifiedBy>
  <cp:revision>34</cp:revision>
  <dcterms:created xsi:type="dcterms:W3CDTF">2019-11-13T02:18:26Z</dcterms:created>
  <dcterms:modified xsi:type="dcterms:W3CDTF">2022-04-20T07:01:46Z</dcterms:modified>
</cp:coreProperties>
</file>