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60" r:id="rId10"/>
    <p:sldId id="261" r:id="rId11"/>
    <p:sldId id="292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1225" y="890587"/>
            <a:ext cx="368299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7000" y="817562"/>
            <a:ext cx="560387" cy="422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2000" y="360363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1052511"/>
                </a:lnTo>
                <a:lnTo>
                  <a:pt x="31750" y="1052511"/>
                </a:lnTo>
                <a:lnTo>
                  <a:pt x="3175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42912" y="1150937"/>
            <a:ext cx="8226424" cy="31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388350" y="147638"/>
            <a:ext cx="401637" cy="401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01102" y="462279"/>
            <a:ext cx="674179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392" y="462279"/>
            <a:ext cx="895921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2938081"/>
            <a:ext cx="8091170" cy="280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389" y="6562556"/>
            <a:ext cx="299593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88893" y="6572081"/>
            <a:ext cx="44069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4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7" y="474662"/>
                  </a:lnTo>
                  <a:lnTo>
                    <a:pt x="43766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8" y="2546413"/>
              <a:ext cx="328244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1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17" y="474662"/>
                  </a:lnTo>
                  <a:lnTo>
                    <a:pt x="42181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7" y="2968688"/>
              <a:ext cx="3691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71103" y="6568957"/>
            <a:ext cx="271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1-</a:t>
            </a:r>
            <a:fld id="{81D60167-4931-47E6-BA6A-407CBD079E47}" type="slidenum">
              <a:rPr sz="1200" spc="-5" dirty="0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644" y="872109"/>
            <a:ext cx="72809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/>
              <a:t>CSE 2213</a:t>
            </a:r>
            <a:r>
              <a:rPr sz="4800" spc="-5" dirty="0" smtClean="0"/>
              <a:t>:</a:t>
            </a:r>
            <a:endParaRPr sz="4800" dirty="0"/>
          </a:p>
          <a:p>
            <a:pPr marL="12700" marR="5080">
              <a:lnSpc>
                <a:spcPct val="100000"/>
              </a:lnSpc>
            </a:pPr>
            <a:r>
              <a:rPr lang="en-US" sz="4800" spc="-5" dirty="0"/>
              <a:t>Discrete Mathematics</a:t>
            </a:r>
            <a:endParaRPr sz="4800" dirty="0"/>
          </a:p>
        </p:txBody>
      </p:sp>
      <p:sp>
        <p:nvSpPr>
          <p:cNvPr id="14" name="object 13"/>
          <p:cNvSpPr txBox="1"/>
          <p:nvPr/>
        </p:nvSpPr>
        <p:spPr>
          <a:xfrm>
            <a:off x="1043736" y="5042530"/>
            <a:ext cx="7348855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Arial"/>
                <a:cs typeface="Arial"/>
              </a:rPr>
              <a:t>Modified Slides (based on the source mentioned below):</a:t>
            </a:r>
            <a:endParaRPr sz="29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Originals slides by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Baek and Dr. </a:t>
            </a:r>
            <a:r>
              <a:rPr sz="2000" spc="-5" dirty="0">
                <a:latin typeface="Arial"/>
                <a:cs typeface="Arial"/>
              </a:rPr>
              <a:t>Still, </a:t>
            </a:r>
            <a:r>
              <a:rPr sz="2000" dirty="0">
                <a:latin typeface="Arial"/>
                <a:cs typeface="Arial"/>
              </a:rPr>
              <a:t>adapted by J.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Stelovsky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Based on slides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M. P. Frank and Dr. J.L.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Gross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Provided by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McGraw-Hill</a:t>
            </a:r>
          </a:p>
        </p:txBody>
      </p:sp>
    </p:spTree>
    <p:extLst>
      <p:ext uri="{BB962C8B-B14F-4D97-AF65-F5344CB8AC3E}">
        <p14:creationId xmlns:p14="http://schemas.microsoft.com/office/powerpoint/2010/main" val="16337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79"/>
            <a:ext cx="66313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pc="-5" dirty="0"/>
              <a:t>The	Product Rule: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01052" y="1633220"/>
            <a:ext cx="7974330" cy="4373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3329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How many </a:t>
            </a:r>
            <a:r>
              <a:rPr sz="2800" spc="-5" dirty="0">
                <a:latin typeface="Arial"/>
                <a:cs typeface="Arial"/>
              </a:rPr>
              <a:t>functions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there from </a:t>
            </a:r>
            <a:r>
              <a:rPr sz="2800" dirty="0">
                <a:latin typeface="Arial"/>
                <a:cs typeface="Arial"/>
              </a:rPr>
              <a:t>a set </a:t>
            </a:r>
            <a:r>
              <a:rPr sz="2800" spc="-5" dirty="0">
                <a:latin typeface="Arial"/>
                <a:cs typeface="Arial"/>
              </a:rPr>
              <a:t>with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m</a:t>
            </a:r>
            <a:endParaRPr sz="2800">
              <a:latin typeface="Arial"/>
              <a:cs typeface="Arial"/>
            </a:endParaRPr>
          </a:p>
          <a:p>
            <a:pPr marL="406400">
              <a:lnSpc>
                <a:spcPts val="3329"/>
              </a:lnSpc>
            </a:pPr>
            <a:r>
              <a:rPr sz="2800" spc="-5" dirty="0">
                <a:latin typeface="Arial"/>
                <a:cs typeface="Arial"/>
              </a:rPr>
              <a:t>elements to </a:t>
            </a:r>
            <a:r>
              <a:rPr sz="2800" dirty="0">
                <a:latin typeface="Arial"/>
                <a:cs typeface="Arial"/>
              </a:rPr>
              <a:t>one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elements?</a:t>
            </a:r>
            <a:endParaRPr sz="2800">
              <a:latin typeface="Arial"/>
              <a:cs typeface="Arial"/>
            </a:endParaRPr>
          </a:p>
          <a:p>
            <a:pPr marR="190500" algn="ctr">
              <a:lnSpc>
                <a:spcPct val="100000"/>
              </a:lnSpc>
              <a:spcBef>
                <a:spcPts val="1490"/>
              </a:spcBef>
            </a:pPr>
            <a:r>
              <a:rPr sz="4800" b="1" i="1" spc="15" baseline="-16493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100" b="1" i="1" spc="10" dirty="0">
                <a:solidFill>
                  <a:srgbClr val="FF2600"/>
                </a:solidFill>
                <a:latin typeface="Times New Roman"/>
                <a:cs typeface="Times New Roman"/>
              </a:rPr>
              <a:t>m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406400" marR="207010" indent="-342900">
              <a:lnSpc>
                <a:spcPct val="102000"/>
              </a:lnSpc>
              <a:tabLst>
                <a:tab pos="4057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How many </a:t>
            </a:r>
            <a:r>
              <a:rPr sz="2800" spc="-5" dirty="0">
                <a:latin typeface="Arial"/>
                <a:cs typeface="Arial"/>
              </a:rPr>
              <a:t>one-to-one functions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there from  </a:t>
            </a:r>
            <a:r>
              <a:rPr sz="2800" dirty="0">
                <a:latin typeface="Arial"/>
                <a:cs typeface="Arial"/>
              </a:rPr>
              <a:t>a set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i="1" dirty="0">
                <a:latin typeface="Arial"/>
                <a:cs typeface="Arial"/>
              </a:rPr>
              <a:t>m </a:t>
            </a:r>
            <a:r>
              <a:rPr sz="2800" spc="-5" dirty="0">
                <a:latin typeface="Arial"/>
                <a:cs typeface="Arial"/>
              </a:rPr>
              <a:t>elements to </a:t>
            </a:r>
            <a:r>
              <a:rPr sz="2800" dirty="0">
                <a:latin typeface="Arial"/>
                <a:cs typeface="Arial"/>
              </a:rPr>
              <a:t>one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elements?</a:t>
            </a:r>
            <a:endParaRPr sz="2800">
              <a:latin typeface="Arial"/>
              <a:cs typeface="Arial"/>
            </a:endParaRPr>
          </a:p>
          <a:p>
            <a:pPr marL="29845" algn="ctr">
              <a:lnSpc>
                <a:spcPct val="100000"/>
              </a:lnSpc>
              <a:spcBef>
                <a:spcPts val="2080"/>
              </a:spcBef>
            </a:pP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n·</a:t>
            </a:r>
            <a:r>
              <a:rPr sz="3200" b="1" spc="-5" dirty="0">
                <a:solidFill>
                  <a:srgbClr val="FF260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– </a:t>
            </a:r>
            <a:r>
              <a:rPr sz="3200" b="1" dirty="0">
                <a:solidFill>
                  <a:srgbClr val="FF2600"/>
                </a:solidFill>
                <a:latin typeface="Times New Roman"/>
                <a:cs typeface="Times New Roman"/>
              </a:rPr>
              <a:t>1)(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 – </a:t>
            </a:r>
            <a:r>
              <a:rPr sz="3200" b="1" dirty="0">
                <a:solidFill>
                  <a:srgbClr val="FF2600"/>
                </a:solidFill>
                <a:latin typeface="Times New Roman"/>
                <a:cs typeface="Times New Roman"/>
              </a:rPr>
              <a:t>2)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··· </a:t>
            </a:r>
            <a:r>
              <a:rPr sz="3200" b="1" dirty="0">
                <a:solidFill>
                  <a:srgbClr val="FF2600"/>
                </a:solidFill>
                <a:latin typeface="Times New Roman"/>
                <a:cs typeface="Times New Roman"/>
              </a:rPr>
              <a:t>(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 – m +</a:t>
            </a:r>
            <a:r>
              <a:rPr sz="32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2600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795"/>
              </a:spcBef>
              <a:tabLst>
                <a:tab pos="4057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More examples in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textbook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79"/>
            <a:ext cx="1776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Rules</a:t>
            </a: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1045527" y="1407160"/>
            <a:ext cx="7827645" cy="49911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93700" marR="163195" indent="-342900">
              <a:lnSpc>
                <a:spcPct val="109700"/>
              </a:lnSpc>
              <a:spcBef>
                <a:spcPts val="40"/>
              </a:spcBef>
              <a:tabLst>
                <a:tab pos="393065" algn="l"/>
                <a:tab pos="1426210" algn="l"/>
                <a:tab pos="211264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Sum Rule</a:t>
            </a:r>
            <a:r>
              <a:rPr sz="2400" b="1" spc="-5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task </a:t>
            </a:r>
            <a:r>
              <a:rPr sz="2400" dirty="0">
                <a:latin typeface="Arial"/>
                <a:cs typeface="Arial"/>
              </a:rPr>
              <a:t>can be done in one of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baseline="-20833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ways, or  </a:t>
            </a:r>
            <a:r>
              <a:rPr sz="2400" spc="-5" dirty="0">
                <a:latin typeface="Arial"/>
                <a:cs typeface="Arial"/>
              </a:rPr>
              <a:t>in one of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baseline="-20833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ways, …, or in one of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i="1" baseline="-20833" dirty="0">
                <a:latin typeface="Arial"/>
                <a:cs typeface="Arial"/>
              </a:rPr>
              <a:t>m </a:t>
            </a:r>
            <a:r>
              <a:rPr sz="2400" dirty="0">
                <a:latin typeface="Arial"/>
                <a:cs typeface="Arial"/>
              </a:rPr>
              <a:t>ways, where  none of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set of </a:t>
            </a:r>
            <a:r>
              <a:rPr sz="2400" i="1" spc="-5" dirty="0">
                <a:latin typeface="Arial"/>
                <a:cs typeface="Arial"/>
              </a:rPr>
              <a:t>n</a:t>
            </a:r>
            <a:r>
              <a:rPr sz="2400" i="1" spc="-7" baseline="-20833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ways of doing </a:t>
            </a:r>
            <a:r>
              <a:rPr sz="2400" spc="-5" dirty="0">
                <a:latin typeface="Arial"/>
                <a:cs typeface="Arial"/>
              </a:rPr>
              <a:t>the task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the  </a:t>
            </a:r>
            <a:r>
              <a:rPr sz="2400" dirty="0">
                <a:latin typeface="Arial"/>
                <a:cs typeface="Arial"/>
              </a:rPr>
              <a:t>same as any of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set of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i="1" baseline="-20833" dirty="0">
                <a:latin typeface="Arial"/>
                <a:cs typeface="Arial"/>
              </a:rPr>
              <a:t>j </a:t>
            </a:r>
            <a:r>
              <a:rPr sz="2400" dirty="0">
                <a:latin typeface="Arial"/>
                <a:cs typeface="Arial"/>
              </a:rPr>
              <a:t>ways,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all pairs </a:t>
            </a:r>
            <a:r>
              <a:rPr sz="2400" i="1" dirty="0">
                <a:latin typeface="Arial"/>
                <a:cs typeface="Arial"/>
              </a:rPr>
              <a:t>i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i="1" dirty="0">
                <a:latin typeface="Arial"/>
                <a:cs typeface="Arial"/>
              </a:rPr>
              <a:t>j 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1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i </a:t>
            </a:r>
            <a:r>
              <a:rPr sz="2400" dirty="0">
                <a:latin typeface="Symbol"/>
                <a:cs typeface="Symbol"/>
              </a:rPr>
              <a:t>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j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. </a:t>
            </a:r>
            <a:r>
              <a:rPr sz="2400" spc="-5" dirty="0">
                <a:latin typeface="Arial"/>
                <a:cs typeface="Arial"/>
              </a:rPr>
              <a:t>Then the </a:t>
            </a:r>
            <a:r>
              <a:rPr sz="2400" dirty="0">
                <a:latin typeface="Arial"/>
                <a:cs typeface="Arial"/>
              </a:rPr>
              <a:t>number of ways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do </a:t>
            </a:r>
            <a:r>
              <a:rPr sz="2400" spc="-5" dirty="0">
                <a:latin typeface="Arial"/>
                <a:cs typeface="Arial"/>
              </a:rPr>
              <a:t>the  task</a:t>
            </a:r>
            <a:r>
              <a:rPr sz="2400" dirty="0">
                <a:latin typeface="Arial"/>
                <a:cs typeface="Arial"/>
              </a:rPr>
              <a:t> is	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baseline="-20833" dirty="0">
                <a:latin typeface="Arial"/>
                <a:cs typeface="Arial"/>
              </a:rPr>
              <a:t>1 </a:t>
            </a:r>
            <a:r>
              <a:rPr sz="2400" i="1" dirty="0">
                <a:latin typeface="Arial"/>
                <a:cs typeface="Arial"/>
              </a:rPr>
              <a:t>+	n</a:t>
            </a:r>
            <a:r>
              <a:rPr sz="2400" baseline="-20833" dirty="0">
                <a:latin typeface="Arial"/>
                <a:cs typeface="Arial"/>
              </a:rPr>
              <a:t>2 </a:t>
            </a:r>
            <a:r>
              <a:rPr sz="2400" i="1" dirty="0">
                <a:latin typeface="Arial"/>
                <a:cs typeface="Arial"/>
              </a:rPr>
              <a:t>+ </a:t>
            </a:r>
            <a:r>
              <a:rPr lang="en-US" sz="2400" spc="800" dirty="0" smtClean="0">
                <a:latin typeface="Arial"/>
                <a:cs typeface="Arial"/>
              </a:rPr>
              <a:t>…</a:t>
            </a:r>
            <a:r>
              <a:rPr sz="2400" i="1" dirty="0" smtClean="0">
                <a:latin typeface="Arial"/>
                <a:cs typeface="Arial"/>
              </a:rPr>
              <a:t>+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i="1" baseline="-20833" dirty="0">
                <a:latin typeface="Arial"/>
                <a:cs typeface="Arial"/>
              </a:rPr>
              <a:t>m</a:t>
            </a:r>
            <a:r>
              <a:rPr sz="2400" i="1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93700" marR="55880" indent="-342900">
              <a:lnSpc>
                <a:spcPct val="109700"/>
              </a:lnSpc>
              <a:spcBef>
                <a:spcPts val="1240"/>
              </a:spcBef>
              <a:tabLst>
                <a:tab pos="3930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Product Rule</a:t>
            </a:r>
            <a:r>
              <a:rPr sz="2400" b="1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Suppose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dirty="0">
                <a:latin typeface="Arial"/>
                <a:cs typeface="Arial"/>
              </a:rPr>
              <a:t>a procedure can be  broken down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dirty="0">
                <a:latin typeface="Arial"/>
                <a:cs typeface="Arial"/>
              </a:rPr>
              <a:t>a sequence of </a:t>
            </a:r>
            <a:r>
              <a:rPr sz="2400" i="1" dirty="0">
                <a:latin typeface="Arial"/>
                <a:cs typeface="Arial"/>
              </a:rPr>
              <a:t>m </a:t>
            </a:r>
            <a:r>
              <a:rPr sz="2400" dirty="0">
                <a:latin typeface="Arial"/>
                <a:cs typeface="Arial"/>
              </a:rPr>
              <a:t>successive </a:t>
            </a:r>
            <a:r>
              <a:rPr sz="2400" spc="-5" dirty="0">
                <a:latin typeface="Arial"/>
                <a:cs typeface="Arial"/>
              </a:rPr>
              <a:t>tasks.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If  the task </a:t>
            </a:r>
            <a:r>
              <a:rPr sz="2400" i="1" dirty="0">
                <a:latin typeface="Arial"/>
                <a:cs typeface="Arial"/>
              </a:rPr>
              <a:t>T</a:t>
            </a:r>
            <a:r>
              <a:rPr sz="2400" baseline="-20833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can be done in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baseline="-20833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ways; </a:t>
            </a:r>
            <a:r>
              <a:rPr sz="2400" spc="-5" dirty="0">
                <a:latin typeface="Arial"/>
                <a:cs typeface="Arial"/>
              </a:rPr>
              <a:t>the task </a:t>
            </a:r>
            <a:r>
              <a:rPr sz="2400" i="1" dirty="0">
                <a:latin typeface="Arial"/>
                <a:cs typeface="Arial"/>
              </a:rPr>
              <a:t>T</a:t>
            </a:r>
            <a:r>
              <a:rPr sz="2400" baseline="-20833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can  then </a:t>
            </a:r>
            <a:r>
              <a:rPr sz="2400" spc="-5" dirty="0">
                <a:latin typeface="Arial"/>
                <a:cs typeface="Arial"/>
              </a:rPr>
              <a:t>be done in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baseline="-20833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ways; </a:t>
            </a:r>
            <a:r>
              <a:rPr sz="2400" spc="-5" dirty="0">
                <a:latin typeface="Arial"/>
                <a:cs typeface="Arial"/>
              </a:rPr>
              <a:t>...;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the task </a:t>
            </a:r>
            <a:r>
              <a:rPr sz="2400" i="1" dirty="0">
                <a:latin typeface="Arial"/>
                <a:cs typeface="Arial"/>
              </a:rPr>
              <a:t>T</a:t>
            </a:r>
            <a:r>
              <a:rPr sz="2400" i="1" baseline="-20833" dirty="0">
                <a:latin typeface="Arial"/>
                <a:cs typeface="Arial"/>
              </a:rPr>
              <a:t>m </a:t>
            </a:r>
            <a:r>
              <a:rPr sz="2400" dirty="0">
                <a:latin typeface="Arial"/>
                <a:cs typeface="Arial"/>
              </a:rPr>
              <a:t>can be  </a:t>
            </a:r>
            <a:r>
              <a:rPr sz="2400" spc="-5" dirty="0">
                <a:latin typeface="Arial"/>
                <a:cs typeface="Arial"/>
              </a:rPr>
              <a:t>done in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i="1" baseline="-20833" dirty="0">
                <a:latin typeface="Arial"/>
                <a:cs typeface="Arial"/>
              </a:rPr>
              <a:t>m </a:t>
            </a:r>
            <a:r>
              <a:rPr sz="2400" dirty="0">
                <a:latin typeface="Arial"/>
                <a:cs typeface="Arial"/>
              </a:rPr>
              <a:t>ways, </a:t>
            </a:r>
            <a:r>
              <a:rPr sz="2400" spc="-5" dirty="0">
                <a:latin typeface="Arial"/>
                <a:cs typeface="Arial"/>
              </a:rPr>
              <a:t>then there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i="1" spc="50" dirty="0">
                <a:latin typeface="Arial"/>
                <a:cs typeface="Arial"/>
              </a:rPr>
              <a:t>n</a:t>
            </a:r>
            <a:r>
              <a:rPr sz="2400" spc="75" baseline="-20833" dirty="0">
                <a:latin typeface="Arial"/>
                <a:cs typeface="Arial"/>
              </a:rPr>
              <a:t>1</a:t>
            </a:r>
            <a:r>
              <a:rPr sz="2400" i="1" spc="50" dirty="0">
                <a:latin typeface="Arial"/>
                <a:cs typeface="Arial"/>
              </a:rPr>
              <a:t>·n</a:t>
            </a:r>
            <a:r>
              <a:rPr sz="2400" spc="75" baseline="-20833" dirty="0">
                <a:latin typeface="Arial"/>
                <a:cs typeface="Arial"/>
              </a:rPr>
              <a:t>2</a:t>
            </a:r>
            <a:r>
              <a:rPr sz="2400" i="1" spc="50" dirty="0">
                <a:latin typeface="Arial"/>
                <a:cs typeface="Arial"/>
              </a:rPr>
              <a:t>···n</a:t>
            </a:r>
            <a:r>
              <a:rPr sz="2400" i="1" spc="75" baseline="-20833" dirty="0">
                <a:latin typeface="Arial"/>
                <a:cs typeface="Arial"/>
              </a:rPr>
              <a:t>m </a:t>
            </a:r>
            <a:r>
              <a:rPr sz="2400" dirty="0">
                <a:latin typeface="Arial"/>
                <a:cs typeface="Arial"/>
              </a:rPr>
              <a:t>ways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do 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procedure.</a:t>
            </a:r>
          </a:p>
        </p:txBody>
      </p:sp>
    </p:spTree>
    <p:extLst>
      <p:ext uri="{BB962C8B-B14F-4D97-AF65-F5344CB8AC3E}">
        <p14:creationId xmlns:p14="http://schemas.microsoft.com/office/powerpoint/2010/main" val="10652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79"/>
            <a:ext cx="6094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  <a:tab pos="3935095" algn="l"/>
              </a:tabLst>
            </a:pPr>
            <a:r>
              <a:rPr spc="-5" dirty="0"/>
              <a:t>The	Pigeonhole	Principle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491297"/>
            <a:ext cx="7541895" cy="47548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360045" indent="-342900">
              <a:lnSpc>
                <a:spcPts val="3000"/>
              </a:lnSpc>
              <a:spcBef>
                <a:spcPts val="5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lang="en-US" sz="2800" spc="-5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.k.a</a:t>
            </a:r>
            <a:r>
              <a:rPr sz="2800" spc="-5" dirty="0">
                <a:latin typeface="Arial"/>
                <a:cs typeface="Arial"/>
              </a:rPr>
              <a:t>. the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Dirichlet drawer </a:t>
            </a:r>
            <a:r>
              <a:rPr sz="2800" spc="-5" dirty="0">
                <a:latin typeface="Arial"/>
                <a:cs typeface="Arial"/>
              </a:rPr>
              <a:t>principle</a:t>
            </a:r>
            <a:r>
              <a:rPr sz="2800" spc="-5" dirty="0">
                <a:latin typeface="Times New Roman"/>
                <a:cs typeface="Times New Roman"/>
              </a:rPr>
              <a:t>”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“Shoe Box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Principle”.</a:t>
            </a:r>
          </a:p>
          <a:p>
            <a:pPr marL="355600" marR="744855" indent="-342900">
              <a:lnSpc>
                <a:spcPct val="89600"/>
              </a:lnSpc>
              <a:spcBef>
                <a:spcPts val="163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k </a:t>
            </a:r>
            <a:r>
              <a:rPr sz="2800" dirty="0">
                <a:latin typeface="Arial"/>
                <a:cs typeface="Arial"/>
              </a:rPr>
              <a:t>+ 1 or more </a:t>
            </a:r>
            <a:r>
              <a:rPr sz="2800" spc="-5" dirty="0">
                <a:latin typeface="Arial"/>
                <a:cs typeface="Arial"/>
              </a:rPr>
              <a:t>objects </a:t>
            </a:r>
            <a:r>
              <a:rPr sz="2800" dirty="0">
                <a:latin typeface="Arial"/>
                <a:cs typeface="Arial"/>
              </a:rPr>
              <a:t>are assigned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k  </a:t>
            </a:r>
            <a:r>
              <a:rPr sz="2800" dirty="0">
                <a:latin typeface="Arial"/>
                <a:cs typeface="Arial"/>
              </a:rPr>
              <a:t>places,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dirty="0">
                <a:latin typeface="Arial"/>
                <a:cs typeface="Arial"/>
              </a:rPr>
              <a:t>at least 1 place must be  assigned 2 or more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objects.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In terms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assignment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function:</a:t>
            </a:r>
            <a:endParaRPr sz="2800" dirty="0">
              <a:latin typeface="Arial"/>
              <a:cs typeface="Arial"/>
            </a:endParaRPr>
          </a:p>
          <a:p>
            <a:pPr marL="748665" marR="5080" indent="-279400">
              <a:lnSpc>
                <a:spcPct val="89600"/>
              </a:lnSpc>
              <a:spcBef>
                <a:spcPts val="1785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→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spc="-5" dirty="0">
                <a:latin typeface="Arial"/>
                <a:cs typeface="Arial"/>
              </a:rPr>
              <a:t>and |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| </a:t>
            </a:r>
            <a:r>
              <a:rPr sz="2800" dirty="0">
                <a:latin typeface="Symbol"/>
                <a:cs typeface="Symbol"/>
              </a:rPr>
              <a:t>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|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| + 1,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dirty="0">
                <a:latin typeface="Arial"/>
                <a:cs typeface="Arial"/>
              </a:rPr>
              <a:t>some  element of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has more </a:t>
            </a:r>
            <a:r>
              <a:rPr sz="2800" spc="-5" dirty="0">
                <a:latin typeface="Arial"/>
                <a:cs typeface="Arial"/>
              </a:rPr>
              <a:t>than two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preimages  under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926465">
              <a:lnSpc>
                <a:spcPct val="100000"/>
              </a:lnSpc>
              <a:spcBef>
                <a:spcPts val="1320"/>
              </a:spcBef>
            </a:pPr>
            <a:r>
              <a:rPr sz="1400" spc="-52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3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sz="2800" dirty="0" smtClean="0">
                <a:latin typeface="Arial"/>
                <a:cs typeface="Arial"/>
              </a:rPr>
              <a:t>.e</a:t>
            </a:r>
            <a:r>
              <a:rPr sz="2800" dirty="0">
                <a:latin typeface="Arial"/>
                <a:cs typeface="Arial"/>
              </a:rPr>
              <a:t>.,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not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one-to-one.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79"/>
            <a:ext cx="6094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  <a:tab pos="3935095" algn="l"/>
              </a:tabLst>
            </a:pPr>
            <a:r>
              <a:rPr spc="-5" dirty="0"/>
              <a:t>The	Pigeonhole	Principle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297749"/>
            <a:ext cx="7297420" cy="26320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Proof by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contradiction:</a:t>
            </a:r>
            <a:endParaRPr sz="2600">
              <a:latin typeface="Arial"/>
              <a:cs typeface="Arial"/>
            </a:endParaRPr>
          </a:p>
          <a:p>
            <a:pPr marL="748665" marR="5080" indent="-279400">
              <a:lnSpc>
                <a:spcPct val="99000"/>
              </a:lnSpc>
              <a:spcBef>
                <a:spcPts val="64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600" spc="-5" dirty="0">
                <a:latin typeface="Arial"/>
                <a:cs typeface="Arial"/>
              </a:rPr>
              <a:t>If the </a:t>
            </a:r>
            <a:r>
              <a:rPr sz="2600" dirty="0">
                <a:latin typeface="Arial"/>
                <a:cs typeface="Arial"/>
              </a:rPr>
              <a:t>conclusion is </a:t>
            </a:r>
            <a:r>
              <a:rPr sz="2600" spc="-5" dirty="0">
                <a:latin typeface="Arial"/>
                <a:cs typeface="Arial"/>
              </a:rPr>
              <a:t>false, </a:t>
            </a:r>
            <a:r>
              <a:rPr sz="2600" dirty="0">
                <a:latin typeface="Arial"/>
                <a:cs typeface="Arial"/>
              </a:rPr>
              <a:t>each pigeonhole  </a:t>
            </a:r>
            <a:r>
              <a:rPr sz="2600" spc="-5" dirty="0">
                <a:latin typeface="Arial"/>
                <a:cs typeface="Arial"/>
              </a:rPr>
              <a:t>contains </a:t>
            </a:r>
            <a:r>
              <a:rPr sz="2600" dirty="0">
                <a:latin typeface="Arial"/>
                <a:cs typeface="Arial"/>
              </a:rPr>
              <a:t>at most one pigeon and in </a:t>
            </a:r>
            <a:r>
              <a:rPr sz="2600" spc="-5" dirty="0">
                <a:latin typeface="Arial"/>
                <a:cs typeface="Arial"/>
              </a:rPr>
              <a:t>this time,  </a:t>
            </a:r>
            <a:r>
              <a:rPr sz="2600" dirty="0">
                <a:latin typeface="Arial"/>
                <a:cs typeface="Arial"/>
              </a:rPr>
              <a:t>we can account 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dirty="0">
                <a:latin typeface="Arial"/>
                <a:cs typeface="Arial"/>
              </a:rPr>
              <a:t>at most </a:t>
            </a:r>
            <a:r>
              <a:rPr sz="2600" i="1" dirty="0">
                <a:latin typeface="Arial"/>
                <a:cs typeface="Arial"/>
              </a:rPr>
              <a:t>k</a:t>
            </a:r>
            <a:r>
              <a:rPr sz="2600" i="1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pigeons.</a:t>
            </a:r>
            <a:endParaRPr sz="2600">
              <a:latin typeface="Arial"/>
              <a:cs typeface="Arial"/>
            </a:endParaRPr>
          </a:p>
          <a:p>
            <a:pPr marL="748665" marR="539750" indent="-279400">
              <a:lnSpc>
                <a:spcPts val="3080"/>
              </a:lnSpc>
              <a:spcBef>
                <a:spcPts val="84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600" dirty="0">
                <a:latin typeface="Arial"/>
                <a:cs typeface="Arial"/>
              </a:rPr>
              <a:t>Since </a:t>
            </a:r>
            <a:r>
              <a:rPr sz="2600" spc="-5" dirty="0">
                <a:latin typeface="Arial"/>
                <a:cs typeface="Arial"/>
              </a:rPr>
              <a:t>there </a:t>
            </a:r>
            <a:r>
              <a:rPr sz="2600" dirty="0">
                <a:latin typeface="Arial"/>
                <a:cs typeface="Arial"/>
              </a:rPr>
              <a:t>are </a:t>
            </a:r>
            <a:r>
              <a:rPr sz="2600" i="1" dirty="0">
                <a:latin typeface="Arial"/>
                <a:cs typeface="Arial"/>
              </a:rPr>
              <a:t>k + </a:t>
            </a:r>
            <a:r>
              <a:rPr sz="2600" dirty="0">
                <a:latin typeface="Arial"/>
                <a:cs typeface="Arial"/>
              </a:rPr>
              <a:t>1 pigeons, we have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  </a:t>
            </a:r>
            <a:r>
              <a:rPr sz="2600" spc="-5" dirty="0">
                <a:latin typeface="Arial"/>
                <a:cs typeface="Arial"/>
              </a:rPr>
              <a:t>contradiction.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81200" y="3914775"/>
            <a:ext cx="6781800" cy="2543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392" y="462279"/>
            <a:ext cx="895921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0775">
              <a:lnSpc>
                <a:spcPct val="100000"/>
              </a:lnSpc>
              <a:spcBef>
                <a:spcPts val="100"/>
              </a:spcBef>
              <a:tabLst>
                <a:tab pos="3999865" algn="l"/>
              </a:tabLst>
            </a:pPr>
            <a:r>
              <a:rPr dirty="0"/>
              <a:t>P</a:t>
            </a:r>
            <a:r>
              <a:rPr spc="-5" dirty="0"/>
              <a:t>ig</a:t>
            </a:r>
            <a:r>
              <a:rPr dirty="0"/>
              <a:t>e</a:t>
            </a:r>
            <a:r>
              <a:rPr spc="-5" dirty="0"/>
              <a:t>onhol</a:t>
            </a:r>
            <a:r>
              <a:rPr dirty="0"/>
              <a:t>e	Pr</a:t>
            </a:r>
            <a:r>
              <a:rPr spc="-5" dirty="0"/>
              <a:t>in</a:t>
            </a:r>
            <a:r>
              <a:rPr dirty="0"/>
              <a:t>c</a:t>
            </a:r>
            <a:r>
              <a:rPr spc="-5" dirty="0"/>
              <a:t>ipl</a:t>
            </a:r>
            <a:r>
              <a:rPr dirty="0"/>
              <a:t>e</a:t>
            </a:r>
            <a:r>
              <a:rPr dirty="0" smtClean="0"/>
              <a:t>:</a:t>
            </a:r>
            <a:r>
              <a:rPr lang="en-US" dirty="0" smtClean="0"/>
              <a:t> Example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94752" y="1455737"/>
            <a:ext cx="7604125" cy="4406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are 101 possible numeric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grades</a:t>
            </a:r>
          </a:p>
          <a:p>
            <a:pPr marL="355600">
              <a:lnSpc>
                <a:spcPct val="100000"/>
              </a:lnSpc>
              <a:spcBef>
                <a:spcPts val="240"/>
              </a:spcBef>
            </a:pPr>
            <a:r>
              <a:rPr sz="2800" dirty="0">
                <a:latin typeface="Arial"/>
                <a:cs typeface="Arial"/>
              </a:rPr>
              <a:t>(0% ~ 100%) rounded </a:t>
            </a:r>
            <a:r>
              <a:rPr sz="2800" spc="-5" dirty="0">
                <a:latin typeface="Arial"/>
                <a:cs typeface="Arial"/>
              </a:rPr>
              <a:t>to the </a:t>
            </a:r>
            <a:r>
              <a:rPr sz="2800" dirty="0">
                <a:latin typeface="Arial"/>
                <a:cs typeface="Arial"/>
              </a:rPr>
              <a:t>nearest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integer.</a:t>
            </a:r>
            <a:endParaRPr sz="2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02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Also, </a:t>
            </a: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dirty="0">
                <a:latin typeface="Symbol"/>
                <a:cs typeface="Symbol"/>
              </a:rPr>
              <a:t></a:t>
            </a:r>
            <a:r>
              <a:rPr sz="2800" dirty="0">
                <a:latin typeface="Arial"/>
                <a:cs typeface="Arial"/>
              </a:rPr>
              <a:t>101 </a:t>
            </a:r>
            <a:r>
              <a:rPr sz="2800" spc="-5" dirty="0">
                <a:latin typeface="Arial"/>
                <a:cs typeface="Arial"/>
              </a:rPr>
              <a:t>students </a:t>
            </a:r>
            <a:r>
              <a:rPr sz="2800" dirty="0">
                <a:latin typeface="Arial"/>
                <a:cs typeface="Arial"/>
              </a:rPr>
              <a:t>in 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class.</a:t>
            </a:r>
          </a:p>
          <a:p>
            <a:pPr marL="355600" marR="5080" indent="-342900">
              <a:lnSpc>
                <a:spcPct val="110400"/>
              </a:lnSpc>
              <a:spcBef>
                <a:spcPts val="1689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Therefore, there </a:t>
            </a:r>
            <a:r>
              <a:rPr sz="2800" dirty="0">
                <a:latin typeface="Arial"/>
                <a:cs typeface="Arial"/>
              </a:rPr>
              <a:t>must be at least one  (rounded) grade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will be shared by at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least  2 </a:t>
            </a:r>
            <a:r>
              <a:rPr sz="2800" spc="-5" dirty="0">
                <a:latin typeface="Arial"/>
                <a:cs typeface="Arial"/>
              </a:rPr>
              <a:t>students </a:t>
            </a:r>
            <a:r>
              <a:rPr sz="2800" dirty="0">
                <a:latin typeface="Arial"/>
                <a:cs typeface="Arial"/>
              </a:rPr>
              <a:t>at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end of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semester.</a:t>
            </a:r>
            <a:endParaRPr sz="2800" dirty="0">
              <a:latin typeface="Arial"/>
              <a:cs typeface="Arial"/>
            </a:endParaRPr>
          </a:p>
          <a:p>
            <a:pPr marL="748665" marR="276860" indent="-279400">
              <a:lnSpc>
                <a:spcPct val="110700"/>
              </a:lnSpc>
              <a:spcBef>
                <a:spcPts val="166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spc="-5" dirty="0">
                <a:latin typeface="Arial"/>
                <a:cs typeface="Arial"/>
              </a:rPr>
              <a:t>i.e., the function from students to </a:t>
            </a:r>
            <a:r>
              <a:rPr sz="2800" dirty="0">
                <a:latin typeface="Arial"/>
                <a:cs typeface="Arial"/>
              </a:rPr>
              <a:t>rounded  grades is </a:t>
            </a:r>
            <a:r>
              <a:rPr sz="2800" i="1" dirty="0">
                <a:latin typeface="Arial"/>
                <a:cs typeface="Arial"/>
              </a:rPr>
              <a:t>not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one-to-one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function.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79"/>
            <a:ext cx="5925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0580" algn="l"/>
                <a:tab pos="4331335" algn="l"/>
              </a:tabLst>
            </a:pPr>
            <a:r>
              <a:rPr spc="-5" dirty="0"/>
              <a:t>Another	Example	of</a:t>
            </a:r>
            <a:r>
              <a:rPr spc="-80" dirty="0"/>
              <a:t> </a:t>
            </a:r>
            <a:r>
              <a:rPr spc="-5" dirty="0"/>
              <a:t>P.P.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6939" y="1407160"/>
            <a:ext cx="8037830" cy="472440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55600" marR="168910" indent="-342900">
              <a:lnSpc>
                <a:spcPct val="110000"/>
              </a:lnSpc>
              <a:spcBef>
                <a:spcPts val="30"/>
              </a:spcBef>
              <a:tabLst>
                <a:tab pos="3549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10 persons have </a:t>
            </a:r>
            <a:r>
              <a:rPr sz="2400" spc="-5" dirty="0">
                <a:latin typeface="Arial"/>
                <a:cs typeface="Arial"/>
              </a:rPr>
              <a:t>first </a:t>
            </a:r>
            <a:r>
              <a:rPr sz="2400" dirty="0">
                <a:latin typeface="Arial"/>
                <a:cs typeface="Arial"/>
              </a:rPr>
              <a:t>names as Alice, Bernare, and  Charles, and last names as Lee, </a:t>
            </a:r>
            <a:r>
              <a:rPr sz="2400" spc="-5" dirty="0">
                <a:latin typeface="Arial"/>
                <a:cs typeface="Arial"/>
              </a:rPr>
              <a:t>McDuff, </a:t>
            </a:r>
            <a:r>
              <a:rPr sz="2400" dirty="0">
                <a:latin typeface="Arial"/>
                <a:cs typeface="Arial"/>
              </a:rPr>
              <a:t>and Ng.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Show 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dirty="0">
                <a:latin typeface="Arial"/>
                <a:cs typeface="Arial"/>
              </a:rPr>
              <a:t>at least </a:t>
            </a:r>
            <a:r>
              <a:rPr sz="2400" spc="-5" dirty="0">
                <a:latin typeface="Arial"/>
                <a:cs typeface="Arial"/>
              </a:rPr>
              <a:t>two </a:t>
            </a:r>
            <a:r>
              <a:rPr sz="2400" dirty="0">
                <a:latin typeface="Arial"/>
                <a:cs typeface="Arial"/>
              </a:rPr>
              <a:t>persons have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same </a:t>
            </a:r>
            <a:r>
              <a:rPr sz="2400" spc="-5" dirty="0">
                <a:latin typeface="Arial"/>
                <a:cs typeface="Arial"/>
              </a:rPr>
              <a:t>first </a:t>
            </a:r>
            <a:r>
              <a:rPr sz="2400" dirty="0">
                <a:latin typeface="Arial"/>
                <a:cs typeface="Arial"/>
              </a:rPr>
              <a:t>and last  names</a:t>
            </a:r>
            <a:r>
              <a:rPr sz="2400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549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Solution:</a:t>
            </a:r>
            <a:endParaRPr sz="2400" dirty="0">
              <a:latin typeface="Arial"/>
              <a:cs typeface="Arial"/>
            </a:endParaRPr>
          </a:p>
          <a:p>
            <a:pPr marL="748665" marR="394970" indent="-279400">
              <a:lnSpc>
                <a:spcPct val="108500"/>
              </a:lnSpc>
              <a:spcBef>
                <a:spcPts val="675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latin typeface="Arial"/>
                <a:cs typeface="Arial"/>
              </a:rPr>
              <a:t>9 possible names </a:t>
            </a:r>
            <a:r>
              <a:rPr sz="2400" spc="-5" dirty="0">
                <a:latin typeface="Arial"/>
                <a:cs typeface="Arial"/>
              </a:rPr>
              <a:t>for the </a:t>
            </a:r>
            <a:r>
              <a:rPr sz="2400" dirty="0">
                <a:latin typeface="Arial"/>
                <a:cs typeface="Arial"/>
              </a:rPr>
              <a:t>10 persons → 10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pigeons  and 9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pigeonholes.</a:t>
            </a:r>
          </a:p>
          <a:p>
            <a:pPr marL="748665" marR="758825" indent="-279400">
              <a:lnSpc>
                <a:spcPct val="108500"/>
              </a:lnSpc>
              <a:spcBef>
                <a:spcPts val="655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latin typeface="Arial"/>
                <a:cs typeface="Arial"/>
              </a:rPr>
              <a:t>Assignment of names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people = assignment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 pigeonholes </a:t>
            </a:r>
            <a:r>
              <a:rPr sz="2400" spc="-5" dirty="0">
                <a:latin typeface="Arial"/>
                <a:cs typeface="Arial"/>
              </a:rPr>
              <a:t>to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pigeons</a:t>
            </a:r>
          </a:p>
          <a:p>
            <a:pPr marL="748665" marR="5080" indent="-279400">
              <a:lnSpc>
                <a:spcPct val="108500"/>
              </a:lnSpc>
              <a:spcBef>
                <a:spcPts val="650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Pigeonhole Principle, some name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(pigeonhole)  is assigned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at least </a:t>
            </a:r>
            <a:r>
              <a:rPr sz="2400" spc="-5" dirty="0">
                <a:latin typeface="Arial"/>
                <a:cs typeface="Arial"/>
              </a:rPr>
              <a:t>two </a:t>
            </a:r>
            <a:r>
              <a:rPr sz="2400" dirty="0">
                <a:latin typeface="Arial"/>
                <a:cs typeface="Arial"/>
              </a:rPr>
              <a:t>persons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(pigeons).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139700"/>
            <a:ext cx="57842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Generalized</a:t>
            </a:r>
            <a:r>
              <a:rPr spc="-50" dirty="0"/>
              <a:t> </a:t>
            </a:r>
            <a:r>
              <a:rPr spc="-5" dirty="0"/>
              <a:t>Pigeonhole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9339" y="622300"/>
            <a:ext cx="7535545" cy="505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Principle</a:t>
            </a:r>
            <a:endParaRPr sz="4000" dirty="0">
              <a:latin typeface="Arial"/>
              <a:cs typeface="Arial"/>
            </a:endParaRPr>
          </a:p>
          <a:p>
            <a:pPr marL="355600" marR="252729" indent="-342900">
              <a:lnSpc>
                <a:spcPct val="107100"/>
              </a:lnSpc>
              <a:spcBef>
                <a:spcPts val="23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objects </a:t>
            </a:r>
            <a:r>
              <a:rPr sz="2800" dirty="0">
                <a:latin typeface="Arial"/>
                <a:cs typeface="Arial"/>
              </a:rPr>
              <a:t>are assigned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i="1" dirty="0">
                <a:latin typeface="Arial"/>
                <a:cs typeface="Arial"/>
              </a:rPr>
              <a:t>k </a:t>
            </a:r>
            <a:r>
              <a:rPr sz="2800" dirty="0">
                <a:latin typeface="Arial"/>
                <a:cs typeface="Arial"/>
              </a:rPr>
              <a:t>places, </a:t>
            </a:r>
            <a:r>
              <a:rPr sz="2800" spc="-5" dirty="0">
                <a:latin typeface="Arial"/>
                <a:cs typeface="Arial"/>
              </a:rPr>
              <a:t>then  </a:t>
            </a:r>
            <a:r>
              <a:rPr sz="2800" dirty="0">
                <a:latin typeface="Arial"/>
                <a:cs typeface="Arial"/>
              </a:rPr>
              <a:t>at least one place must be assigned at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least</a:t>
            </a:r>
          </a:p>
          <a:p>
            <a:pPr marL="355600">
              <a:lnSpc>
                <a:spcPct val="100000"/>
              </a:lnSpc>
              <a:spcBef>
                <a:spcPts val="340"/>
              </a:spcBef>
            </a:pPr>
            <a:r>
              <a:rPr lang="en-US" sz="2800" spc="-5" dirty="0" smtClean="0">
                <a:latin typeface="Arial"/>
                <a:cs typeface="Arial"/>
              </a:rPr>
              <a:t>[N/k] o</a:t>
            </a:r>
            <a:r>
              <a:rPr sz="2800" spc="-5" dirty="0" smtClean="0">
                <a:latin typeface="Arial"/>
                <a:cs typeface="Arial"/>
              </a:rPr>
              <a:t>bjects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Arial"/>
                <a:cs typeface="Arial"/>
              </a:rPr>
              <a:t>E.g.</a:t>
            </a:r>
            <a:r>
              <a:rPr sz="2800" spc="-5" dirty="0">
                <a:latin typeface="Arial"/>
                <a:cs typeface="Arial"/>
              </a:rPr>
              <a:t>, there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= 280 </a:t>
            </a:r>
            <a:r>
              <a:rPr sz="2800" spc="-5" dirty="0">
                <a:latin typeface="Arial"/>
                <a:cs typeface="Arial"/>
              </a:rPr>
              <a:t>students </a:t>
            </a:r>
            <a:r>
              <a:rPr sz="2800" dirty="0">
                <a:latin typeface="Arial"/>
                <a:cs typeface="Arial"/>
              </a:rPr>
              <a:t>in a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class.</a:t>
            </a: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i="1" dirty="0">
                <a:latin typeface="Arial"/>
                <a:cs typeface="Arial"/>
              </a:rPr>
              <a:t>k </a:t>
            </a:r>
            <a:r>
              <a:rPr sz="2800" dirty="0">
                <a:latin typeface="Arial"/>
                <a:cs typeface="Arial"/>
              </a:rPr>
              <a:t>= 52 weeks in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year.</a:t>
            </a:r>
          </a:p>
          <a:p>
            <a:pPr marL="748665" marR="5080" indent="-279400">
              <a:lnSpc>
                <a:spcPct val="109000"/>
              </a:lnSpc>
              <a:spcBef>
                <a:spcPts val="710"/>
              </a:spcBef>
              <a:tabLst>
                <a:tab pos="755015" algn="l"/>
                <a:tab pos="595439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spc="-5" dirty="0">
                <a:latin typeface="Arial"/>
                <a:cs typeface="Arial"/>
              </a:rPr>
              <a:t>Therefore, there </a:t>
            </a:r>
            <a:r>
              <a:rPr sz="2800" dirty="0">
                <a:latin typeface="Arial"/>
                <a:cs typeface="Arial"/>
              </a:rPr>
              <a:t>must be at least 1 week  during which at least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lang="en-US" sz="2800" spc="90" dirty="0" smtClean="0">
                <a:latin typeface="Arial"/>
                <a:cs typeface="Arial"/>
              </a:rPr>
              <a:t>[280/52] </a:t>
            </a:r>
            <a:r>
              <a:rPr sz="2800" dirty="0" smtClean="0">
                <a:latin typeface="Arial"/>
                <a:cs typeface="Arial"/>
              </a:rPr>
              <a:t>=</a:t>
            </a:r>
            <a:r>
              <a:rPr lang="en-US" sz="2800" dirty="0" smtClean="0">
                <a:latin typeface="Arial"/>
                <a:cs typeface="Arial"/>
              </a:rPr>
              <a:t> [5.38] </a:t>
            </a:r>
            <a:r>
              <a:rPr sz="2800" dirty="0" smtClean="0">
                <a:latin typeface="Arial"/>
                <a:cs typeface="Arial"/>
              </a:rPr>
              <a:t>= </a:t>
            </a:r>
            <a:r>
              <a:rPr sz="2800" spc="-910" dirty="0">
                <a:latin typeface="Arial"/>
                <a:cs typeface="Arial"/>
              </a:rPr>
              <a:t>6 </a:t>
            </a:r>
            <a:r>
              <a:rPr sz="2800" spc="-7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students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class have 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birthday.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79"/>
            <a:ext cx="3609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Proof of</a:t>
            </a:r>
            <a:r>
              <a:rPr spc="-70" dirty="0"/>
              <a:t> </a:t>
            </a:r>
            <a:r>
              <a:rPr spc="-5" dirty="0"/>
              <a:t>G.P.P.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04937"/>
            <a:ext cx="7848600" cy="516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79"/>
            <a:ext cx="40347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0485" algn="l"/>
              </a:tabLst>
            </a:pPr>
            <a:r>
              <a:rPr spc="-5" dirty="0"/>
              <a:t>G.</a:t>
            </a:r>
            <a:r>
              <a:rPr dirty="0"/>
              <a:t>P</a:t>
            </a:r>
            <a:r>
              <a:rPr spc="-5" dirty="0"/>
              <a:t>.</a:t>
            </a:r>
            <a:r>
              <a:rPr dirty="0"/>
              <a:t>P.</a:t>
            </a:r>
            <a:r>
              <a:rPr spc="-5" dirty="0"/>
              <a:t> </a:t>
            </a:r>
            <a:r>
              <a:rPr dirty="0"/>
              <a:t>Exam</a:t>
            </a:r>
            <a:r>
              <a:rPr spc="-5" dirty="0"/>
              <a:t>pl</a:t>
            </a:r>
            <a:r>
              <a:rPr dirty="0"/>
              <a:t>e	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9339" y="1294193"/>
            <a:ext cx="7799070" cy="4054187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Given: There </a:t>
            </a:r>
            <a:r>
              <a:rPr sz="2800" dirty="0">
                <a:latin typeface="Arial"/>
                <a:cs typeface="Arial"/>
              </a:rPr>
              <a:t>are 280 </a:t>
            </a:r>
            <a:r>
              <a:rPr sz="2800" spc="-5" dirty="0">
                <a:latin typeface="Arial"/>
                <a:cs typeface="Arial"/>
              </a:rPr>
              <a:t>students </a:t>
            </a:r>
            <a:r>
              <a:rPr sz="2800" dirty="0">
                <a:latin typeface="Arial"/>
                <a:cs typeface="Arial"/>
              </a:rPr>
              <a:t>in 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class.</a:t>
            </a:r>
          </a:p>
          <a:p>
            <a:pPr marL="748665" marR="5080" indent="-279400">
              <a:lnSpc>
                <a:spcPct val="110400"/>
              </a:lnSpc>
              <a:spcBef>
                <a:spcPts val="565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spc="-5" dirty="0">
                <a:latin typeface="Arial"/>
                <a:cs typeface="Arial"/>
              </a:rPr>
              <a:t>Without </a:t>
            </a:r>
            <a:r>
              <a:rPr sz="2800" dirty="0">
                <a:latin typeface="Arial"/>
                <a:cs typeface="Arial"/>
              </a:rPr>
              <a:t>knowing </a:t>
            </a:r>
            <a:r>
              <a:rPr sz="2800" spc="-5" dirty="0">
                <a:latin typeface="Arial"/>
                <a:cs typeface="Arial"/>
              </a:rPr>
              <a:t>anybody</a:t>
            </a:r>
            <a:r>
              <a:rPr sz="2800" spc="-5" dirty="0">
                <a:latin typeface="Times New Roman"/>
                <a:cs typeface="Times New Roman"/>
              </a:rPr>
              <a:t>’</a:t>
            </a:r>
            <a:r>
              <a:rPr sz="2800" spc="-5" dirty="0">
                <a:latin typeface="Arial"/>
                <a:cs typeface="Arial"/>
              </a:rPr>
              <a:t>s birthday, </a:t>
            </a:r>
            <a:r>
              <a:rPr sz="2800" dirty="0">
                <a:latin typeface="Arial"/>
                <a:cs typeface="Arial"/>
              </a:rPr>
              <a:t>what is 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largest value of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which we can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prove  using </a:t>
            </a:r>
            <a:r>
              <a:rPr sz="2800" spc="-5" dirty="0">
                <a:latin typeface="Arial"/>
                <a:cs typeface="Arial"/>
              </a:rPr>
              <a:t>the G.P.P. that </a:t>
            </a:r>
            <a:r>
              <a:rPr sz="2800" dirty="0">
                <a:latin typeface="Arial"/>
                <a:cs typeface="Arial"/>
              </a:rPr>
              <a:t>at least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students  </a:t>
            </a:r>
            <a:r>
              <a:rPr sz="2800" dirty="0">
                <a:latin typeface="Arial"/>
                <a:cs typeface="Arial"/>
              </a:rPr>
              <a:t>must have been born in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same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month?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Answer:</a:t>
            </a:r>
          </a:p>
          <a:p>
            <a:pPr marR="458470" algn="ctr">
              <a:lnSpc>
                <a:spcPct val="100000"/>
              </a:lnSpc>
              <a:spcBef>
                <a:spcPts val="2660"/>
              </a:spcBef>
            </a:pPr>
            <a:r>
              <a:rPr lang="en-US" sz="4000" dirty="0" smtClean="0">
                <a:latin typeface="Times New Roman"/>
                <a:cs typeface="Times New Roman"/>
              </a:rPr>
              <a:t>[280/12</a:t>
            </a:r>
            <a:r>
              <a:rPr lang="en-US" sz="4000" dirty="0">
                <a:latin typeface="Times New Roman"/>
                <a:cs typeface="Times New Roman"/>
              </a:rPr>
              <a:t>] </a:t>
            </a:r>
            <a:r>
              <a:rPr lang="en-US" sz="4000" dirty="0" smtClean="0">
                <a:latin typeface="Times New Roman"/>
                <a:cs typeface="Times New Roman"/>
              </a:rPr>
              <a:t>= 23.33 = </a:t>
            </a:r>
            <a:r>
              <a:rPr sz="4000" dirty="0" smtClean="0">
                <a:latin typeface="Times New Roman"/>
                <a:cs typeface="Times New Roman"/>
              </a:rPr>
              <a:t>24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79"/>
            <a:ext cx="41757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0485" algn="l"/>
              </a:tabLst>
            </a:pPr>
            <a:r>
              <a:rPr spc="-5" dirty="0"/>
              <a:t>G.</a:t>
            </a:r>
            <a:r>
              <a:rPr dirty="0"/>
              <a:t>P</a:t>
            </a:r>
            <a:r>
              <a:rPr spc="-5" dirty="0"/>
              <a:t>.</a:t>
            </a:r>
            <a:r>
              <a:rPr dirty="0"/>
              <a:t>P.</a:t>
            </a:r>
            <a:r>
              <a:rPr spc="-5" dirty="0"/>
              <a:t> </a:t>
            </a:r>
            <a:r>
              <a:rPr dirty="0"/>
              <a:t>Exam</a:t>
            </a:r>
            <a:r>
              <a:rPr spc="-5" dirty="0"/>
              <a:t>pl</a:t>
            </a:r>
            <a:r>
              <a:rPr dirty="0"/>
              <a:t>e	</a:t>
            </a:r>
            <a:r>
              <a:rPr spc="-5" dirty="0"/>
              <a:t>I</a:t>
            </a:r>
            <a:r>
              <a:rPr dirty="0"/>
              <a:t>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9339" y="1374457"/>
            <a:ext cx="7840980" cy="53233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2900">
              <a:lnSpc>
                <a:spcPct val="99200"/>
              </a:lnSpc>
              <a:spcBef>
                <a:spcPts val="125"/>
              </a:spcBef>
              <a:tabLst>
                <a:tab pos="354965" algn="l"/>
                <a:tab pos="521779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What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least number of area codes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needed  </a:t>
            </a:r>
            <a:r>
              <a:rPr sz="2800" spc="-5" dirty="0">
                <a:latin typeface="Arial"/>
                <a:cs typeface="Arial"/>
              </a:rPr>
              <a:t>to guarantee that the </a:t>
            </a:r>
            <a:r>
              <a:rPr sz="2800" dirty="0">
                <a:latin typeface="Arial"/>
                <a:cs typeface="Arial"/>
              </a:rPr>
              <a:t>25 million phones in a  </a:t>
            </a:r>
            <a:r>
              <a:rPr sz="2800" spc="-5" dirty="0">
                <a:latin typeface="Arial"/>
                <a:cs typeface="Arial"/>
              </a:rPr>
              <a:t>state </a:t>
            </a:r>
            <a:r>
              <a:rPr sz="2800" dirty="0">
                <a:latin typeface="Arial"/>
                <a:cs typeface="Arial"/>
              </a:rPr>
              <a:t>can be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assigned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distinct	</a:t>
            </a:r>
            <a:r>
              <a:rPr sz="2800" dirty="0">
                <a:latin typeface="Arial"/>
                <a:cs typeface="Arial"/>
              </a:rPr>
              <a:t>10-digit  </a:t>
            </a:r>
            <a:r>
              <a:rPr sz="2800" spc="-5" dirty="0">
                <a:latin typeface="Arial"/>
                <a:cs typeface="Arial"/>
              </a:rPr>
              <a:t>telephone </a:t>
            </a:r>
            <a:r>
              <a:rPr sz="2800" dirty="0">
                <a:latin typeface="Arial"/>
                <a:cs typeface="Arial"/>
              </a:rPr>
              <a:t>numbers</a:t>
            </a:r>
            <a:r>
              <a:rPr sz="2800" dirty="0" smtClean="0">
                <a:latin typeface="Arial"/>
                <a:cs typeface="Arial"/>
              </a:rPr>
              <a:t>?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endParaRPr sz="28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Phone #: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NXX-NXX-XXXX</a:t>
            </a:r>
          </a:p>
          <a:p>
            <a:pPr marL="926465">
              <a:lnSpc>
                <a:spcPct val="100000"/>
              </a:lnSpc>
              <a:spcBef>
                <a:spcPts val="520"/>
              </a:spcBef>
              <a:tabLst>
                <a:tab pos="2400300" algn="l"/>
                <a:tab pos="3078480" algn="l"/>
              </a:tabLst>
            </a:pPr>
            <a:r>
              <a:rPr sz="1200" spc="-45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200" spc="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N: 2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~ 9	and	X: any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digit</a:t>
            </a:r>
          </a:p>
          <a:p>
            <a:pPr marL="12700">
              <a:lnSpc>
                <a:spcPct val="100000"/>
              </a:lnSpc>
              <a:spcBef>
                <a:spcPts val="71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Solution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-49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500" dirty="0">
                <a:latin typeface="Arial"/>
                <a:cs typeface="Arial"/>
              </a:rPr>
              <a:t>NXX-XXXX: </a:t>
            </a:r>
            <a:r>
              <a:rPr sz="2500" spc="45" dirty="0">
                <a:latin typeface="Arial"/>
                <a:cs typeface="Arial"/>
              </a:rPr>
              <a:t>(8</a:t>
            </a:r>
            <a:r>
              <a:rPr sz="2500" spc="45" dirty="0">
                <a:latin typeface="Times New Roman"/>
                <a:cs typeface="Times New Roman"/>
              </a:rPr>
              <a:t>·</a:t>
            </a:r>
            <a:r>
              <a:rPr sz="2500" spc="45" dirty="0">
                <a:latin typeface="Arial"/>
                <a:cs typeface="Arial"/>
              </a:rPr>
              <a:t>10</a:t>
            </a:r>
            <a:r>
              <a:rPr sz="2500" spc="45" dirty="0">
                <a:latin typeface="Times New Roman"/>
                <a:cs typeface="Times New Roman"/>
              </a:rPr>
              <a:t>·</a:t>
            </a:r>
            <a:r>
              <a:rPr sz="2500" spc="45" dirty="0">
                <a:latin typeface="Arial"/>
                <a:cs typeface="Arial"/>
              </a:rPr>
              <a:t>10) </a:t>
            </a:r>
            <a:r>
              <a:rPr sz="2500" spc="55" dirty="0">
                <a:latin typeface="Times New Roman"/>
                <a:cs typeface="Times New Roman"/>
              </a:rPr>
              <a:t>·</a:t>
            </a:r>
            <a:r>
              <a:rPr sz="2500" spc="55" dirty="0">
                <a:latin typeface="Arial"/>
                <a:cs typeface="Arial"/>
              </a:rPr>
              <a:t>(10</a:t>
            </a:r>
            <a:r>
              <a:rPr sz="2500" spc="55" dirty="0">
                <a:latin typeface="Times New Roman"/>
                <a:cs typeface="Times New Roman"/>
              </a:rPr>
              <a:t>·</a:t>
            </a:r>
            <a:r>
              <a:rPr sz="2500" spc="55" dirty="0">
                <a:latin typeface="Arial"/>
                <a:cs typeface="Arial"/>
              </a:rPr>
              <a:t>10</a:t>
            </a:r>
            <a:r>
              <a:rPr sz="2500" spc="55" dirty="0">
                <a:latin typeface="Times New Roman"/>
                <a:cs typeface="Times New Roman"/>
              </a:rPr>
              <a:t>·</a:t>
            </a:r>
            <a:r>
              <a:rPr sz="2500" spc="55" dirty="0">
                <a:latin typeface="Arial"/>
                <a:cs typeface="Arial"/>
              </a:rPr>
              <a:t>10</a:t>
            </a:r>
            <a:r>
              <a:rPr sz="2500" spc="55" dirty="0">
                <a:latin typeface="Times New Roman"/>
                <a:cs typeface="Times New Roman"/>
              </a:rPr>
              <a:t>·</a:t>
            </a:r>
            <a:r>
              <a:rPr sz="2500" spc="55" dirty="0">
                <a:latin typeface="Arial"/>
                <a:cs typeface="Arial"/>
              </a:rPr>
              <a:t>10) </a:t>
            </a:r>
            <a:r>
              <a:rPr sz="2500" dirty="0">
                <a:latin typeface="Arial"/>
                <a:cs typeface="Arial"/>
              </a:rPr>
              <a:t>= 8</a:t>
            </a:r>
            <a:r>
              <a:rPr sz="2500" spc="-145" dirty="0">
                <a:latin typeface="Arial"/>
                <a:cs typeface="Arial"/>
              </a:rPr>
              <a:t> </a:t>
            </a:r>
            <a:r>
              <a:rPr sz="2500" dirty="0" smtClean="0">
                <a:latin typeface="Arial"/>
                <a:cs typeface="Arial"/>
              </a:rPr>
              <a:t>million</a:t>
            </a:r>
            <a:r>
              <a:rPr lang="en-US" sz="2500" dirty="0" smtClean="0"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[see Example 8 of Section 6.1)]</a:t>
            </a:r>
            <a:endParaRPr sz="2500" dirty="0">
              <a:latin typeface="Arial"/>
              <a:cs typeface="Arial"/>
            </a:endParaRPr>
          </a:p>
          <a:p>
            <a:pPr marL="748665" marR="611505" indent="-279400">
              <a:lnSpc>
                <a:spcPct val="100000"/>
              </a:lnSpc>
              <a:spcBef>
                <a:spcPts val="600"/>
              </a:spcBef>
              <a:tabLst>
                <a:tab pos="755015" algn="l"/>
              </a:tabLst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-49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500" dirty="0">
                <a:latin typeface="Arial"/>
                <a:cs typeface="Arial"/>
              </a:rPr>
              <a:t>By </a:t>
            </a:r>
            <a:r>
              <a:rPr sz="2500" spc="-5" dirty="0">
                <a:latin typeface="Arial"/>
                <a:cs typeface="Arial"/>
              </a:rPr>
              <a:t>G.P.P. </a:t>
            </a:r>
            <a:r>
              <a:rPr sz="2500" dirty="0">
                <a:latin typeface="Arial"/>
                <a:cs typeface="Arial"/>
              </a:rPr>
              <a:t>at least </a:t>
            </a:r>
            <a:r>
              <a:rPr lang="en-US" sz="2500" dirty="0" smtClean="0">
                <a:latin typeface="Arial"/>
                <a:cs typeface="Arial"/>
              </a:rPr>
              <a:t>[25,000,000/8,000,000] = 4 p</a:t>
            </a:r>
            <a:r>
              <a:rPr sz="2500" dirty="0" smtClean="0">
                <a:latin typeface="Arial"/>
                <a:cs typeface="Arial"/>
              </a:rPr>
              <a:t>hones </a:t>
            </a:r>
            <a:r>
              <a:rPr sz="2500" dirty="0">
                <a:latin typeface="Arial"/>
                <a:cs typeface="Arial"/>
              </a:rPr>
              <a:t>have </a:t>
            </a:r>
            <a:r>
              <a:rPr sz="2500" spc="-5" dirty="0">
                <a:latin typeface="Arial"/>
                <a:cs typeface="Arial"/>
              </a:rPr>
              <a:t>the identical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numbers</a:t>
            </a: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755015" algn="l"/>
              </a:tabLst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-49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500" dirty="0">
                <a:latin typeface="Arial"/>
                <a:cs typeface="Arial"/>
              </a:rPr>
              <a:t>Hence, at least 4 area codes are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required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9380" cy="1052830"/>
            <a:chOff x="0" y="2438400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35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2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2" y="474662"/>
                  </a:lnTo>
                  <a:lnTo>
                    <a:pt x="437662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7" y="2546350"/>
              <a:ext cx="328245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25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21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21" y="474662"/>
                  </a:lnTo>
                  <a:lnTo>
                    <a:pt x="42182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1" y="2968625"/>
              <a:ext cx="369093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599"/>
              <a:ext cx="560387" cy="4222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0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24"/>
              <a:ext cx="8693149" cy="555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339" y="2181859"/>
            <a:ext cx="3075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3790" algn="l"/>
              </a:tabLst>
            </a:pPr>
            <a:r>
              <a:rPr sz="4800" spc="-5" dirty="0">
                <a:solidFill>
                  <a:srgbClr val="000099"/>
                </a:solidFill>
              </a:rPr>
              <a:t>L</a:t>
            </a:r>
            <a:r>
              <a:rPr sz="4800" dirty="0">
                <a:solidFill>
                  <a:srgbClr val="000099"/>
                </a:solidFill>
              </a:rPr>
              <a:t>ect</a:t>
            </a:r>
            <a:r>
              <a:rPr sz="4800" spc="-5" dirty="0">
                <a:solidFill>
                  <a:srgbClr val="000099"/>
                </a:solidFill>
              </a:rPr>
              <a:t>u</a:t>
            </a:r>
            <a:r>
              <a:rPr sz="4800" dirty="0">
                <a:solidFill>
                  <a:srgbClr val="000099"/>
                </a:solidFill>
              </a:rPr>
              <a:t>re	</a:t>
            </a:r>
            <a:r>
              <a:rPr lang="en-US" sz="4800" dirty="0" smtClean="0">
                <a:solidFill>
                  <a:srgbClr val="000099"/>
                </a:solidFill>
              </a:rPr>
              <a:t>10</a:t>
            </a:r>
            <a:endParaRPr sz="4800" dirty="0"/>
          </a:p>
        </p:txBody>
      </p:sp>
      <p:sp>
        <p:nvSpPr>
          <p:cNvPr id="13" name="object 13"/>
          <p:cNvSpPr txBox="1"/>
          <p:nvPr/>
        </p:nvSpPr>
        <p:spPr>
          <a:xfrm>
            <a:off x="1121727" y="3598889"/>
            <a:ext cx="6593840" cy="1613261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200" b="1" spc="-5" dirty="0">
                <a:latin typeface="Arial"/>
                <a:cs typeface="Arial"/>
              </a:rPr>
              <a:t>Chapter </a:t>
            </a:r>
            <a:r>
              <a:rPr sz="3200" b="1" dirty="0" smtClean="0">
                <a:latin typeface="Arial"/>
                <a:cs typeface="Arial"/>
              </a:rPr>
              <a:t>5</a:t>
            </a:r>
            <a:r>
              <a:rPr lang="en-US" sz="3200" b="1" dirty="0" smtClean="0">
                <a:latin typeface="Arial"/>
                <a:cs typeface="Arial"/>
              </a:rPr>
              <a:t> (or, 6)</a:t>
            </a:r>
            <a:r>
              <a:rPr sz="3200" b="1" dirty="0" smtClean="0">
                <a:latin typeface="Arial"/>
                <a:cs typeface="Arial"/>
              </a:rPr>
              <a:t>.</a:t>
            </a:r>
            <a:r>
              <a:rPr sz="3200" b="1" spc="-5" dirty="0" smtClean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Counting</a:t>
            </a:r>
            <a:endParaRPr sz="3200" dirty="0">
              <a:latin typeface="Arial"/>
              <a:cs typeface="Arial"/>
            </a:endParaRPr>
          </a:p>
          <a:p>
            <a:pPr marL="1520190" lvl="1" indent="-59436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52082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Basics 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Counting</a:t>
            </a:r>
            <a:endParaRPr sz="2800" dirty="0">
              <a:latin typeface="Arial"/>
              <a:cs typeface="Arial"/>
            </a:endParaRPr>
          </a:p>
          <a:p>
            <a:pPr marL="1520190" lvl="1" indent="-594360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152082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>
                <a:latin typeface="Arial"/>
                <a:cs typeface="Arial"/>
              </a:rPr>
              <a:t>Pigeonhole</a:t>
            </a:r>
            <a:r>
              <a:rPr sz="2800" spc="-10">
                <a:latin typeface="Arial"/>
                <a:cs typeface="Arial"/>
              </a:rPr>
              <a:t> </a:t>
            </a:r>
            <a:r>
              <a:rPr sz="2800" smtClean="0">
                <a:latin typeface="Arial"/>
                <a:cs typeface="Arial"/>
              </a:rPr>
              <a:t>Principle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755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4125" algn="l"/>
              </a:tabLst>
            </a:pPr>
            <a:r>
              <a:rPr spc="-5" dirty="0"/>
              <a:t>Sum	and Product</a:t>
            </a:r>
            <a:r>
              <a:rPr spc="-60" dirty="0"/>
              <a:t> </a:t>
            </a:r>
            <a:r>
              <a:rPr spc="-5" dirty="0"/>
              <a:t>Rules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2140" y="1328420"/>
            <a:ext cx="8201025" cy="47777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311785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Let </a:t>
            </a:r>
            <a:r>
              <a:rPr sz="2600" i="1" dirty="0">
                <a:latin typeface="Arial"/>
                <a:cs typeface="Arial"/>
              </a:rPr>
              <a:t>m </a:t>
            </a:r>
            <a:r>
              <a:rPr sz="2600" dirty="0">
                <a:latin typeface="Arial"/>
                <a:cs typeface="Arial"/>
              </a:rPr>
              <a:t>be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number of ways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do </a:t>
            </a:r>
            <a:r>
              <a:rPr sz="2600" spc="-5" dirty="0">
                <a:latin typeface="Arial"/>
                <a:cs typeface="Arial"/>
              </a:rPr>
              <a:t>task </a:t>
            </a:r>
            <a:r>
              <a:rPr sz="2600" dirty="0">
                <a:latin typeface="Arial"/>
                <a:cs typeface="Arial"/>
              </a:rPr>
              <a:t>1 and </a:t>
            </a:r>
            <a:r>
              <a:rPr sz="2600" i="1" dirty="0">
                <a:latin typeface="Arial"/>
                <a:cs typeface="Arial"/>
              </a:rPr>
              <a:t>n</a:t>
            </a:r>
            <a:r>
              <a:rPr sz="2600" i="1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 number of ways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do </a:t>
            </a:r>
            <a:r>
              <a:rPr sz="2600" spc="-5" dirty="0">
                <a:latin typeface="Arial"/>
                <a:cs typeface="Arial"/>
              </a:rPr>
              <a:t>task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2,</a:t>
            </a:r>
            <a:endParaRPr sz="2600">
              <a:latin typeface="Arial"/>
              <a:cs typeface="Arial"/>
            </a:endParaRPr>
          </a:p>
          <a:p>
            <a:pPr marL="749300" marR="461645" indent="-279400">
              <a:lnSpc>
                <a:spcPts val="3080"/>
              </a:lnSpc>
              <a:spcBef>
                <a:spcPts val="64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600" spc="-5" dirty="0">
                <a:latin typeface="Arial"/>
                <a:cs typeface="Arial"/>
              </a:rPr>
              <a:t>with </a:t>
            </a:r>
            <a:r>
              <a:rPr sz="2600" dirty="0">
                <a:latin typeface="Arial"/>
                <a:cs typeface="Arial"/>
              </a:rPr>
              <a:t>each number independent of how </a:t>
            </a:r>
            <a:r>
              <a:rPr sz="2600" spc="-5" dirty="0">
                <a:latin typeface="Arial"/>
                <a:cs typeface="Arial"/>
              </a:rPr>
              <a:t>the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other  task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done,</a:t>
            </a:r>
            <a:endParaRPr sz="2600">
              <a:latin typeface="Arial"/>
              <a:cs typeface="Arial"/>
            </a:endParaRPr>
          </a:p>
          <a:p>
            <a:pPr marL="749300" marR="1361440" indent="-279400">
              <a:lnSpc>
                <a:spcPts val="3080"/>
              </a:lnSpc>
              <a:spcBef>
                <a:spcPts val="74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600" dirty="0">
                <a:latin typeface="Arial"/>
                <a:cs typeface="Arial"/>
              </a:rPr>
              <a:t>and also assume </a:t>
            </a:r>
            <a:r>
              <a:rPr sz="2600" spc="-5" dirty="0">
                <a:latin typeface="Arial"/>
                <a:cs typeface="Arial"/>
              </a:rPr>
              <a:t>that </a:t>
            </a:r>
            <a:r>
              <a:rPr sz="2600" dirty="0">
                <a:latin typeface="Arial"/>
                <a:cs typeface="Arial"/>
              </a:rPr>
              <a:t>no way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do </a:t>
            </a:r>
            <a:r>
              <a:rPr sz="2600" spc="-5" dirty="0">
                <a:latin typeface="Arial"/>
                <a:cs typeface="Arial"/>
              </a:rPr>
              <a:t>task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  </a:t>
            </a:r>
            <a:r>
              <a:rPr sz="2600" spc="-5" dirty="0">
                <a:latin typeface="Arial"/>
                <a:cs typeface="Arial"/>
              </a:rPr>
              <a:t>simultaneously </a:t>
            </a:r>
            <a:r>
              <a:rPr sz="2600" dirty="0">
                <a:latin typeface="Arial"/>
                <a:cs typeface="Arial"/>
              </a:rPr>
              <a:t>also accomplishes </a:t>
            </a:r>
            <a:r>
              <a:rPr sz="2600" spc="-5" dirty="0">
                <a:latin typeface="Arial"/>
                <a:cs typeface="Arial"/>
              </a:rPr>
              <a:t>task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Then, </a:t>
            </a:r>
            <a:r>
              <a:rPr sz="2600" dirty="0">
                <a:latin typeface="Arial"/>
                <a:cs typeface="Arial"/>
              </a:rPr>
              <a:t>we have </a:t>
            </a:r>
            <a:r>
              <a:rPr sz="2600" spc="-5" dirty="0">
                <a:latin typeface="Arial"/>
                <a:cs typeface="Arial"/>
              </a:rPr>
              <a:t>the following</a:t>
            </a:r>
            <a:r>
              <a:rPr sz="2600" dirty="0">
                <a:latin typeface="Arial"/>
                <a:cs typeface="Arial"/>
              </a:rPr>
              <a:t> rules:</a:t>
            </a:r>
            <a:endParaRPr sz="2600">
              <a:latin typeface="Arial"/>
              <a:cs typeface="Arial"/>
            </a:endParaRPr>
          </a:p>
          <a:p>
            <a:pPr marL="749300" marR="5080" indent="-279400">
              <a:lnSpc>
                <a:spcPts val="3080"/>
              </a:lnSpc>
              <a:spcBef>
                <a:spcPts val="82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b="1" i="1" spc="-5" dirty="0">
                <a:solidFill>
                  <a:srgbClr val="FF0000"/>
                </a:solidFill>
                <a:latin typeface="Arial"/>
                <a:cs typeface="Arial"/>
              </a:rPr>
              <a:t>sum rule</a:t>
            </a:r>
            <a:r>
              <a:rPr sz="2600" spc="-5" dirty="0">
                <a:latin typeface="Arial"/>
                <a:cs typeface="Arial"/>
              </a:rPr>
              <a:t>: The task </a:t>
            </a:r>
            <a:r>
              <a:rPr sz="2600" dirty="0">
                <a:latin typeface="Times New Roman"/>
                <a:cs typeface="Times New Roman"/>
              </a:rPr>
              <a:t>“</a:t>
            </a:r>
            <a:r>
              <a:rPr sz="2600" dirty="0">
                <a:latin typeface="Arial"/>
                <a:cs typeface="Arial"/>
              </a:rPr>
              <a:t>do </a:t>
            </a:r>
            <a:r>
              <a:rPr sz="2600" spc="-5" dirty="0">
                <a:latin typeface="Arial"/>
                <a:cs typeface="Arial"/>
              </a:rPr>
              <a:t>either task </a:t>
            </a:r>
            <a:r>
              <a:rPr sz="2600" dirty="0">
                <a:latin typeface="Arial"/>
                <a:cs typeface="Arial"/>
              </a:rPr>
              <a:t>1 or </a:t>
            </a:r>
            <a:r>
              <a:rPr sz="2600" spc="-5" dirty="0">
                <a:latin typeface="Arial"/>
                <a:cs typeface="Arial"/>
              </a:rPr>
              <a:t>task </a:t>
            </a:r>
            <a:r>
              <a:rPr sz="2600" dirty="0">
                <a:latin typeface="Arial"/>
                <a:cs typeface="Arial"/>
              </a:rPr>
              <a:t>2,  </a:t>
            </a:r>
            <a:r>
              <a:rPr sz="2600" spc="-5" dirty="0">
                <a:latin typeface="Arial"/>
                <a:cs typeface="Arial"/>
              </a:rPr>
              <a:t>but not both</a:t>
            </a:r>
            <a:r>
              <a:rPr sz="2600" spc="-5" dirty="0">
                <a:latin typeface="Times New Roman"/>
                <a:cs typeface="Times New Roman"/>
              </a:rPr>
              <a:t>” </a:t>
            </a:r>
            <a:r>
              <a:rPr sz="2600" dirty="0">
                <a:latin typeface="Arial"/>
                <a:cs typeface="Arial"/>
              </a:rPr>
              <a:t>can be done in </a:t>
            </a:r>
            <a:r>
              <a:rPr sz="2600" b="1" i="1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2600" b="1" dirty="0">
                <a:solidFill>
                  <a:srgbClr val="FF2600"/>
                </a:solidFill>
                <a:latin typeface="Arial"/>
                <a:cs typeface="Arial"/>
              </a:rPr>
              <a:t>+ </a:t>
            </a:r>
            <a:r>
              <a:rPr sz="2600" b="1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600" b="1" i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ways.</a:t>
            </a:r>
            <a:endParaRPr sz="2600">
              <a:latin typeface="Arial"/>
              <a:cs typeface="Arial"/>
            </a:endParaRPr>
          </a:p>
          <a:p>
            <a:pPr marL="749300" marR="445134" indent="-279400">
              <a:lnSpc>
                <a:spcPct val="101800"/>
              </a:lnSpc>
              <a:spcBef>
                <a:spcPts val="445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b="1" i="1" spc="-5" dirty="0">
                <a:solidFill>
                  <a:srgbClr val="FF0000"/>
                </a:solidFill>
                <a:latin typeface="Arial"/>
                <a:cs typeface="Arial"/>
              </a:rPr>
              <a:t>product rule</a:t>
            </a:r>
            <a:r>
              <a:rPr sz="2600" spc="-5" dirty="0">
                <a:latin typeface="Arial"/>
                <a:cs typeface="Arial"/>
              </a:rPr>
              <a:t>: The task </a:t>
            </a:r>
            <a:r>
              <a:rPr sz="2600" dirty="0">
                <a:latin typeface="Times New Roman"/>
                <a:cs typeface="Times New Roman"/>
              </a:rPr>
              <a:t>“</a:t>
            </a:r>
            <a:r>
              <a:rPr sz="2600" dirty="0">
                <a:latin typeface="Arial"/>
                <a:cs typeface="Arial"/>
              </a:rPr>
              <a:t>do </a:t>
            </a:r>
            <a:r>
              <a:rPr sz="2600" spc="-5" dirty="0">
                <a:latin typeface="Arial"/>
                <a:cs typeface="Arial"/>
              </a:rPr>
              <a:t>both task </a:t>
            </a:r>
            <a:r>
              <a:rPr sz="2600" dirty="0">
                <a:latin typeface="Arial"/>
                <a:cs typeface="Arial"/>
              </a:rPr>
              <a:t>1 and  </a:t>
            </a:r>
            <a:r>
              <a:rPr sz="2600" spc="-5" dirty="0">
                <a:latin typeface="Arial"/>
                <a:cs typeface="Arial"/>
              </a:rPr>
              <a:t>task </a:t>
            </a:r>
            <a:r>
              <a:rPr sz="2600" dirty="0">
                <a:latin typeface="Arial"/>
                <a:cs typeface="Arial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” </a:t>
            </a:r>
            <a:r>
              <a:rPr sz="2600" dirty="0">
                <a:latin typeface="Arial"/>
                <a:cs typeface="Arial"/>
              </a:rPr>
              <a:t>can be done in </a:t>
            </a:r>
            <a:r>
              <a:rPr sz="2600" b="1" i="1" dirty="0">
                <a:solidFill>
                  <a:srgbClr val="FF0000"/>
                </a:solidFill>
                <a:latin typeface="Arial"/>
                <a:cs typeface="Arial"/>
              </a:rPr>
              <a:t>mn</a:t>
            </a:r>
            <a:r>
              <a:rPr sz="2600" b="1" i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ways.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79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34124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  <a:tab pos="2298700" algn="l"/>
              </a:tabLst>
            </a:pPr>
            <a:r>
              <a:rPr spc="-5" dirty="0"/>
              <a:t>Th</a:t>
            </a:r>
            <a:r>
              <a:rPr dirty="0"/>
              <a:t>e	S</a:t>
            </a:r>
            <a:r>
              <a:rPr spc="-5" dirty="0"/>
              <a:t>u</a:t>
            </a:r>
            <a:r>
              <a:rPr dirty="0"/>
              <a:t>m	R</a:t>
            </a:r>
            <a:r>
              <a:rPr spc="-5" dirty="0"/>
              <a:t>ul</a:t>
            </a:r>
            <a:r>
              <a:rPr dirty="0"/>
              <a:t>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0589" y="1699260"/>
            <a:ext cx="7811770" cy="36830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0" marR="30480" indent="-342900">
              <a:lnSpc>
                <a:spcPct val="119800"/>
              </a:lnSpc>
              <a:spcBef>
                <a:spcPts val="75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task </a:t>
            </a:r>
            <a:r>
              <a:rPr sz="2800" dirty="0">
                <a:latin typeface="Arial"/>
                <a:cs typeface="Arial"/>
              </a:rPr>
              <a:t>can be done in one of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775" baseline="-21021" dirty="0">
                <a:latin typeface="Arial"/>
                <a:cs typeface="Arial"/>
              </a:rPr>
              <a:t>1 </a:t>
            </a:r>
            <a:r>
              <a:rPr sz="2800" dirty="0">
                <a:latin typeface="Arial"/>
                <a:cs typeface="Arial"/>
              </a:rPr>
              <a:t>ways, or in  </a:t>
            </a:r>
            <a:r>
              <a:rPr sz="2800" spc="-5" dirty="0">
                <a:latin typeface="Arial"/>
                <a:cs typeface="Arial"/>
              </a:rPr>
              <a:t>one of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775" baseline="-21021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ways, …, or in one of </a:t>
            </a:r>
            <a:r>
              <a:rPr sz="2800" i="1" spc="5" dirty="0">
                <a:latin typeface="Arial"/>
                <a:cs typeface="Arial"/>
              </a:rPr>
              <a:t>n</a:t>
            </a:r>
            <a:r>
              <a:rPr sz="2775" i="1" spc="7" baseline="-21021" dirty="0">
                <a:latin typeface="Arial"/>
                <a:cs typeface="Arial"/>
              </a:rPr>
              <a:t>m </a:t>
            </a:r>
            <a:r>
              <a:rPr sz="2800" dirty="0">
                <a:latin typeface="Arial"/>
                <a:cs typeface="Arial"/>
              </a:rPr>
              <a:t>ways, where  none 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of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775" i="1" baseline="-21021" dirty="0">
                <a:latin typeface="Arial"/>
                <a:cs typeface="Arial"/>
              </a:rPr>
              <a:t>i </a:t>
            </a:r>
            <a:r>
              <a:rPr sz="2800" dirty="0">
                <a:latin typeface="Arial"/>
                <a:cs typeface="Arial"/>
              </a:rPr>
              <a:t>ways of doing </a:t>
            </a:r>
            <a:r>
              <a:rPr sz="2800" spc="-5" dirty="0">
                <a:latin typeface="Arial"/>
                <a:cs typeface="Arial"/>
              </a:rPr>
              <a:t>the task </a:t>
            </a:r>
            <a:r>
              <a:rPr sz="2800" dirty="0">
                <a:latin typeface="Arial"/>
                <a:cs typeface="Arial"/>
              </a:rPr>
              <a:t>is 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same as any 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of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775" i="1" baseline="-21021" dirty="0">
                <a:latin typeface="Arial"/>
                <a:cs typeface="Arial"/>
              </a:rPr>
              <a:t>j </a:t>
            </a:r>
            <a:r>
              <a:rPr sz="2800" dirty="0">
                <a:latin typeface="Arial"/>
                <a:cs typeface="Arial"/>
              </a:rPr>
              <a:t>ways,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all  pairs </a:t>
            </a:r>
            <a:r>
              <a:rPr sz="2800" i="1" dirty="0">
                <a:latin typeface="Arial"/>
                <a:cs typeface="Arial"/>
              </a:rPr>
              <a:t>i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j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1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i </a:t>
            </a:r>
            <a:r>
              <a:rPr sz="2800" dirty="0">
                <a:latin typeface="Symbol"/>
                <a:cs typeface="Symbol"/>
              </a:rPr>
              <a:t>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j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38100">
              <a:lnSpc>
                <a:spcPct val="100000"/>
              </a:lnSpc>
              <a:spcBef>
                <a:spcPts val="131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 smtClean="0">
                <a:latin typeface="Arial"/>
                <a:cs typeface="Arial"/>
              </a:rPr>
              <a:t>Then</a:t>
            </a:r>
            <a:r>
              <a:rPr lang="en-US" sz="2800" spc="-5" dirty="0" smtClean="0">
                <a:latin typeface="Arial"/>
                <a:cs typeface="Arial"/>
              </a:rPr>
              <a:t>,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number of ways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do </a:t>
            </a:r>
            <a:r>
              <a:rPr sz="2800" spc="-5" dirty="0">
                <a:latin typeface="Arial"/>
                <a:cs typeface="Arial"/>
              </a:rPr>
              <a:t>the task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is</a:t>
            </a:r>
            <a:r>
              <a:rPr lang="en-US" sz="2800" dirty="0" smtClean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951865">
              <a:lnSpc>
                <a:spcPct val="100000"/>
              </a:lnSpc>
              <a:spcBef>
                <a:spcPts val="670"/>
              </a:spcBef>
              <a:tabLst>
                <a:tab pos="1752600" algn="l"/>
              </a:tabLst>
            </a:pPr>
            <a:r>
              <a:rPr sz="2800" i="1" dirty="0">
                <a:latin typeface="Arial"/>
                <a:cs typeface="Arial"/>
              </a:rPr>
              <a:t>n</a:t>
            </a:r>
            <a:r>
              <a:rPr sz="2775" baseline="-21021" dirty="0">
                <a:latin typeface="Arial"/>
                <a:cs typeface="Arial"/>
              </a:rPr>
              <a:t>1 </a:t>
            </a:r>
            <a:r>
              <a:rPr sz="2800" i="1" dirty="0">
                <a:latin typeface="Arial"/>
                <a:cs typeface="Arial"/>
              </a:rPr>
              <a:t>+	n</a:t>
            </a:r>
            <a:r>
              <a:rPr sz="2775" baseline="-21021" dirty="0">
                <a:latin typeface="Arial"/>
                <a:cs typeface="Arial"/>
              </a:rPr>
              <a:t>2 </a:t>
            </a:r>
            <a:r>
              <a:rPr sz="2800" i="1" dirty="0">
                <a:latin typeface="Arial"/>
                <a:cs typeface="Arial"/>
              </a:rPr>
              <a:t>+ </a:t>
            </a:r>
            <a:r>
              <a:rPr lang="en-US" sz="2800" spc="930" dirty="0" smtClean="0">
                <a:latin typeface="Arial"/>
                <a:cs typeface="Arial"/>
              </a:rPr>
              <a:t>…</a:t>
            </a:r>
            <a:r>
              <a:rPr sz="2800" i="1" dirty="0" smtClean="0">
                <a:latin typeface="Arial"/>
                <a:cs typeface="Arial"/>
              </a:rPr>
              <a:t>+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775" i="1" baseline="-21021" dirty="0">
                <a:latin typeface="Arial"/>
                <a:cs typeface="Arial"/>
              </a:rPr>
              <a:t>m</a:t>
            </a:r>
            <a:r>
              <a:rPr sz="2800" i="1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00" y="5382260"/>
                <a:ext cx="789703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5382260"/>
                <a:ext cx="789703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6618890" y="5202620"/>
            <a:ext cx="1066800" cy="1314281"/>
          </a:xfrm>
          <a:prstGeom prst="ellipse">
            <a:avLst/>
          </a:prstGeom>
          <a:noFill/>
          <a:ln w="73025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62363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  <a:tab pos="2298700" algn="l"/>
                <a:tab pos="5940425" algn="l"/>
              </a:tabLst>
            </a:pPr>
            <a:r>
              <a:rPr spc="-5" dirty="0"/>
              <a:t>Th</a:t>
            </a:r>
            <a:r>
              <a:rPr dirty="0"/>
              <a:t>e	S</a:t>
            </a:r>
            <a:r>
              <a:rPr spc="-5" dirty="0"/>
              <a:t>u</a:t>
            </a:r>
            <a:r>
              <a:rPr dirty="0"/>
              <a:t>m	R</a:t>
            </a:r>
            <a:r>
              <a:rPr spc="-5" dirty="0"/>
              <a:t>ul</a:t>
            </a:r>
            <a:r>
              <a:rPr dirty="0"/>
              <a:t>e:</a:t>
            </a:r>
            <a:r>
              <a:rPr spc="-5" dirty="0"/>
              <a:t> </a:t>
            </a:r>
            <a:r>
              <a:rPr dirty="0"/>
              <a:t>Exam</a:t>
            </a:r>
            <a:r>
              <a:rPr spc="-5" dirty="0"/>
              <a:t>pl</a:t>
            </a:r>
            <a:r>
              <a:rPr dirty="0"/>
              <a:t>e	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374457"/>
            <a:ext cx="6832600" cy="45866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student </a:t>
            </a:r>
            <a:r>
              <a:rPr sz="2800" dirty="0">
                <a:latin typeface="Arial"/>
                <a:cs typeface="Arial"/>
              </a:rPr>
              <a:t>can choose a </a:t>
            </a: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project  </a:t>
            </a:r>
            <a:r>
              <a:rPr sz="2800" spc="-5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one of </a:t>
            </a:r>
            <a:r>
              <a:rPr sz="2800" spc="-5" dirty="0">
                <a:latin typeface="Arial"/>
                <a:cs typeface="Arial"/>
              </a:rPr>
              <a:t>three lists </a:t>
            </a:r>
            <a:r>
              <a:rPr sz="2800" dirty="0">
                <a:latin typeface="Arial"/>
                <a:cs typeface="Arial"/>
              </a:rPr>
              <a:t>A, B, and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C: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1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List A: 23 possible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projects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4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List B: 15 possible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projects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4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List C: 19 possible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projects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4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No project is on more </a:t>
            </a:r>
            <a:r>
              <a:rPr sz="2800" spc="-5" dirty="0">
                <a:latin typeface="Arial"/>
                <a:cs typeface="Arial"/>
              </a:rPr>
              <a:t>than </a:t>
            </a:r>
            <a:r>
              <a:rPr sz="2800" dirty="0">
                <a:latin typeface="Arial"/>
                <a:cs typeface="Arial"/>
              </a:rPr>
              <a:t>one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list</a:t>
            </a:r>
            <a:endParaRPr sz="2800">
              <a:latin typeface="Arial"/>
              <a:cs typeface="Arial"/>
            </a:endParaRPr>
          </a:p>
          <a:p>
            <a:pPr marL="355600" marR="123825" indent="-342900">
              <a:lnSpc>
                <a:spcPts val="3329"/>
              </a:lnSpc>
              <a:spcBef>
                <a:spcPts val="77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How many possible </a:t>
            </a:r>
            <a:r>
              <a:rPr sz="2800" spc="-5" dirty="0">
                <a:latin typeface="Arial"/>
                <a:cs typeface="Arial"/>
              </a:rPr>
              <a:t>projects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there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  </a:t>
            </a:r>
            <a:r>
              <a:rPr sz="2800" dirty="0">
                <a:latin typeface="Arial"/>
                <a:cs typeface="Arial"/>
              </a:rPr>
              <a:t>choose</a:t>
            </a:r>
            <a:r>
              <a:rPr sz="2800" spc="-5" dirty="0">
                <a:latin typeface="Arial"/>
                <a:cs typeface="Arial"/>
              </a:rPr>
              <a:t> from?</a:t>
            </a:r>
            <a:endParaRPr sz="2800">
              <a:latin typeface="Arial"/>
              <a:cs typeface="Arial"/>
            </a:endParaRPr>
          </a:p>
          <a:p>
            <a:pPr marL="787400" algn="ctr">
              <a:lnSpc>
                <a:spcPct val="100000"/>
              </a:lnSpc>
              <a:spcBef>
                <a:spcPts val="2285"/>
              </a:spcBef>
            </a:pPr>
            <a:r>
              <a:rPr sz="2800" dirty="0">
                <a:latin typeface="Arial"/>
                <a:cs typeface="Arial"/>
              </a:rPr>
              <a:t>23 + 15 + 19 =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57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68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62363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  <a:tab pos="2298700" algn="l"/>
                <a:tab pos="5940425" algn="l"/>
              </a:tabLst>
            </a:pPr>
            <a:r>
              <a:rPr spc="-5" dirty="0"/>
              <a:t>Th</a:t>
            </a:r>
            <a:r>
              <a:rPr dirty="0"/>
              <a:t>e	S</a:t>
            </a:r>
            <a:r>
              <a:rPr spc="-5" dirty="0"/>
              <a:t>u</a:t>
            </a:r>
            <a:r>
              <a:rPr dirty="0"/>
              <a:t>m	R</a:t>
            </a:r>
            <a:r>
              <a:rPr spc="-5" dirty="0"/>
              <a:t>ul</a:t>
            </a:r>
            <a:r>
              <a:rPr dirty="0"/>
              <a:t>e:</a:t>
            </a:r>
            <a:r>
              <a:rPr spc="-5" dirty="0"/>
              <a:t> </a:t>
            </a:r>
            <a:r>
              <a:rPr dirty="0"/>
              <a:t>Exam</a:t>
            </a:r>
            <a:r>
              <a:rPr spc="-5" dirty="0"/>
              <a:t>pl</a:t>
            </a:r>
            <a:r>
              <a:rPr dirty="0"/>
              <a:t>e	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18" y="1371600"/>
            <a:ext cx="8062582" cy="5109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45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42310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pc="-5" dirty="0"/>
              <a:t>The	Product</a:t>
            </a:r>
            <a:r>
              <a:rPr spc="-70" dirty="0"/>
              <a:t> </a:t>
            </a:r>
            <a:r>
              <a:rPr spc="-5" dirty="0"/>
              <a:t>Rule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6740" y="1376679"/>
            <a:ext cx="8252460" cy="3626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399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Suppose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a procedure can be broken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down  </a:t>
            </a:r>
            <a:r>
              <a:rPr sz="2800" spc="-5" dirty="0">
                <a:latin typeface="Arial"/>
                <a:cs typeface="Arial"/>
              </a:rPr>
              <a:t>into </a:t>
            </a:r>
            <a:r>
              <a:rPr sz="2800" dirty="0">
                <a:latin typeface="Arial"/>
                <a:cs typeface="Arial"/>
              </a:rPr>
              <a:t>a sequence of </a:t>
            </a:r>
            <a:r>
              <a:rPr sz="2800" i="1" dirty="0">
                <a:latin typeface="Arial"/>
                <a:cs typeface="Arial"/>
              </a:rPr>
              <a:t>m </a:t>
            </a:r>
            <a:r>
              <a:rPr sz="2800" dirty="0">
                <a:latin typeface="Arial"/>
                <a:cs typeface="Arial"/>
              </a:rPr>
              <a:t>successive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tasks.</a:t>
            </a:r>
            <a:endParaRPr sz="2800" dirty="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1340"/>
              </a:spcBef>
            </a:pPr>
            <a:r>
              <a:rPr sz="2800" spc="-5" dirty="0">
                <a:latin typeface="Arial"/>
                <a:cs typeface="Arial"/>
              </a:rPr>
              <a:t>If the task 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1 </a:t>
            </a:r>
            <a:r>
              <a:rPr sz="2800" dirty="0">
                <a:latin typeface="Arial"/>
                <a:cs typeface="Arial"/>
              </a:rPr>
              <a:t>can be done in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775" spc="-22" baseline="-2102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ways;</a:t>
            </a:r>
          </a:p>
          <a:p>
            <a:pPr marL="381000" marR="150495">
              <a:lnSpc>
                <a:spcPct val="139900"/>
              </a:lnSpc>
              <a:tabLst>
                <a:tab pos="3562350" algn="l"/>
              </a:tabLst>
            </a:pPr>
            <a:r>
              <a:rPr sz="2800" spc="-5" dirty="0">
                <a:latin typeface="Arial"/>
                <a:cs typeface="Arial"/>
              </a:rPr>
              <a:t>the task 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dirty="0">
                <a:latin typeface="Arial"/>
                <a:cs typeface="Arial"/>
              </a:rPr>
              <a:t>be done in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775" baseline="-21021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ways; </a:t>
            </a:r>
            <a:r>
              <a:rPr sz="2800" spc="-5" dirty="0">
                <a:latin typeface="Arial"/>
                <a:cs typeface="Arial"/>
              </a:rPr>
              <a:t>...; 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the task </a:t>
            </a:r>
            <a:r>
              <a:rPr sz="2800" i="1" spc="5" dirty="0">
                <a:latin typeface="Arial"/>
                <a:cs typeface="Arial"/>
              </a:rPr>
              <a:t>T</a:t>
            </a:r>
            <a:r>
              <a:rPr sz="2775" i="1" spc="7" baseline="-21021" dirty="0">
                <a:latin typeface="Arial"/>
                <a:cs typeface="Arial"/>
              </a:rPr>
              <a:t>m </a:t>
            </a:r>
            <a:r>
              <a:rPr sz="2800" dirty="0">
                <a:latin typeface="Arial"/>
                <a:cs typeface="Arial"/>
              </a:rPr>
              <a:t>can be done in </a:t>
            </a:r>
            <a:r>
              <a:rPr sz="2800" i="1" spc="5" dirty="0">
                <a:latin typeface="Arial"/>
                <a:cs typeface="Arial"/>
              </a:rPr>
              <a:t>n</a:t>
            </a:r>
            <a:r>
              <a:rPr sz="2775" i="1" spc="7" baseline="-21021" dirty="0">
                <a:latin typeface="Arial"/>
                <a:cs typeface="Arial"/>
              </a:rPr>
              <a:t>m </a:t>
            </a:r>
            <a:r>
              <a:rPr sz="2800" dirty="0">
                <a:latin typeface="Arial"/>
                <a:cs typeface="Arial"/>
              </a:rPr>
              <a:t>ways, </a:t>
            </a:r>
            <a:r>
              <a:rPr sz="2800" spc="-5" dirty="0">
                <a:latin typeface="Arial"/>
                <a:cs typeface="Arial"/>
              </a:rPr>
              <a:t>then  there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i="1" spc="60" dirty="0">
                <a:latin typeface="Arial"/>
                <a:cs typeface="Arial"/>
              </a:rPr>
              <a:t>n</a:t>
            </a:r>
            <a:r>
              <a:rPr sz="2775" spc="89" baseline="-21021" dirty="0">
                <a:latin typeface="Arial"/>
                <a:cs typeface="Arial"/>
              </a:rPr>
              <a:t>1</a:t>
            </a:r>
            <a:r>
              <a:rPr sz="2800" i="1" spc="60" dirty="0">
                <a:latin typeface="Arial"/>
                <a:cs typeface="Arial"/>
              </a:rPr>
              <a:t>·n</a:t>
            </a:r>
            <a:r>
              <a:rPr sz="2775" spc="89" baseline="-21021" dirty="0">
                <a:latin typeface="Arial"/>
                <a:cs typeface="Arial"/>
              </a:rPr>
              <a:t>2</a:t>
            </a:r>
            <a:r>
              <a:rPr sz="2800" i="1" spc="60" dirty="0">
                <a:latin typeface="Arial"/>
                <a:cs typeface="Arial"/>
              </a:rPr>
              <a:t>···</a:t>
            </a:r>
            <a:r>
              <a:rPr sz="2800" i="1" spc="60" dirty="0" smtClean="0">
                <a:latin typeface="Arial"/>
                <a:cs typeface="Arial"/>
              </a:rPr>
              <a:t>n</a:t>
            </a:r>
            <a:r>
              <a:rPr sz="2775" i="1" spc="89" baseline="-21021" dirty="0" smtClean="0">
                <a:latin typeface="Arial"/>
                <a:cs typeface="Arial"/>
              </a:rPr>
              <a:t>m</a:t>
            </a:r>
            <a:r>
              <a:rPr lang="en-US" sz="2775" i="1" spc="89" baseline="-21021" dirty="0" smtClean="0">
                <a:latin typeface="Arial"/>
                <a:cs typeface="Arial"/>
              </a:rPr>
              <a:t>     </a:t>
            </a:r>
            <a:r>
              <a:rPr sz="2800" dirty="0" smtClean="0">
                <a:latin typeface="Arial"/>
                <a:cs typeface="Arial"/>
              </a:rPr>
              <a:t>ways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do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procedure.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781800" y="5382260"/>
                <a:ext cx="832023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5382260"/>
                <a:ext cx="832023" cy="848566"/>
              </a:xfrm>
              <a:prstGeom prst="rect">
                <a:avLst/>
              </a:prstGeom>
              <a:blipFill rotWithShape="1">
                <a:blip r:embed="rId5"/>
                <a:stretch>
                  <a:fillRect r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6618890" y="5202620"/>
            <a:ext cx="1066800" cy="1314281"/>
          </a:xfrm>
          <a:prstGeom prst="ellipse">
            <a:avLst/>
          </a:prstGeom>
          <a:noFill/>
          <a:ln w="73025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3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66313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pc="-5" dirty="0"/>
              <a:t>The	Product Rule: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10" name="object 10"/>
          <p:cNvSpPr/>
          <p:nvPr/>
        </p:nvSpPr>
        <p:spPr>
          <a:xfrm>
            <a:off x="1747050" y="5714211"/>
            <a:ext cx="1106805" cy="152400"/>
          </a:xfrm>
          <a:custGeom>
            <a:avLst/>
            <a:gdLst/>
            <a:ahLst/>
            <a:cxnLst/>
            <a:rect l="l" t="t" r="r" b="b"/>
            <a:pathLst>
              <a:path w="1106805" h="152400">
                <a:moveTo>
                  <a:pt x="1106489" y="0"/>
                </a:moveTo>
                <a:lnTo>
                  <a:pt x="1100001" y="29660"/>
                </a:lnTo>
                <a:lnTo>
                  <a:pt x="1082310" y="53881"/>
                </a:lnTo>
                <a:lnTo>
                  <a:pt x="1056070" y="70211"/>
                </a:lnTo>
                <a:lnTo>
                  <a:pt x="1023939" y="76199"/>
                </a:lnTo>
                <a:lnTo>
                  <a:pt x="635794" y="76199"/>
                </a:lnTo>
                <a:lnTo>
                  <a:pt x="603661" y="82188"/>
                </a:lnTo>
                <a:lnTo>
                  <a:pt x="577422" y="98518"/>
                </a:lnTo>
                <a:lnTo>
                  <a:pt x="559730" y="122739"/>
                </a:lnTo>
                <a:lnTo>
                  <a:pt x="553243" y="152399"/>
                </a:lnTo>
                <a:lnTo>
                  <a:pt x="546756" y="122739"/>
                </a:lnTo>
                <a:lnTo>
                  <a:pt x="529065" y="98518"/>
                </a:lnTo>
                <a:lnTo>
                  <a:pt x="502825" y="82188"/>
                </a:lnTo>
                <a:lnTo>
                  <a:pt x="470692" y="76199"/>
                </a:lnTo>
                <a:lnTo>
                  <a:pt x="82550" y="76199"/>
                </a:lnTo>
                <a:lnTo>
                  <a:pt x="50418" y="70211"/>
                </a:lnTo>
                <a:lnTo>
                  <a:pt x="24178" y="53881"/>
                </a:lnTo>
                <a:lnTo>
                  <a:pt x="6487" y="29660"/>
                </a:ln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5339" y="1480820"/>
            <a:ext cx="8036559" cy="47955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81000" marR="30480" indent="-342900">
              <a:lnSpc>
                <a:spcPts val="3300"/>
              </a:lnSpc>
              <a:spcBef>
                <a:spcPts val="26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Show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a set 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775" spc="-7" baseline="-21021" dirty="0">
                <a:latin typeface="Arial"/>
                <a:cs typeface="Arial"/>
              </a:rPr>
              <a:t>1</a:t>
            </a:r>
            <a:r>
              <a:rPr sz="2800" i="1" spc="-5" dirty="0">
                <a:latin typeface="Arial"/>
                <a:cs typeface="Arial"/>
              </a:rPr>
              <a:t>,</a:t>
            </a:r>
            <a:r>
              <a:rPr sz="2800" spc="-5" dirty="0">
                <a:latin typeface="Arial"/>
                <a:cs typeface="Arial"/>
              </a:rPr>
              <a:t>…</a:t>
            </a:r>
            <a:r>
              <a:rPr sz="2800" i="1" spc="-5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i="1" baseline="-2102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} </a:t>
            </a:r>
            <a:r>
              <a:rPr sz="2800" spc="-5" dirty="0">
                <a:latin typeface="Arial"/>
                <a:cs typeface="Arial"/>
              </a:rPr>
              <a:t>containing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elements  </a:t>
            </a:r>
            <a:r>
              <a:rPr sz="2800" dirty="0">
                <a:latin typeface="Arial"/>
                <a:cs typeface="Arial"/>
              </a:rPr>
              <a:t>has 2</a:t>
            </a:r>
            <a:r>
              <a:rPr sz="2775" i="1" baseline="25525" dirty="0">
                <a:latin typeface="Arial"/>
                <a:cs typeface="Arial"/>
              </a:rPr>
              <a:t>n</a:t>
            </a:r>
            <a:r>
              <a:rPr sz="2775" i="1" spc="375" baseline="255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subsets.</a:t>
            </a:r>
            <a:endParaRPr sz="2800">
              <a:latin typeface="Arial"/>
              <a:cs typeface="Arial"/>
            </a:endParaRPr>
          </a:p>
          <a:p>
            <a:pPr marL="495300">
              <a:lnSpc>
                <a:spcPts val="3345"/>
              </a:lnSpc>
              <a:spcBef>
                <a:spcPts val="610"/>
              </a:spcBef>
              <a:tabLst>
                <a:tab pos="7804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subset can be </a:t>
            </a:r>
            <a:r>
              <a:rPr sz="2800" spc="-5" dirty="0">
                <a:latin typeface="Arial"/>
                <a:cs typeface="Arial"/>
              </a:rPr>
              <a:t>constructed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  <a:p>
            <a:pPr marL="774700">
              <a:lnSpc>
                <a:spcPts val="3345"/>
              </a:lnSpc>
            </a:pP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successive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steps:</a:t>
            </a:r>
            <a:endParaRPr sz="2800">
              <a:latin typeface="Arial"/>
              <a:cs typeface="Arial"/>
            </a:endParaRPr>
          </a:p>
          <a:p>
            <a:pPr marL="951865">
              <a:lnSpc>
                <a:spcPts val="3345"/>
              </a:lnSpc>
              <a:spcBef>
                <a:spcPts val="715"/>
              </a:spcBef>
            </a:pPr>
            <a:r>
              <a:rPr sz="1400" spc="-52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3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Pick or do not pick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, pick or do not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pick</a:t>
            </a:r>
            <a:endParaRPr sz="2800">
              <a:latin typeface="Arial"/>
              <a:cs typeface="Arial"/>
            </a:endParaRPr>
          </a:p>
          <a:p>
            <a:pPr marR="1133475" algn="ctr">
              <a:lnSpc>
                <a:spcPts val="3345"/>
              </a:lnSpc>
            </a:pP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, …, pick or do not pick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i="1" baseline="-21021" dirty="0">
                <a:latin typeface="Arial"/>
                <a:cs typeface="Arial"/>
              </a:rPr>
              <a:t>n</a:t>
            </a:r>
            <a:r>
              <a:rPr sz="2775" i="1" spc="292" baseline="-2102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R="1078230" algn="ctr">
              <a:lnSpc>
                <a:spcPct val="100000"/>
              </a:lnSpc>
              <a:spcBef>
                <a:spcPts val="710"/>
              </a:spcBef>
              <a:tabLst>
                <a:tab pos="2851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Each </a:t>
            </a:r>
            <a:r>
              <a:rPr sz="2800" spc="-5" dirty="0">
                <a:latin typeface="Arial"/>
                <a:cs typeface="Arial"/>
              </a:rPr>
              <a:t>step </a:t>
            </a:r>
            <a:r>
              <a:rPr sz="2800" dirty="0">
                <a:latin typeface="Arial"/>
                <a:cs typeface="Arial"/>
              </a:rPr>
              <a:t>can be done in </a:t>
            </a:r>
            <a:r>
              <a:rPr sz="2800" spc="-5" dirty="0">
                <a:latin typeface="Arial"/>
                <a:cs typeface="Arial"/>
              </a:rPr>
              <a:t>two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ways.</a:t>
            </a:r>
            <a:endParaRPr sz="2800">
              <a:latin typeface="Arial"/>
              <a:cs typeface="Arial"/>
            </a:endParaRPr>
          </a:p>
          <a:p>
            <a:pPr marL="945515" marR="1080135" indent="-450850">
              <a:lnSpc>
                <a:spcPts val="3329"/>
              </a:lnSpc>
              <a:spcBef>
                <a:spcPts val="775"/>
              </a:spcBef>
              <a:tabLst>
                <a:tab pos="7804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Thus the </a:t>
            </a:r>
            <a:r>
              <a:rPr sz="2800" dirty="0">
                <a:latin typeface="Arial"/>
                <a:cs typeface="Arial"/>
              </a:rPr>
              <a:t>number of possible </a:t>
            </a:r>
            <a:r>
              <a:rPr sz="2800" spc="-5" dirty="0">
                <a:latin typeface="Arial"/>
                <a:cs typeface="Arial"/>
              </a:rPr>
              <a:t>subsets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  </a:t>
            </a:r>
            <a:r>
              <a:rPr sz="2800" spc="85" dirty="0">
                <a:latin typeface="Arial"/>
                <a:cs typeface="Arial"/>
              </a:rPr>
              <a:t>2</a:t>
            </a:r>
            <a:r>
              <a:rPr sz="2800" i="1" spc="85" dirty="0">
                <a:latin typeface="Arial"/>
                <a:cs typeface="Arial"/>
              </a:rPr>
              <a:t>·</a:t>
            </a:r>
            <a:r>
              <a:rPr sz="2800" spc="85" dirty="0">
                <a:latin typeface="Arial"/>
                <a:cs typeface="Arial"/>
              </a:rPr>
              <a:t>2</a:t>
            </a:r>
            <a:r>
              <a:rPr sz="2800" i="1" spc="85" dirty="0">
                <a:latin typeface="Arial"/>
                <a:cs typeface="Arial"/>
              </a:rPr>
              <a:t>···</a:t>
            </a:r>
            <a:r>
              <a:rPr sz="2800" spc="85" dirty="0">
                <a:latin typeface="Arial"/>
                <a:cs typeface="Arial"/>
              </a:rPr>
              <a:t>2 </a:t>
            </a:r>
            <a:r>
              <a:rPr sz="2800" i="1" dirty="0">
                <a:latin typeface="Arial"/>
                <a:cs typeface="Arial"/>
              </a:rPr>
              <a:t>=</a:t>
            </a:r>
            <a:r>
              <a:rPr sz="2800" i="1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775" i="1" baseline="25525" dirty="0">
                <a:latin typeface="Arial"/>
                <a:cs typeface="Arial"/>
              </a:rPr>
              <a:t>n</a:t>
            </a:r>
            <a:r>
              <a:rPr sz="2800" i="1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913765">
              <a:lnSpc>
                <a:spcPct val="100000"/>
              </a:lnSpc>
              <a:spcBef>
                <a:spcPts val="1235"/>
              </a:spcBef>
            </a:pPr>
            <a:r>
              <a:rPr sz="2800" i="1" dirty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8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34DD6"/>
                </a:solidFill>
                <a:latin typeface="Times New Roman"/>
                <a:cs typeface="Times New Roman"/>
              </a:rPr>
              <a:t>factors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789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79"/>
            <a:ext cx="66313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pc="-5" dirty="0"/>
              <a:t>The	Product Rule: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1852" y="1450657"/>
            <a:ext cx="7524115" cy="8712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What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value of </a:t>
            </a:r>
            <a:r>
              <a:rPr sz="2800" i="1" dirty="0">
                <a:latin typeface="Arial"/>
                <a:cs typeface="Arial"/>
              </a:rPr>
              <a:t>k </a:t>
            </a:r>
            <a:r>
              <a:rPr sz="2800" spc="-5" dirty="0">
                <a:latin typeface="Arial"/>
                <a:cs typeface="Arial"/>
              </a:rPr>
              <a:t>after the following </a:t>
            </a:r>
            <a:r>
              <a:rPr sz="2800" dirty="0">
                <a:latin typeface="Arial"/>
                <a:cs typeface="Arial"/>
              </a:rPr>
              <a:t>code  has been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executed?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9402" y="2563685"/>
            <a:ext cx="3320415" cy="30822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2800" i="1" dirty="0">
                <a:latin typeface="Arial"/>
                <a:cs typeface="Arial"/>
              </a:rPr>
              <a:t>k </a:t>
            </a:r>
            <a:r>
              <a:rPr sz="2800" spc="-5" dirty="0">
                <a:latin typeface="Arial"/>
                <a:cs typeface="Arial"/>
              </a:rPr>
              <a:t>:=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sz="2800" b="1" spc="-5" dirty="0">
                <a:latin typeface="Arial"/>
                <a:cs typeface="Arial"/>
              </a:rPr>
              <a:t>for </a:t>
            </a:r>
            <a:r>
              <a:rPr sz="2800" i="1" dirty="0">
                <a:latin typeface="Arial"/>
                <a:cs typeface="Arial"/>
              </a:rPr>
              <a:t>i</a:t>
            </a:r>
            <a:r>
              <a:rPr sz="2775" baseline="-21021" dirty="0">
                <a:latin typeface="Arial"/>
                <a:cs typeface="Arial"/>
              </a:rPr>
              <a:t>1 </a:t>
            </a:r>
            <a:r>
              <a:rPr sz="2800" spc="-5" dirty="0">
                <a:latin typeface="Arial"/>
                <a:cs typeface="Arial"/>
              </a:rPr>
              <a:t>:= </a:t>
            </a:r>
            <a:r>
              <a:rPr sz="2800" dirty="0">
                <a:latin typeface="Arial"/>
                <a:cs typeface="Arial"/>
              </a:rPr>
              <a:t>1 </a:t>
            </a:r>
            <a:r>
              <a:rPr sz="2800" b="1" dirty="0">
                <a:latin typeface="Arial"/>
                <a:cs typeface="Arial"/>
              </a:rPr>
              <a:t>to</a:t>
            </a:r>
            <a:r>
              <a:rPr sz="2800" b="1" spc="-27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775" baseline="-21021" dirty="0"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740"/>
              </a:spcBef>
            </a:pPr>
            <a:r>
              <a:rPr sz="2800" b="1" spc="-5" dirty="0">
                <a:latin typeface="Arial"/>
                <a:cs typeface="Arial"/>
              </a:rPr>
              <a:t>for </a:t>
            </a:r>
            <a:r>
              <a:rPr sz="2800" i="1" dirty="0">
                <a:latin typeface="Arial"/>
                <a:cs typeface="Arial"/>
              </a:rPr>
              <a:t>i</a:t>
            </a:r>
            <a:r>
              <a:rPr sz="2775" baseline="-21021" dirty="0">
                <a:latin typeface="Arial"/>
                <a:cs typeface="Arial"/>
              </a:rPr>
              <a:t>2  </a:t>
            </a:r>
            <a:r>
              <a:rPr sz="2800" spc="-5" dirty="0">
                <a:latin typeface="Arial"/>
                <a:cs typeface="Arial"/>
              </a:rPr>
              <a:t>:= </a:t>
            </a:r>
            <a:r>
              <a:rPr sz="2800" dirty="0">
                <a:latin typeface="Arial"/>
                <a:cs typeface="Arial"/>
              </a:rPr>
              <a:t>1 </a:t>
            </a:r>
            <a:r>
              <a:rPr sz="2800" b="1" dirty="0">
                <a:latin typeface="Arial"/>
                <a:cs typeface="Arial"/>
              </a:rPr>
              <a:t>to</a:t>
            </a:r>
            <a:r>
              <a:rPr sz="2800" b="1" spc="-3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775" baseline="-21021" dirty="0">
                <a:latin typeface="Arial"/>
                <a:cs typeface="Arial"/>
              </a:rPr>
              <a:t>2</a:t>
            </a:r>
            <a:endParaRPr sz="2775" baseline="-21021">
              <a:latin typeface="Arial"/>
              <a:cs typeface="Arial"/>
            </a:endParaRPr>
          </a:p>
          <a:p>
            <a:pPr marL="80200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  <a:p>
            <a:pPr marL="1098550" marR="30480" indent="-296545">
              <a:lnSpc>
                <a:spcPct val="119000"/>
              </a:lnSpc>
              <a:spcBef>
                <a:spcPts val="5"/>
              </a:spcBef>
            </a:pPr>
            <a:r>
              <a:rPr sz="2800" b="1" spc="-5" dirty="0">
                <a:latin typeface="Arial"/>
                <a:cs typeface="Arial"/>
              </a:rPr>
              <a:t>for </a:t>
            </a:r>
            <a:r>
              <a:rPr sz="2800" i="1" spc="5" dirty="0">
                <a:latin typeface="Arial"/>
                <a:cs typeface="Arial"/>
              </a:rPr>
              <a:t>i</a:t>
            </a:r>
            <a:r>
              <a:rPr sz="2775" i="1" spc="7" baseline="-21021" dirty="0">
                <a:latin typeface="Arial"/>
                <a:cs typeface="Arial"/>
              </a:rPr>
              <a:t>m </a:t>
            </a:r>
            <a:r>
              <a:rPr sz="2800" spc="-5" dirty="0">
                <a:latin typeface="Arial"/>
                <a:cs typeface="Arial"/>
              </a:rPr>
              <a:t>:= </a:t>
            </a:r>
            <a:r>
              <a:rPr sz="2800" dirty="0">
                <a:latin typeface="Arial"/>
                <a:cs typeface="Arial"/>
              </a:rPr>
              <a:t>1 </a:t>
            </a:r>
            <a:r>
              <a:rPr sz="2800" b="1" dirty="0">
                <a:latin typeface="Arial"/>
                <a:cs typeface="Arial"/>
              </a:rPr>
              <a:t>to </a:t>
            </a:r>
            <a:r>
              <a:rPr sz="2800" i="1" spc="5" dirty="0">
                <a:latin typeface="Arial"/>
                <a:cs typeface="Arial"/>
              </a:rPr>
              <a:t>n</a:t>
            </a:r>
            <a:r>
              <a:rPr sz="2775" i="1" spc="7" baseline="-21021" dirty="0">
                <a:latin typeface="Arial"/>
                <a:cs typeface="Arial"/>
              </a:rPr>
              <a:t>m  </a:t>
            </a:r>
            <a:r>
              <a:rPr sz="2800" i="1" dirty="0">
                <a:latin typeface="Arial"/>
                <a:cs typeface="Arial"/>
              </a:rPr>
              <a:t>k </a:t>
            </a:r>
            <a:r>
              <a:rPr sz="2800" spc="-5" dirty="0">
                <a:latin typeface="Arial"/>
                <a:cs typeface="Arial"/>
              </a:rPr>
              <a:t>:= </a:t>
            </a:r>
            <a:r>
              <a:rPr sz="2800" i="1" dirty="0">
                <a:latin typeface="Arial"/>
                <a:cs typeface="Arial"/>
              </a:rPr>
              <a:t>k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9372" y="3644582"/>
            <a:ext cx="1642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-21164" dirty="0">
                <a:solidFill>
                  <a:srgbClr val="FF2600"/>
                </a:solidFill>
                <a:latin typeface="Times New Roman"/>
                <a:cs typeface="Times New Roman"/>
              </a:rPr>
              <a:t>1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·n</a:t>
            </a:r>
            <a:r>
              <a:rPr sz="3150" b="1" spc="7" baseline="-21164" dirty="0">
                <a:solidFill>
                  <a:srgbClr val="FF2600"/>
                </a:solidFill>
                <a:latin typeface="Times New Roman"/>
                <a:cs typeface="Times New Roman"/>
              </a:rPr>
              <a:t>2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···n</a:t>
            </a:r>
            <a:r>
              <a:rPr sz="3150" b="1" i="1" spc="7" baseline="-21164" dirty="0">
                <a:solidFill>
                  <a:srgbClr val="FF2600"/>
                </a:solidFill>
                <a:latin typeface="Times New Roman"/>
                <a:cs typeface="Times New Roman"/>
              </a:rPr>
              <a:t>m</a:t>
            </a:r>
            <a:endParaRPr sz="3150" baseline="-21164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</TotalTime>
  <Words>179</Words>
  <Application>Microsoft Office PowerPoint</Application>
  <PresentationFormat>On-screen Show (4:3)</PresentationFormat>
  <Paragraphs>126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CSE 2213: Discrete Mathematics</vt:lpstr>
      <vt:lpstr>Lecture 10</vt:lpstr>
      <vt:lpstr>Sum and Product Rules</vt:lpstr>
      <vt:lpstr>The Sum Rule</vt:lpstr>
      <vt:lpstr>The Sum Rule: Example 1</vt:lpstr>
      <vt:lpstr>The Sum Rule: Example 2</vt:lpstr>
      <vt:lpstr>The Product Rule</vt:lpstr>
      <vt:lpstr>The Product Rule: Example</vt:lpstr>
      <vt:lpstr>The Product Rule: Example</vt:lpstr>
      <vt:lpstr>The Product Rule: Example</vt:lpstr>
      <vt:lpstr>Rules</vt:lpstr>
      <vt:lpstr>The Pigeonhole Principle</vt:lpstr>
      <vt:lpstr>The Pigeonhole Principle</vt:lpstr>
      <vt:lpstr>Pigeonhole Principle: Example</vt:lpstr>
      <vt:lpstr>Another Example of P.P.</vt:lpstr>
      <vt:lpstr>Generalized Pigeonhole</vt:lpstr>
      <vt:lpstr>Proof of G.P.P.</vt:lpstr>
      <vt:lpstr>G.P.P. Example I</vt:lpstr>
      <vt:lpstr>G.P.P. Example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ICS141: Discrete Mathematics for  Computer Science I</dc:title>
  <cp:lastModifiedBy>Dr. Al-Sakib Khan Pathan</cp:lastModifiedBy>
  <cp:revision>33</cp:revision>
  <dcterms:created xsi:type="dcterms:W3CDTF">2021-10-27T06:18:47Z</dcterms:created>
  <dcterms:modified xsi:type="dcterms:W3CDTF">2021-12-21T06:58:27Z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2021-10-27T00:00:00Z</vt:filetime>
  </property>
</Properties>
</file>