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8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7" r:id="rId20"/>
    <p:sldId id="288" r:id="rId21"/>
    <p:sldId id="276" r:id="rId22"/>
    <p:sldId id="277" r:id="rId23"/>
    <p:sldId id="278" r:id="rId24"/>
    <p:sldId id="289" r:id="rId25"/>
    <p:sldId id="279" r:id="rId26"/>
    <p:sldId id="280" r:id="rId27"/>
    <p:sldId id="281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 </a:t>
            </a:r>
            <a:r>
              <a:rPr lang="en-US" dirty="0" smtClean="0"/>
              <a:t>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/>
              <a:t>Course 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1752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Children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179799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85" t="-10526" r="-16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Oval 18"/>
            <p:cNvSpPr/>
            <p:nvPr/>
          </p:nvSpPr>
          <p:spPr>
            <a:xfrm>
              <a:off x="6532732" y="420115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677470" y="420115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3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1576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Parent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158639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7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4412777" y="302745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4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1660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Siblings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160986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6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120789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841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5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2" y="5254389"/>
                <a:ext cx="2021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Ancestors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213757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120789" y="360407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02257" y="30308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2777" y="247130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171" y="5254389"/>
                <a:ext cx="2303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Descendants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254388"/>
                <a:ext cx="245644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7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120789" y="360407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02257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2078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4841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9C559C-378A-4A5B-A386-D1F838E72EB2}"/>
                </a:ext>
              </a:extLst>
            </p:cNvPr>
            <p:cNvSpPr/>
            <p:nvPr/>
          </p:nvSpPr>
          <p:spPr>
            <a:xfrm>
              <a:off x="2282991" y="3604070"/>
              <a:ext cx="382136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2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05168" y="6218239"/>
            <a:ext cx="486833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tree and</a:t>
            </a:r>
            <a:br>
              <a:rPr lang="en-US" dirty="0"/>
            </a:br>
            <a:r>
              <a:rPr lang="en-US" dirty="0"/>
              <a:t>level of nodes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3171" y="2638046"/>
                <a:ext cx="4612500" cy="3101983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at </a:t>
                </a:r>
                <a:r>
                  <a:rPr lang="en-US" dirty="0"/>
                  <a:t>level 0</a:t>
                </a:r>
              </a:p>
              <a:p>
                <a:r>
                  <a:rPr lang="en-US" dirty="0"/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are </a:t>
                </a:r>
                <a:r>
                  <a:rPr lang="en-US" smtClean="0"/>
                  <a:t>at </a:t>
                </a:r>
                <a:r>
                  <a:rPr lang="en-US" dirty="0"/>
                  <a:t>level 2</a:t>
                </a:r>
              </a:p>
              <a:p>
                <a:r>
                  <a:rPr lang="en-US" dirty="0"/>
                  <a:t>The tree height is 4, because the largest level of any vertex is 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node with max level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171" y="2638046"/>
                <a:ext cx="4612500" cy="3101983"/>
              </a:xfrm>
              <a:blipFill>
                <a:blip r:embed="rId2"/>
                <a:stretch>
                  <a:fillRect l="-794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99" y="2631852"/>
            <a:ext cx="2920308" cy="31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8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6905" y="3992452"/>
                <a:ext cx="9913309" cy="1747577"/>
              </a:xfrm>
            </p:spPr>
            <p:txBody>
              <a:bodyPr/>
              <a:lstStyle/>
              <a:p>
                <a:r>
                  <a:rPr lang="en-US" dirty="0"/>
                  <a:t>A rooted </a:t>
                </a:r>
                <a:r>
                  <a:rPr lang="en-US" sz="2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m-</a:t>
                </a:r>
                <a:r>
                  <a:rPr lang="en-US" sz="2400" b="1" i="1" dirty="0" err="1">
                    <a:solidFill>
                      <a:schemeClr val="accent5">
                        <a:lumMod val="75000"/>
                      </a:schemeClr>
                    </a:solidFill>
                  </a:rPr>
                  <a:t>ary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(we will see soon!) </a:t>
                </a:r>
                <a:r>
                  <a:rPr lang="en-US" dirty="0"/>
                  <a:t>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b="1" dirty="0" smtClean="0"/>
                  <a:t>balanced</a:t>
                </a:r>
                <a:r>
                  <a:rPr lang="en-US" dirty="0" smtClean="0"/>
                  <a:t> if </a:t>
                </a:r>
                <a:r>
                  <a:rPr lang="en-US" dirty="0"/>
                  <a:t>all of its leaves are </a:t>
                </a:r>
                <a:r>
                  <a:rPr lang="en-US" dirty="0" smtClean="0"/>
                  <a:t>at </a:t>
                </a:r>
                <a:r>
                  <a:rPr lang="en-US" dirty="0"/>
                  <a:t>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height of the tree)</a:t>
                </a:r>
              </a:p>
              <a:p>
                <a:r>
                  <a:rPr lang="en-US" dirty="0"/>
                  <a:t>Which of these trees are balanced??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905" y="3992452"/>
                <a:ext cx="9913309" cy="1747577"/>
              </a:xfrm>
              <a:blipFill>
                <a:blip r:embed="rId2"/>
                <a:stretch>
                  <a:fillRect l="-369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95" y="2381654"/>
            <a:ext cx="7242412" cy="150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 descr="Image result for tick mark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21" y="1995972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y 7"/>
          <p:cNvSpPr/>
          <p:nvPr/>
        </p:nvSpPr>
        <p:spPr>
          <a:xfrm>
            <a:off x="5656146" y="1962721"/>
            <a:ext cx="584244" cy="438183"/>
          </a:xfrm>
          <a:prstGeom prst="mathMultiply">
            <a:avLst>
              <a:gd name="adj1" fmla="val 58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 descr="Image result for tick mark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83" y="1994368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</a:t>
            </a:r>
            <a:br>
              <a:rPr lang="en-US" dirty="0"/>
            </a:br>
            <a:r>
              <a:rPr lang="en-US" sz="1400" dirty="0" smtClean="0"/>
              <a:t>Note -- theorem </a:t>
            </a:r>
            <a:r>
              <a:rPr lang="en-US" sz="1400" dirty="0"/>
              <a:t>1: An undirected graph is a tree if and only if there is a unique simple path between any two </a:t>
            </a:r>
            <a:r>
              <a:rPr lang="en-US" sz="1400" dirty="0" smtClean="0"/>
              <a:t>of its </a:t>
            </a:r>
            <a:r>
              <a:rPr lang="en-US" sz="1400" dirty="0"/>
              <a:t>vertices</a:t>
            </a:r>
            <a:r>
              <a:rPr lang="en-US" sz="1400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tree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vertices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rooted tree is called an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m-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ary</a:t>
            </a:r>
            <a:r>
              <a:rPr lang="en-US" sz="2400" i="1" dirty="0"/>
              <a:t> tree</a:t>
            </a:r>
            <a:r>
              <a:rPr lang="en-US" sz="2400" dirty="0"/>
              <a:t> if every internal vertex has no more than </a:t>
            </a:r>
            <a:r>
              <a:rPr lang="en-US" sz="2400" i="1" dirty="0"/>
              <a:t>m</a:t>
            </a:r>
            <a:r>
              <a:rPr lang="en-US" sz="2400" dirty="0"/>
              <a:t> children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tree is called a full </a:t>
            </a:r>
            <a:r>
              <a:rPr lang="en-US" sz="2400" i="1" dirty="0"/>
              <a:t>m-</a:t>
            </a:r>
            <a:r>
              <a:rPr lang="en-US" sz="2400" i="1" dirty="0" err="1"/>
              <a:t>ary</a:t>
            </a:r>
            <a:r>
              <a:rPr lang="en-US" sz="2400" i="1" dirty="0"/>
              <a:t> tree</a:t>
            </a:r>
            <a:r>
              <a:rPr lang="en-US" sz="2400" dirty="0"/>
              <a:t> if every internal vertex has exactly </a:t>
            </a:r>
            <a:r>
              <a:rPr lang="en-US" sz="2400" i="1" dirty="0"/>
              <a:t>m</a:t>
            </a:r>
            <a:r>
              <a:rPr lang="en-US" sz="2400" dirty="0"/>
              <a:t> children. </a:t>
            </a:r>
            <a:r>
              <a:rPr lang="en-US" sz="2400" dirty="0">
                <a:solidFill>
                  <a:srgbClr val="FF0000"/>
                </a:solidFill>
              </a:rPr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m-</a:t>
            </a:r>
            <a:r>
              <a:rPr lang="en-US" sz="2400" dirty="0" err="1" smtClean="0">
                <a:solidFill>
                  <a:srgbClr val="FF0000"/>
                </a:solidFill>
              </a:rPr>
              <a:t>ary</a:t>
            </a:r>
            <a:r>
              <a:rPr lang="en-US" sz="2400" dirty="0" smtClean="0">
                <a:solidFill>
                  <a:srgbClr val="FF0000"/>
                </a:solidFill>
              </a:rPr>
              <a:t> tree </a:t>
            </a:r>
            <a:r>
              <a:rPr lang="en-US" sz="2400" dirty="0">
                <a:solidFill>
                  <a:srgbClr val="FF0000"/>
                </a:solidFill>
              </a:rPr>
              <a:t>with m = 2 is called a binary tree.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</a:t>
            </a:r>
            <a:r>
              <a:rPr lang="en-US" b="1" dirty="0"/>
              <a:t>connected undirected graph </a:t>
            </a:r>
            <a:r>
              <a:rPr lang="en-US" dirty="0"/>
              <a:t>with </a:t>
            </a:r>
            <a:r>
              <a:rPr lang="en-US" b="1" dirty="0"/>
              <a:t>no simple circuits</a:t>
            </a:r>
          </a:p>
          <a:p>
            <a:pPr lvl="1"/>
            <a:r>
              <a:rPr lang="en-US" dirty="0"/>
              <a:t>Since there is no simple circuits, there cannot be multiple edges and loops</a:t>
            </a:r>
          </a:p>
          <a:p>
            <a:pPr lvl="1"/>
            <a:r>
              <a:rPr lang="en-US" dirty="0"/>
              <a:t>Thus, the graph must be a simple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4995512"/>
            <a:ext cx="1001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circuit is path that begins and ends at the same vertex.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circuit that </a:t>
            </a:r>
            <a:r>
              <a:rPr lang="en-US" sz="2200" dirty="0" smtClean="0"/>
              <a:t>does not </a:t>
            </a:r>
            <a:r>
              <a:rPr lang="en-US" sz="2200" dirty="0"/>
              <a:t>repeat vertices is called a cycle.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521" y="4560766"/>
            <a:ext cx="1001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What is the difference between a </a:t>
            </a:r>
            <a:r>
              <a:rPr lang="en-US" sz="2200" b="1" dirty="0" smtClean="0">
                <a:solidFill>
                  <a:srgbClr val="FF0000"/>
                </a:solidFill>
              </a:rPr>
              <a:t>circuit</a:t>
            </a:r>
            <a:r>
              <a:rPr lang="en-US" sz="2200" dirty="0" smtClean="0">
                <a:solidFill>
                  <a:srgbClr val="FF0000"/>
                </a:solidFill>
              </a:rPr>
              <a:t> and a </a:t>
            </a:r>
            <a:r>
              <a:rPr lang="en-US" sz="2200" b="1" dirty="0" smtClean="0">
                <a:solidFill>
                  <a:srgbClr val="FF0000"/>
                </a:solidFill>
              </a:rPr>
              <a:t>cycle</a:t>
            </a:r>
            <a:r>
              <a:rPr lang="en-US" sz="2200" dirty="0" smtClean="0">
                <a:solidFill>
                  <a:srgbClr val="FF0000"/>
                </a:solidFill>
              </a:rPr>
              <a:t>?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4398747"/>
                <a:ext cx="9720071" cy="21560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is a full binary tree because each of its internal vertices has two children.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a full 3-ary tree because each of its internal vertices has three children.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In T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each internal vertex has five children, so T3 is a full 5-ary tree.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</a:t>
                </a:r>
                <a:r>
                  <a:rPr lang="en-US" sz="2400" baseline="-25000" dirty="0" smtClean="0"/>
                  <a:t>4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not a full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because some of its internal vertices have two children and others have three </a:t>
                </a:r>
                <a:r>
                  <a:rPr lang="en-US" sz="2400" dirty="0" smtClean="0"/>
                  <a:t>children.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4398747"/>
                <a:ext cx="9720071" cy="2156058"/>
              </a:xfrm>
              <a:blipFill>
                <a:blip r:embed="rId2"/>
                <a:stretch>
                  <a:fillRect l="-1443" t="-5382" r="-1192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23" y="1816217"/>
            <a:ext cx="9499276" cy="25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full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internal vertices contains a total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𝑚𝑖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vertices</a:t>
                </a:r>
              </a:p>
              <a:p>
                <a:endParaRPr lang="en-US" dirty="0"/>
              </a:p>
              <a:p>
                <a:r>
                  <a:rPr lang="en-US" dirty="0"/>
                  <a:t>Full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tree: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where every internal vertex has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children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1572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565833"/>
            <a:ext cx="11087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full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internal vertices contains a total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leaves</a:t>
                </a:r>
              </a:p>
              <a:p>
                <a:endParaRPr lang="en-US" dirty="0"/>
              </a:p>
              <a:p>
                <a:r>
                  <a:rPr lang="en-US" dirty="0"/>
                  <a:t>Can we prove it using the previous theorems?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theorem 4 has three parts</a:t>
            </a:r>
            <a:br>
              <a:rPr lang="en-US" dirty="0"/>
            </a:br>
            <a:r>
              <a:rPr lang="en-US" dirty="0"/>
              <a:t>in the textbook!!!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 4 gives us </a:t>
                </a:r>
                <a:r>
                  <a:rPr lang="en-US" dirty="0" smtClean="0"/>
                  <a:t>formula </a:t>
                </a:r>
                <a:r>
                  <a:rPr lang="en-US" dirty="0"/>
                  <a:t>to find out every possible parameters of a full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</a:t>
                </a:r>
              </a:p>
              <a:p>
                <a:r>
                  <a:rPr lang="en-US" dirty="0"/>
                  <a:t>We can deduce the other relations using theorem 3 and </a:t>
                </a:r>
                <a:r>
                  <a:rPr lang="en-US" dirty="0" smtClean="0"/>
                  <a:t>4.</a:t>
                </a:r>
                <a:endParaRPr lang="en-US" dirty="0"/>
              </a:p>
              <a:p>
                <a:r>
                  <a:rPr lang="en-US" dirty="0"/>
                  <a:t>As a matter of fact, only theorem 3 suffices!!!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</a:t>
            </a:r>
            <a:r>
              <a:rPr lang="en-US" dirty="0"/>
              <a:t>4 </a:t>
            </a:r>
            <a:r>
              <a:rPr lang="en-US" dirty="0" smtClean="0"/>
              <a:t>As in </a:t>
            </a:r>
            <a:r>
              <a:rPr lang="en-US" dirty="0"/>
              <a:t>the textbook!!!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8" y="1929114"/>
            <a:ext cx="11083172" cy="40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vertices in a full 5-ary tree</a:t>
            </a:r>
            <a:br>
              <a:rPr lang="en-US" sz="2400" dirty="0"/>
            </a:br>
            <a:r>
              <a:rPr lang="en-US" sz="2400" dirty="0"/>
              <a:t>with 45 internal vertices.</a:t>
            </a:r>
          </a:p>
          <a:p>
            <a:pPr marL="0" indent="0" algn="ctr">
              <a:buNone/>
            </a:pPr>
            <a:r>
              <a:rPr lang="en-US" sz="2400" dirty="0"/>
              <a:t>Also, find out the number of leaves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22" y="3691128"/>
            <a:ext cx="70294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internal vertices in a full 5-ary tree with 45 leaves.</a:t>
            </a:r>
          </a:p>
          <a:p>
            <a:pPr marL="0" indent="0" algn="ctr">
              <a:buNone/>
            </a:pPr>
            <a:r>
              <a:rPr lang="en-US" sz="2400" dirty="0"/>
              <a:t>Also, find out the total number of vertices.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vertices in a full 5-ary tree</a:t>
            </a:r>
            <a:br>
              <a:rPr lang="en-US" sz="2400" dirty="0"/>
            </a:br>
            <a:r>
              <a:rPr lang="en-US" sz="2400" dirty="0"/>
              <a:t>with 35 internal vertices.</a:t>
            </a:r>
          </a:p>
          <a:p>
            <a:pPr marL="0" indent="0" algn="ctr">
              <a:buNone/>
            </a:pPr>
            <a:r>
              <a:rPr lang="en-US" sz="2400" dirty="0"/>
              <a:t>Also, find out the number of leaves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*******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Calculate the number of internal vertices in a full 5-ary tree with 35 leaves.</a:t>
            </a:r>
          </a:p>
          <a:p>
            <a:pPr marL="0" indent="0" algn="ctr">
              <a:buNone/>
            </a:pPr>
            <a:r>
              <a:rPr lang="en-US" sz="2400" dirty="0"/>
              <a:t>Also, find out the total number of vertices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</a:t>
            </a:r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of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 dirty="0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/>
                  <a:t> leaves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tree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89698" y="1978757"/>
            <a:ext cx="4094920" cy="43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6" y="2206290"/>
            <a:ext cx="6603828" cy="36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trees?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43" y="2359343"/>
            <a:ext cx="8826317" cy="289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 descr="Image result for tick mar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46" y="5377532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tick mar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26" y="5377532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ultiply 11"/>
          <p:cNvSpPr/>
          <p:nvPr/>
        </p:nvSpPr>
        <p:spPr>
          <a:xfrm>
            <a:off x="6868931" y="5344281"/>
            <a:ext cx="584244" cy="438183"/>
          </a:xfrm>
          <a:prstGeom prst="mathMultiply">
            <a:avLst>
              <a:gd name="adj1" fmla="val 58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9015410" y="5344281"/>
            <a:ext cx="584244" cy="438183"/>
          </a:xfrm>
          <a:prstGeom prst="mathMultiply">
            <a:avLst>
              <a:gd name="adj1" fmla="val 58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52"/>
          <a:stretch/>
        </p:blipFill>
        <p:spPr bwMode="auto">
          <a:xfrm>
            <a:off x="2764668" y="2359343"/>
            <a:ext cx="2369709" cy="289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6662670" y="3026537"/>
            <a:ext cx="156263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41464" y="3026537"/>
            <a:ext cx="583843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25307" y="3026537"/>
            <a:ext cx="44646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5307" y="3026537"/>
            <a:ext cx="1511120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71773" y="3966693"/>
            <a:ext cx="0" cy="94015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01216" y="2640169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12" y="2640169"/>
                <a:ext cx="36189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1408" y="394093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055" y="394093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00202" y="3940935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51" y="3940935"/>
                <a:ext cx="37888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603086" y="3940935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14" y="3940935"/>
                <a:ext cx="382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95164" y="3940935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73" y="3940935"/>
                <a:ext cx="3891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30511" y="486821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83" y="486821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9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51526" y="3026537"/>
            <a:ext cx="156263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730320" y="3026537"/>
            <a:ext cx="583843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14163" y="3026537"/>
            <a:ext cx="446467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4163" y="3026537"/>
            <a:ext cx="1511120" cy="94015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60629" y="3966693"/>
            <a:ext cx="0" cy="94015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90072" y="2640169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54" y="2640169"/>
                <a:ext cx="36189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10264" y="394093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7" y="3940935"/>
                <a:ext cx="38266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89058" y="3940935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93" y="3940935"/>
                <a:ext cx="3788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1942" y="3940935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56" y="3940935"/>
                <a:ext cx="38215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4020" y="3940935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015" y="3940935"/>
                <a:ext cx="3891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19367" y="486821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25" y="4868214"/>
                <a:ext cx="36766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82988" y="2550016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55426" y="2773319"/>
            <a:ext cx="628885" cy="18466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mage result for tree clip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82215" y="2550267"/>
            <a:ext cx="3530776" cy="35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020488" y="4436772"/>
            <a:ext cx="973749" cy="107538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867696" y="4436772"/>
            <a:ext cx="446467" cy="107538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72597" y="5237546"/>
            <a:ext cx="119344" cy="274612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69869" y="4436772"/>
            <a:ext cx="749351" cy="107538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56860" y="556208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3952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4412777" y="247024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97171" y="5254389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of the tree</a:t>
            </a:r>
          </a:p>
        </p:txBody>
      </p:sp>
    </p:spTree>
    <p:extLst>
      <p:ext uri="{BB962C8B-B14F-4D97-AF65-F5344CB8AC3E}">
        <p14:creationId xmlns:p14="http://schemas.microsoft.com/office/powerpoint/2010/main" val="32377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7171" y="5254389"/>
            <a:ext cx="210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Internal vertices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4412777" y="247024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02258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403680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2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0790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13112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1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68372" y="420351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14200" y="47903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9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7171" y="5254389"/>
            <a:ext cx="101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Leaves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3102594" y="41898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83726" y="3603009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39325" y="418986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8937" y="47903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84061" y="418986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7857" y="358936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8938" y="420351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12777" y="4203509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14200" y="541580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32733" y="420797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532732" y="358699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677470" y="358699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4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1077</TotalTime>
  <Words>628</Words>
  <Application>Microsoft Office PowerPoint</Application>
  <PresentationFormat>Widescreen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Tw Cen MT</vt:lpstr>
      <vt:lpstr>Tw Cen MT Condensed</vt:lpstr>
      <vt:lpstr>Wingdings 3</vt:lpstr>
      <vt:lpstr>lectures-v3</vt:lpstr>
      <vt:lpstr>Trees - 1</vt:lpstr>
      <vt:lpstr>What is a tree?</vt:lpstr>
      <vt:lpstr>What is a tree?</vt:lpstr>
      <vt:lpstr>Which of the following are trees?</vt:lpstr>
      <vt:lpstr>Rooted trees</vt:lpstr>
      <vt:lpstr>Rooted trees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Properties of trees</vt:lpstr>
      <vt:lpstr>Height of tree and level of nodes</vt:lpstr>
      <vt:lpstr>Balanced tree</vt:lpstr>
      <vt:lpstr>Theorem 2 Note -- theorem 1: An undirected graph is a tree if and only if there is a unique simple path between any two of its vertices.</vt:lpstr>
      <vt:lpstr>Definition 3:</vt:lpstr>
      <vt:lpstr>Example</vt:lpstr>
      <vt:lpstr>Theorem 3</vt:lpstr>
      <vt:lpstr>Theorem 4</vt:lpstr>
      <vt:lpstr>But theorem 4 has three parts in the textbook!!!</vt:lpstr>
      <vt:lpstr>theorem 4 As in the textbook!!!</vt:lpstr>
      <vt:lpstr>Example</vt:lpstr>
      <vt:lpstr>Example</vt:lpstr>
      <vt:lpstr>Exercise</vt:lpstr>
      <vt:lpstr>Theorem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Minhajul Bashir</dc:creator>
  <cp:lastModifiedBy>Lenovo</cp:lastModifiedBy>
  <cp:revision>44</cp:revision>
  <dcterms:created xsi:type="dcterms:W3CDTF">2019-12-01T02:28:59Z</dcterms:created>
  <dcterms:modified xsi:type="dcterms:W3CDTF">2022-01-13T05:57:59Z</dcterms:modified>
</cp:coreProperties>
</file>