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17512" y="468312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74662"/>
                </a:lnTo>
                <a:lnTo>
                  <a:pt x="438150" y="474662"/>
                </a:lnTo>
                <a:lnTo>
                  <a:pt x="438150" y="0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0100" y="468312"/>
            <a:ext cx="328612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1337" y="890587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422275" y="0"/>
                </a:moveTo>
                <a:lnTo>
                  <a:pt x="0" y="0"/>
                </a:lnTo>
                <a:lnTo>
                  <a:pt x="0" y="474662"/>
                </a:lnTo>
                <a:lnTo>
                  <a:pt x="422275" y="474662"/>
                </a:lnTo>
                <a:lnTo>
                  <a:pt x="422275" y="0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1225" y="890587"/>
            <a:ext cx="368299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27000" y="817562"/>
            <a:ext cx="560387" cy="4222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62000" y="360363"/>
            <a:ext cx="31750" cy="1052830"/>
          </a:xfrm>
          <a:custGeom>
            <a:avLst/>
            <a:gdLst/>
            <a:ahLst/>
            <a:cxnLst/>
            <a:rect l="l" t="t" r="r" b="b"/>
            <a:pathLst>
              <a:path w="31750" h="1052830">
                <a:moveTo>
                  <a:pt x="31750" y="0"/>
                </a:moveTo>
                <a:lnTo>
                  <a:pt x="0" y="0"/>
                </a:lnTo>
                <a:lnTo>
                  <a:pt x="0" y="1052511"/>
                </a:lnTo>
                <a:lnTo>
                  <a:pt x="31750" y="1052511"/>
                </a:lnTo>
                <a:lnTo>
                  <a:pt x="3175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42912" y="1150937"/>
            <a:ext cx="8226424" cy="3174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388350" y="147638"/>
            <a:ext cx="401637" cy="40163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77302" y="474979"/>
            <a:ext cx="658939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17512" y="468312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74662"/>
                </a:lnTo>
                <a:lnTo>
                  <a:pt x="438150" y="474662"/>
                </a:lnTo>
                <a:lnTo>
                  <a:pt x="438150" y="0"/>
                </a:lnTo>
                <a:close/>
              </a:path>
            </a:pathLst>
          </a:custGeom>
          <a:solidFill>
            <a:srgbClr val="FFD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0100" y="468312"/>
            <a:ext cx="328612" cy="4746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1337" y="890587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422275" y="0"/>
                </a:moveTo>
                <a:lnTo>
                  <a:pt x="0" y="0"/>
                </a:lnTo>
                <a:lnTo>
                  <a:pt x="0" y="474662"/>
                </a:lnTo>
                <a:lnTo>
                  <a:pt x="422275" y="474662"/>
                </a:lnTo>
                <a:lnTo>
                  <a:pt x="422275" y="0"/>
                </a:lnTo>
                <a:close/>
              </a:path>
            </a:pathLst>
          </a:custGeom>
          <a:solidFill>
            <a:srgbClr val="434DD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616" y="474979"/>
            <a:ext cx="8958767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43926" y="1364297"/>
            <a:ext cx="7726045" cy="3594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9389" y="6562556"/>
            <a:ext cx="299593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141: Discrete Mathematics I – Fall</a:t>
            </a:r>
            <a:r>
              <a:rPr spc="-100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88893" y="6572081"/>
            <a:ext cx="44069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38400"/>
            <a:ext cx="9009380" cy="1052830"/>
            <a:chOff x="0" y="2438400"/>
            <a:chExt cx="9009380" cy="1052830"/>
          </a:xfrm>
        </p:grpSpPr>
        <p:sp>
          <p:nvSpPr>
            <p:cNvPr id="3" name="object 3"/>
            <p:cNvSpPr/>
            <p:nvPr/>
          </p:nvSpPr>
          <p:spPr>
            <a:xfrm>
              <a:off x="290512" y="2546350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7662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37662" y="474662"/>
                  </a:lnTo>
                  <a:lnTo>
                    <a:pt x="437662" y="0"/>
                  </a:lnTo>
                  <a:close/>
                </a:path>
              </a:pathLst>
            </a:custGeom>
            <a:solidFill>
              <a:srgbClr val="434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3467" y="2546350"/>
              <a:ext cx="328245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4337" y="2968625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79">
                  <a:moveTo>
                    <a:pt x="421821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21821" y="474662"/>
                  </a:lnTo>
                  <a:lnTo>
                    <a:pt x="421821" y="0"/>
                  </a:lnTo>
                  <a:close/>
                </a:path>
              </a:pathLst>
            </a:custGeom>
            <a:solidFill>
              <a:srgbClr val="FFD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3431" y="2968625"/>
              <a:ext cx="369093" cy="4746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895599"/>
              <a:ext cx="560387" cy="4222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5000" y="2438400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29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5912" y="3260724"/>
              <a:ext cx="8693149" cy="5556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69339" y="888682"/>
            <a:ext cx="7275830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730"/>
              </a:lnSpc>
              <a:spcBef>
                <a:spcPts val="100"/>
              </a:spcBef>
            </a:pPr>
            <a:r>
              <a:rPr sz="4800" spc="-5" dirty="0"/>
              <a:t>ICS141:</a:t>
            </a:r>
            <a:endParaRPr sz="4800"/>
          </a:p>
          <a:p>
            <a:pPr marL="12700" marR="5080">
              <a:lnSpc>
                <a:spcPts val="5800"/>
              </a:lnSpc>
              <a:spcBef>
                <a:spcPts val="130"/>
              </a:spcBef>
              <a:tabLst>
                <a:tab pos="3060700" algn="l"/>
                <a:tab pos="5534660" algn="l"/>
                <a:tab pos="6449695" algn="l"/>
              </a:tabLst>
            </a:pPr>
            <a:r>
              <a:rPr sz="4800" dirty="0"/>
              <a:t>D</a:t>
            </a:r>
            <a:r>
              <a:rPr sz="4800" spc="-5" dirty="0"/>
              <a:t>i</a:t>
            </a:r>
            <a:r>
              <a:rPr sz="4800" dirty="0"/>
              <a:t>screte Mat</a:t>
            </a:r>
            <a:r>
              <a:rPr sz="4800" spc="-5" dirty="0"/>
              <a:t>h</a:t>
            </a:r>
            <a:r>
              <a:rPr sz="4800" dirty="0"/>
              <a:t>emat</a:t>
            </a:r>
            <a:r>
              <a:rPr sz="4800" spc="-5" dirty="0"/>
              <a:t>i</a:t>
            </a:r>
            <a:r>
              <a:rPr sz="4800" dirty="0"/>
              <a:t>cs	f</a:t>
            </a:r>
            <a:r>
              <a:rPr sz="4800" spc="-5" dirty="0"/>
              <a:t>o</a:t>
            </a:r>
            <a:r>
              <a:rPr sz="4800" dirty="0"/>
              <a:t>r  </a:t>
            </a:r>
            <a:r>
              <a:rPr sz="4800" spc="-5" dirty="0"/>
              <a:t>Computer	Science	</a:t>
            </a:r>
            <a:r>
              <a:rPr sz="4800" dirty="0"/>
              <a:t>I</a:t>
            </a:r>
            <a:endParaRPr sz="4800"/>
          </a:p>
        </p:txBody>
      </p:sp>
      <p:sp>
        <p:nvSpPr>
          <p:cNvPr id="16" name="object 13"/>
          <p:cNvSpPr txBox="1"/>
          <p:nvPr/>
        </p:nvSpPr>
        <p:spPr>
          <a:xfrm>
            <a:off x="1043736" y="5042530"/>
            <a:ext cx="7348855" cy="13721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lang="en-US" sz="2000" b="1" dirty="0" smtClean="0">
                <a:solidFill>
                  <a:srgbClr val="C00000"/>
                </a:solidFill>
                <a:latin typeface="Arial"/>
                <a:cs typeface="Arial"/>
              </a:rPr>
              <a:t>Modified Slides (based on the source mentioned below):</a:t>
            </a:r>
            <a:endParaRPr sz="2900" b="1" dirty="0">
              <a:solidFill>
                <a:srgbClr val="C00000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Originals slides by </a:t>
            </a:r>
            <a:r>
              <a:rPr sz="2000" spc="5" dirty="0">
                <a:latin typeface="Arial"/>
                <a:cs typeface="Arial"/>
              </a:rPr>
              <a:t>Dr. </a:t>
            </a:r>
            <a:r>
              <a:rPr sz="2000" dirty="0">
                <a:latin typeface="Arial"/>
                <a:cs typeface="Arial"/>
              </a:rPr>
              <a:t>Baek and Dr. </a:t>
            </a:r>
            <a:r>
              <a:rPr sz="2000" spc="-5" dirty="0">
                <a:latin typeface="Arial"/>
                <a:cs typeface="Arial"/>
              </a:rPr>
              <a:t>Still, </a:t>
            </a:r>
            <a:r>
              <a:rPr sz="2000" dirty="0">
                <a:latin typeface="Arial"/>
                <a:cs typeface="Arial"/>
              </a:rPr>
              <a:t>adapted by J.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Stelovsky</a:t>
            </a: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Based on slides </a:t>
            </a:r>
            <a:r>
              <a:rPr sz="2000" spc="5" dirty="0">
                <a:latin typeface="Arial"/>
                <a:cs typeface="Arial"/>
              </a:rPr>
              <a:t>Dr. </a:t>
            </a:r>
            <a:r>
              <a:rPr sz="2000" dirty="0">
                <a:latin typeface="Arial"/>
                <a:cs typeface="Arial"/>
              </a:rPr>
              <a:t>M. P. Frank and Dr. J.L.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Gross</a:t>
            </a: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Provided by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McGraw-Hill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74139" y="462279"/>
            <a:ext cx="341185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Combinations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bject 10"/>
              <p:cNvSpPr txBox="1"/>
              <p:nvPr/>
            </p:nvSpPr>
            <p:spPr>
              <a:xfrm>
                <a:off x="1194752" y="1374457"/>
                <a:ext cx="7949248" cy="432169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r>
                  <a:rPr sz="1650" spc="-605" dirty="0" smtClean="0">
                    <a:solidFill>
                      <a:srgbClr val="3333CC"/>
                    </a:solidFill>
                    <a:latin typeface="Wingdings"/>
                    <a:cs typeface="Wingdings"/>
                  </a:rPr>
                  <a:t></a:t>
                </a:r>
                <a:r>
                  <a:rPr lang="en-US" sz="1650" spc="-605" dirty="0" smtClean="0">
                    <a:solidFill>
                      <a:srgbClr val="3333CC"/>
                    </a:solidFill>
                    <a:latin typeface="Wingdings"/>
                    <a:cs typeface="Wingdings"/>
                  </a:rPr>
                  <a:t> </a:t>
                </a: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Prove 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that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  <a:cs typeface="Arial"/>
                      </a:rPr>
                      <m:t>𝐶</m:t>
                    </m:r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Arial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Arial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Arial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Arial"/>
                          </a:rPr>
                          <m:t>𝑟</m:t>
                        </m:r>
                      </m:e>
                    </m:d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  <a:cs typeface="Arial"/>
                      </a:rPr>
                      <m:t>=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  <a:cs typeface="Arial"/>
                      </a:rPr>
                      <m:t>𝐶</m:t>
                    </m:r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Arial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Arial"/>
                          </a:rPr>
                          <m:t>𝑛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Arial"/>
                          </a:rPr>
                          <m:t>−1,</m:t>
                        </m:r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/>
                            <a:cs typeface="Arial"/>
                          </a:rPr>
                          <m:t>𝑟</m:t>
                        </m:r>
                      </m:e>
                    </m:d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  <a:cs typeface="Arial"/>
                      </a:rPr>
                      <m:t>+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  <a:cs typeface="Arial"/>
                      </a:rPr>
                      <m:t>𝐶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  <a:cs typeface="Arial"/>
                      </a:rPr>
                      <m:t>(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  <a:cs typeface="Arial"/>
                      </a:rPr>
                      <m:t>𝑛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  <a:cs typeface="Arial"/>
                      </a:rPr>
                      <m:t>−1,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  <a:cs typeface="Arial"/>
                      </a:rPr>
                      <m:t>𝑟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/>
                        <a:cs typeface="Arial"/>
                      </a:rPr>
                      <m:t>−1)</m:t>
                    </m:r>
                  </m:oMath>
                </a14:m>
                <a:r>
                  <a:rPr lang="en-US" sz="2800" i="1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lang="en-US" sz="2800" dirty="0" smtClean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Recurrence</a:t>
                </a: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of binomial </a:t>
                </a: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coefficient</a:t>
                </a:r>
              </a:p>
              <a:p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See sample </a:t>
                </a:r>
                <a:r>
                  <a:rPr lang="en-US" sz="28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solution provided.</a:t>
                </a:r>
                <a:endParaRPr lang="en-US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8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800" dirty="0" smtClean="0">
                  <a:latin typeface="Arial"/>
                  <a:cs typeface="Arial"/>
                </a:endParaRPr>
              </a:p>
              <a:p>
                <a:endParaRPr lang="en-US" sz="2800" dirty="0" smtClean="0">
                  <a:latin typeface="Arial"/>
                  <a:cs typeface="Arial"/>
                </a:endParaRPr>
              </a:p>
              <a:p>
                <a:pPr lvl="1"/>
                <a:endParaRPr lang="en-US" sz="280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10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752" y="1374457"/>
                <a:ext cx="7949248" cy="4321696"/>
              </a:xfrm>
              <a:prstGeom prst="rect">
                <a:avLst/>
              </a:prstGeom>
              <a:blipFill rotWithShape="1">
                <a:blip r:embed="rId5"/>
                <a:stretch>
                  <a:fillRect l="-2761" t="-2116" r="-3221" b="-4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622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74139" y="462279"/>
            <a:ext cx="56426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88305" algn="l"/>
              </a:tabLst>
            </a:pPr>
            <a:r>
              <a:rPr dirty="0"/>
              <a:t>C</a:t>
            </a:r>
            <a:r>
              <a:rPr spc="-5" dirty="0"/>
              <a:t>o</a:t>
            </a:r>
            <a:r>
              <a:rPr dirty="0"/>
              <a:t>m</a:t>
            </a:r>
            <a:r>
              <a:rPr spc="-5" dirty="0"/>
              <a:t>bin</a:t>
            </a:r>
            <a:r>
              <a:rPr dirty="0"/>
              <a:t>at</a:t>
            </a:r>
            <a:r>
              <a:rPr spc="-5" dirty="0"/>
              <a:t>io</a:t>
            </a:r>
            <a:r>
              <a:rPr dirty="0"/>
              <a:t>n</a:t>
            </a:r>
            <a:r>
              <a:rPr spc="-5" dirty="0"/>
              <a:t> </a:t>
            </a:r>
            <a:r>
              <a:rPr dirty="0"/>
              <a:t>Exam</a:t>
            </a:r>
            <a:r>
              <a:rPr spc="-5" dirty="0"/>
              <a:t>pl</a:t>
            </a:r>
            <a:r>
              <a:rPr dirty="0"/>
              <a:t>e	I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943926" y="1364297"/>
            <a:ext cx="7726045" cy="25131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8580" indent="-342900">
              <a:lnSpc>
                <a:spcPct val="119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dirty="0"/>
              <a:t>How many </a:t>
            </a:r>
            <a:r>
              <a:rPr spc="-5" dirty="0"/>
              <a:t>distinct </a:t>
            </a:r>
            <a:r>
              <a:rPr dirty="0"/>
              <a:t>7-card hands can be</a:t>
            </a:r>
            <a:r>
              <a:rPr spc="-75" dirty="0"/>
              <a:t> </a:t>
            </a:r>
            <a:r>
              <a:rPr dirty="0"/>
              <a:t>drawn  </a:t>
            </a:r>
            <a:r>
              <a:rPr spc="-5" dirty="0"/>
              <a:t>from </a:t>
            </a:r>
            <a:r>
              <a:rPr dirty="0"/>
              <a:t>a </a:t>
            </a:r>
            <a:r>
              <a:rPr spc="-5" dirty="0"/>
              <a:t>standard </a:t>
            </a:r>
            <a:r>
              <a:rPr dirty="0"/>
              <a:t>52-card</a:t>
            </a:r>
            <a:r>
              <a:rPr spc="-5" dirty="0"/>
              <a:t> </a:t>
            </a:r>
            <a:r>
              <a:rPr dirty="0"/>
              <a:t>deck?</a:t>
            </a:r>
            <a:endParaRPr sz="165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1310"/>
              </a:spcBef>
              <a:tabLst>
                <a:tab pos="7550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pc="-5" dirty="0"/>
              <a:t>The </a:t>
            </a:r>
            <a:r>
              <a:rPr dirty="0"/>
              <a:t>order of cards in a hand </a:t>
            </a:r>
            <a:r>
              <a:rPr spc="-5" dirty="0"/>
              <a:t>doesn</a:t>
            </a:r>
            <a:r>
              <a:rPr spc="-5" dirty="0">
                <a:latin typeface="Times New Roman"/>
                <a:cs typeface="Times New Roman"/>
              </a:rPr>
              <a:t>’</a:t>
            </a:r>
            <a:r>
              <a:rPr spc="-5" dirty="0"/>
              <a:t>t</a:t>
            </a:r>
            <a:r>
              <a:rPr spc="-50" dirty="0"/>
              <a:t> </a:t>
            </a:r>
            <a:r>
              <a:rPr spc="-5" dirty="0"/>
              <a:t>matter.</a:t>
            </a:r>
            <a:endParaRPr sz="15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 dirty="0"/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dirty="0"/>
              <a:t>Answer</a:t>
            </a:r>
            <a:r>
              <a:rPr dirty="0" smtClean="0"/>
              <a:t>:</a:t>
            </a:r>
            <a:endParaRPr sz="1650" dirty="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11</a:t>
            </a:fld>
            <a:endParaRPr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926" y="3973692"/>
            <a:ext cx="7611420" cy="2533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677" y="462279"/>
            <a:ext cx="57835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88305" algn="l"/>
              </a:tabLst>
            </a:pPr>
            <a:r>
              <a:rPr dirty="0"/>
              <a:t>C</a:t>
            </a:r>
            <a:r>
              <a:rPr spc="-5" dirty="0"/>
              <a:t>o</a:t>
            </a:r>
            <a:r>
              <a:rPr dirty="0"/>
              <a:t>m</a:t>
            </a:r>
            <a:r>
              <a:rPr spc="-5" dirty="0"/>
              <a:t>bin</a:t>
            </a:r>
            <a:r>
              <a:rPr dirty="0"/>
              <a:t>at</a:t>
            </a:r>
            <a:r>
              <a:rPr spc="-5" dirty="0"/>
              <a:t>io</a:t>
            </a:r>
            <a:r>
              <a:rPr dirty="0"/>
              <a:t>n</a:t>
            </a:r>
            <a:r>
              <a:rPr spc="-5" dirty="0"/>
              <a:t> </a:t>
            </a:r>
            <a:r>
              <a:rPr dirty="0"/>
              <a:t>Exam</a:t>
            </a:r>
            <a:r>
              <a:rPr spc="-5" dirty="0"/>
              <a:t>pl</a:t>
            </a:r>
            <a:r>
              <a:rPr dirty="0"/>
              <a:t>e	</a:t>
            </a:r>
            <a:r>
              <a:rPr spc="-5" dirty="0"/>
              <a:t>I</a:t>
            </a:r>
            <a:r>
              <a:rPr dirty="0"/>
              <a:t>I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459740" y="1633220"/>
            <a:ext cx="8416925" cy="4075429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355600" marR="5080" indent="-342900">
              <a:lnSpc>
                <a:spcPts val="3100"/>
              </a:lnSpc>
              <a:spcBef>
                <a:spcPts val="219"/>
              </a:spcBef>
              <a:tabLst>
                <a:tab pos="3549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i="1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(4, 3) = 4, since, </a:t>
            </a:r>
            <a:r>
              <a:rPr sz="2600" spc="-5" dirty="0">
                <a:latin typeface="Arial"/>
                <a:cs typeface="Arial"/>
              </a:rPr>
              <a:t>for </a:t>
            </a:r>
            <a:r>
              <a:rPr sz="2600" dirty="0">
                <a:latin typeface="Arial"/>
                <a:cs typeface="Arial"/>
              </a:rPr>
              <a:t>example, </a:t>
            </a:r>
            <a:r>
              <a:rPr sz="2600" spc="-5" dirty="0">
                <a:latin typeface="Arial"/>
                <a:cs typeface="Arial"/>
              </a:rPr>
              <a:t>the 3-combinations </a:t>
            </a:r>
            <a:r>
              <a:rPr sz="2600" dirty="0">
                <a:latin typeface="Arial"/>
                <a:cs typeface="Arial"/>
              </a:rPr>
              <a:t>of a  set {1, 2, 3, 4} are {1, 2, 3}, {1, 3, 4}, {2, 3, 4}, {1, 2,</a:t>
            </a:r>
            <a:r>
              <a:rPr sz="2600" spc="-17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4}.</a:t>
            </a:r>
            <a:endParaRPr sz="2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45"/>
              </a:spcBef>
              <a:tabLst>
                <a:tab pos="7550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(4, 3) =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(4, 3) /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(3, 3) = 4! / (3!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</a:t>
            </a:r>
            <a:r>
              <a:rPr sz="2600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1!)</a:t>
            </a:r>
            <a:endParaRPr sz="2600">
              <a:latin typeface="Arial"/>
              <a:cs typeface="Arial"/>
            </a:endParaRPr>
          </a:p>
          <a:p>
            <a:pPr marL="1752600">
              <a:lnSpc>
                <a:spcPct val="100000"/>
              </a:lnSpc>
              <a:spcBef>
                <a:spcPts val="480"/>
              </a:spcBef>
            </a:pP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= (4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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3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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2) / (3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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2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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1) =</a:t>
            </a:r>
            <a:r>
              <a:rPr sz="2600" spc="229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4</a:t>
            </a:r>
            <a:endParaRPr sz="2600">
              <a:latin typeface="Arial"/>
              <a:cs typeface="Arial"/>
            </a:endParaRPr>
          </a:p>
          <a:p>
            <a:pPr marL="355600" marR="325755" indent="-342900">
              <a:lnSpc>
                <a:spcPts val="3070"/>
              </a:lnSpc>
              <a:spcBef>
                <a:spcPts val="2185"/>
              </a:spcBef>
              <a:tabLst>
                <a:tab pos="3549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How many ways are </a:t>
            </a:r>
            <a:r>
              <a:rPr sz="2600" spc="-5" dirty="0">
                <a:latin typeface="Arial"/>
                <a:cs typeface="Arial"/>
              </a:rPr>
              <a:t>there to </a:t>
            </a:r>
            <a:r>
              <a:rPr sz="2600" dirty="0">
                <a:latin typeface="Arial"/>
                <a:cs typeface="Arial"/>
              </a:rPr>
              <a:t>pick a set of 3 people  </a:t>
            </a:r>
            <a:r>
              <a:rPr sz="2600" spc="-5" dirty="0">
                <a:latin typeface="Arial"/>
                <a:cs typeface="Arial"/>
              </a:rPr>
              <a:t>from </a:t>
            </a:r>
            <a:r>
              <a:rPr sz="2600" dirty="0">
                <a:latin typeface="Arial"/>
                <a:cs typeface="Arial"/>
              </a:rPr>
              <a:t>a group of 6 (disregarding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order of</a:t>
            </a:r>
            <a:r>
              <a:rPr sz="2600" spc="-8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picking)?</a:t>
            </a:r>
            <a:endParaRPr sz="2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355"/>
              </a:spcBef>
              <a:tabLst>
                <a:tab pos="7550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(6, 3) = 6! / (3!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</a:t>
            </a:r>
            <a:r>
              <a:rPr sz="2600" spc="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3!)</a:t>
            </a:r>
            <a:endParaRPr sz="2600">
              <a:latin typeface="Arial"/>
              <a:cs typeface="Arial"/>
            </a:endParaRPr>
          </a:p>
          <a:p>
            <a:pPr marL="920750">
              <a:lnSpc>
                <a:spcPct val="100000"/>
              </a:lnSpc>
              <a:spcBef>
                <a:spcPts val="15"/>
              </a:spcBef>
            </a:pP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= (6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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5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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4) / (3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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2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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1) =</a:t>
            </a:r>
            <a:r>
              <a:rPr sz="2600" spc="2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20</a:t>
            </a:r>
            <a:endParaRPr sz="26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45"/>
              </a:spcBef>
              <a:tabLst>
                <a:tab pos="7550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There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are 20 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different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groups 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to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be</a:t>
            </a:r>
            <a:r>
              <a:rPr sz="26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picked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38400"/>
            <a:ext cx="9009380" cy="1052830"/>
            <a:chOff x="0" y="2438400"/>
            <a:chExt cx="9009380" cy="1052830"/>
          </a:xfrm>
        </p:grpSpPr>
        <p:sp>
          <p:nvSpPr>
            <p:cNvPr id="3" name="object 3"/>
            <p:cNvSpPr/>
            <p:nvPr/>
          </p:nvSpPr>
          <p:spPr>
            <a:xfrm>
              <a:off x="290512" y="2546350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7662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37662" y="474662"/>
                  </a:lnTo>
                  <a:lnTo>
                    <a:pt x="437662" y="0"/>
                  </a:lnTo>
                  <a:close/>
                </a:path>
              </a:pathLst>
            </a:custGeom>
            <a:solidFill>
              <a:srgbClr val="434D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3467" y="2546350"/>
              <a:ext cx="328245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4337" y="2968625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79">
                  <a:moveTo>
                    <a:pt x="421821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21821" y="474662"/>
                  </a:lnTo>
                  <a:lnTo>
                    <a:pt x="421821" y="0"/>
                  </a:lnTo>
                  <a:close/>
                </a:path>
              </a:pathLst>
            </a:custGeom>
            <a:solidFill>
              <a:srgbClr val="FFD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3431" y="2968625"/>
              <a:ext cx="369093" cy="4746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895599"/>
              <a:ext cx="560387" cy="42227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5000" y="2438400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29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5912" y="3260724"/>
              <a:ext cx="8693149" cy="5556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69339" y="2181859"/>
            <a:ext cx="30753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383790" algn="l"/>
              </a:tabLst>
            </a:pPr>
            <a:r>
              <a:rPr sz="4800" spc="-5" dirty="0">
                <a:solidFill>
                  <a:srgbClr val="000099"/>
                </a:solidFill>
              </a:rPr>
              <a:t>L</a:t>
            </a:r>
            <a:r>
              <a:rPr sz="4800" dirty="0">
                <a:solidFill>
                  <a:srgbClr val="000099"/>
                </a:solidFill>
              </a:rPr>
              <a:t>ect</a:t>
            </a:r>
            <a:r>
              <a:rPr sz="4800" spc="-5" dirty="0">
                <a:solidFill>
                  <a:srgbClr val="000099"/>
                </a:solidFill>
              </a:rPr>
              <a:t>u</a:t>
            </a:r>
            <a:r>
              <a:rPr sz="4800" dirty="0">
                <a:solidFill>
                  <a:srgbClr val="000099"/>
                </a:solidFill>
              </a:rPr>
              <a:t>re	</a:t>
            </a:r>
            <a:r>
              <a:rPr lang="en-US" sz="4800" dirty="0" smtClean="0">
                <a:solidFill>
                  <a:srgbClr val="000099"/>
                </a:solidFill>
              </a:rPr>
              <a:t>11</a:t>
            </a:r>
            <a:endParaRPr sz="4800" dirty="0"/>
          </a:p>
        </p:txBody>
      </p:sp>
      <p:sp>
        <p:nvSpPr>
          <p:cNvPr id="13" name="object 13"/>
          <p:cNvSpPr txBox="1"/>
          <p:nvPr/>
        </p:nvSpPr>
        <p:spPr>
          <a:xfrm>
            <a:off x="1121727" y="3370289"/>
            <a:ext cx="6593840" cy="110543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3200" b="1" spc="-5" dirty="0">
                <a:latin typeface="Arial"/>
                <a:cs typeface="Arial"/>
              </a:rPr>
              <a:t>Chapter </a:t>
            </a:r>
            <a:r>
              <a:rPr sz="3200" b="1" dirty="0" smtClean="0">
                <a:latin typeface="Arial"/>
                <a:cs typeface="Arial"/>
              </a:rPr>
              <a:t>5</a:t>
            </a:r>
            <a:r>
              <a:rPr lang="en-US" sz="3200" b="1" dirty="0" smtClean="0">
                <a:latin typeface="Arial"/>
                <a:cs typeface="Arial"/>
              </a:rPr>
              <a:t> (or, 4 or, 6)</a:t>
            </a:r>
            <a:r>
              <a:rPr sz="3200" b="1" dirty="0" smtClean="0">
                <a:latin typeface="Arial"/>
                <a:cs typeface="Arial"/>
              </a:rPr>
              <a:t>.</a:t>
            </a:r>
            <a:r>
              <a:rPr sz="3200" b="1" spc="-5" dirty="0" smtClean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Counting</a:t>
            </a:r>
            <a:endParaRPr sz="3200" dirty="0">
              <a:latin typeface="Arial"/>
              <a:cs typeface="Arial"/>
            </a:endParaRPr>
          </a:p>
          <a:p>
            <a:pPr marL="1520190" lvl="1" indent="-594360">
              <a:lnSpc>
                <a:spcPct val="100000"/>
              </a:lnSpc>
              <a:spcBef>
                <a:spcPts val="635"/>
              </a:spcBef>
              <a:buAutoNum type="arabicPeriod" startAt="3"/>
              <a:tabLst>
                <a:tab pos="1520825" algn="l"/>
              </a:tabLst>
            </a:pPr>
            <a:r>
              <a:rPr sz="2800" spc="-5" dirty="0">
                <a:latin typeface="Arial"/>
                <a:cs typeface="Arial"/>
              </a:rPr>
              <a:t>Permutations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spc="-5" dirty="0" smtClean="0">
                <a:latin typeface="Arial"/>
                <a:cs typeface="Arial"/>
              </a:rPr>
              <a:t>Combinations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74139" y="462279"/>
            <a:ext cx="327215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Permutations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4752" y="1219200"/>
            <a:ext cx="7633970" cy="358394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19050" indent="-342900">
              <a:lnSpc>
                <a:spcPts val="2800"/>
              </a:lnSpc>
              <a:spcBef>
                <a:spcPts val="459"/>
              </a:spcBef>
              <a:tabLst>
                <a:tab pos="3549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A </a:t>
            </a:r>
            <a:r>
              <a:rPr sz="2600" b="1" i="1" spc="-5" dirty="0">
                <a:latin typeface="Arial"/>
                <a:cs typeface="Arial"/>
              </a:rPr>
              <a:t>permutation </a:t>
            </a:r>
            <a:r>
              <a:rPr sz="2600" dirty="0">
                <a:latin typeface="Arial"/>
                <a:cs typeface="Arial"/>
              </a:rPr>
              <a:t>of a set </a:t>
            </a:r>
            <a:r>
              <a:rPr sz="2600" i="1" dirty="0">
                <a:latin typeface="Arial"/>
                <a:cs typeface="Arial"/>
              </a:rPr>
              <a:t>S </a:t>
            </a:r>
            <a:r>
              <a:rPr sz="2600" dirty="0">
                <a:latin typeface="Arial"/>
                <a:cs typeface="Arial"/>
              </a:rPr>
              <a:t>of </a:t>
            </a:r>
            <a:r>
              <a:rPr sz="2600" spc="-5" dirty="0">
                <a:latin typeface="Arial"/>
                <a:cs typeface="Arial"/>
              </a:rPr>
              <a:t>distinct elements </a:t>
            </a:r>
            <a:r>
              <a:rPr sz="2600" dirty="0">
                <a:latin typeface="Arial"/>
                <a:cs typeface="Arial"/>
              </a:rPr>
              <a:t>is  </a:t>
            </a:r>
            <a:r>
              <a:rPr sz="2600" spc="-5" dirty="0">
                <a:latin typeface="Arial"/>
                <a:cs typeface="Arial"/>
              </a:rPr>
              <a:t>an </a:t>
            </a:r>
            <a:r>
              <a:rPr sz="2600" b="1" u="heavy" spc="-5" dirty="0">
                <a:solidFill>
                  <a:srgbClr val="006600"/>
                </a:solidFill>
                <a:uFill>
                  <a:solidFill>
                    <a:srgbClr val="007600"/>
                  </a:solidFill>
                </a:uFill>
                <a:latin typeface="Arial"/>
                <a:cs typeface="Arial"/>
              </a:rPr>
              <a:t>ordered</a:t>
            </a:r>
            <a:r>
              <a:rPr sz="2600" b="1" spc="-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sequence </a:t>
            </a:r>
            <a:r>
              <a:rPr sz="2600" spc="-5" dirty="0">
                <a:latin typeface="Arial"/>
                <a:cs typeface="Arial"/>
              </a:rPr>
              <a:t>that contains </a:t>
            </a:r>
            <a:r>
              <a:rPr sz="2600" dirty="0">
                <a:latin typeface="Arial"/>
                <a:cs typeface="Arial"/>
              </a:rPr>
              <a:t>each element  </a:t>
            </a:r>
            <a:r>
              <a:rPr sz="2600" spc="-5" dirty="0">
                <a:latin typeface="Arial"/>
                <a:cs typeface="Arial"/>
              </a:rPr>
              <a:t>in </a:t>
            </a:r>
            <a:r>
              <a:rPr sz="2600" i="1" dirty="0">
                <a:latin typeface="Arial"/>
                <a:cs typeface="Arial"/>
              </a:rPr>
              <a:t>S </a:t>
            </a:r>
            <a:r>
              <a:rPr sz="2600" spc="-5" dirty="0">
                <a:latin typeface="Arial"/>
                <a:cs typeface="Arial"/>
              </a:rPr>
              <a:t>exactly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once.</a:t>
            </a:r>
            <a:endParaRPr sz="2600">
              <a:latin typeface="Arial"/>
              <a:cs typeface="Arial"/>
            </a:endParaRPr>
          </a:p>
          <a:p>
            <a:pPr marL="469265">
              <a:lnSpc>
                <a:spcPct val="100000"/>
              </a:lnSpc>
              <a:spcBef>
                <a:spcPts val="260"/>
              </a:spcBef>
              <a:tabLst>
                <a:tab pos="755015" algn="l"/>
              </a:tabLst>
            </a:pPr>
            <a:r>
              <a:rPr sz="1400" spc="-5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400" spc="-5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Arial"/>
                <a:cs typeface="Arial"/>
              </a:rPr>
              <a:t>E.g. </a:t>
            </a:r>
            <a:r>
              <a:rPr sz="2600" dirty="0">
                <a:latin typeface="Arial"/>
                <a:cs typeface="Arial"/>
              </a:rPr>
              <a:t>{</a:t>
            </a:r>
            <a:r>
              <a:rPr sz="2600" i="1" dirty="0">
                <a:latin typeface="Arial"/>
                <a:cs typeface="Arial"/>
              </a:rPr>
              <a:t>A</a:t>
            </a:r>
            <a:r>
              <a:rPr sz="2600" dirty="0">
                <a:latin typeface="Arial"/>
                <a:cs typeface="Arial"/>
              </a:rPr>
              <a:t>, </a:t>
            </a:r>
            <a:r>
              <a:rPr sz="2600" i="1" dirty="0">
                <a:latin typeface="Arial"/>
                <a:cs typeface="Arial"/>
              </a:rPr>
              <a:t>B</a:t>
            </a:r>
            <a:r>
              <a:rPr sz="2600" dirty="0">
                <a:latin typeface="Arial"/>
                <a:cs typeface="Arial"/>
              </a:rPr>
              <a:t>, </a:t>
            </a:r>
            <a:r>
              <a:rPr sz="2600" i="1" dirty="0">
                <a:latin typeface="Arial"/>
                <a:cs typeface="Arial"/>
              </a:rPr>
              <a:t>C</a:t>
            </a:r>
            <a:r>
              <a:rPr sz="2600" dirty="0">
                <a:latin typeface="Arial"/>
                <a:cs typeface="Arial"/>
              </a:rPr>
              <a:t>} → six</a:t>
            </a:r>
            <a:r>
              <a:rPr sz="2600" spc="-2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permutations:</a:t>
            </a:r>
            <a:endParaRPr sz="2600">
              <a:latin typeface="Arial"/>
              <a:cs typeface="Arial"/>
            </a:endParaRPr>
          </a:p>
          <a:p>
            <a:pPr marL="1740535">
              <a:lnSpc>
                <a:spcPct val="100000"/>
              </a:lnSpc>
              <a:spcBef>
                <a:spcPts val="280"/>
              </a:spcBef>
            </a:pPr>
            <a:r>
              <a:rPr sz="2600" i="1" dirty="0">
                <a:latin typeface="Arial"/>
                <a:cs typeface="Arial"/>
              </a:rPr>
              <a:t>ABC</a:t>
            </a:r>
            <a:r>
              <a:rPr sz="2600" dirty="0">
                <a:latin typeface="Arial"/>
                <a:cs typeface="Arial"/>
              </a:rPr>
              <a:t>, </a:t>
            </a:r>
            <a:r>
              <a:rPr sz="2600" i="1" spc="-5" dirty="0">
                <a:latin typeface="Arial"/>
                <a:cs typeface="Arial"/>
              </a:rPr>
              <a:t>ACB</a:t>
            </a:r>
            <a:r>
              <a:rPr sz="2600" spc="-5" dirty="0">
                <a:latin typeface="Arial"/>
                <a:cs typeface="Arial"/>
              </a:rPr>
              <a:t>, </a:t>
            </a:r>
            <a:r>
              <a:rPr sz="2600" i="1" spc="-5" dirty="0">
                <a:latin typeface="Arial"/>
                <a:cs typeface="Arial"/>
              </a:rPr>
              <a:t>BAC</a:t>
            </a:r>
            <a:r>
              <a:rPr sz="2600" spc="-5" dirty="0">
                <a:latin typeface="Arial"/>
                <a:cs typeface="Arial"/>
              </a:rPr>
              <a:t>, </a:t>
            </a:r>
            <a:r>
              <a:rPr sz="2600" i="1" spc="-5" dirty="0">
                <a:latin typeface="Arial"/>
                <a:cs typeface="Arial"/>
              </a:rPr>
              <a:t>BCA</a:t>
            </a:r>
            <a:r>
              <a:rPr sz="2600" spc="-5" dirty="0">
                <a:latin typeface="Arial"/>
                <a:cs typeface="Arial"/>
              </a:rPr>
              <a:t>, </a:t>
            </a:r>
            <a:r>
              <a:rPr sz="2600" i="1" spc="-5" dirty="0">
                <a:latin typeface="Arial"/>
                <a:cs typeface="Arial"/>
              </a:rPr>
              <a:t>CAB</a:t>
            </a:r>
            <a:r>
              <a:rPr sz="2600" spc="-5" dirty="0">
                <a:latin typeface="Arial"/>
                <a:cs typeface="Arial"/>
              </a:rPr>
              <a:t>,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CBA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ts val="3000"/>
              </a:lnSpc>
              <a:spcBef>
                <a:spcPts val="280"/>
              </a:spcBef>
              <a:tabLst>
                <a:tab pos="3549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dirty="0">
                <a:latin typeface="Arial"/>
                <a:cs typeface="Arial"/>
              </a:rPr>
              <a:t>An </a:t>
            </a:r>
            <a:r>
              <a:rPr sz="2600" b="1" u="heavy" spc="-5" dirty="0">
                <a:solidFill>
                  <a:srgbClr val="006600"/>
                </a:solidFill>
                <a:uFill>
                  <a:solidFill>
                    <a:srgbClr val="007600"/>
                  </a:solidFill>
                </a:uFill>
                <a:latin typeface="Arial"/>
                <a:cs typeface="Arial"/>
              </a:rPr>
              <a:t>ordered</a:t>
            </a:r>
            <a:r>
              <a:rPr sz="2600" b="1" spc="-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arrangement of </a:t>
            </a:r>
            <a:r>
              <a:rPr sz="2600" i="1" dirty="0">
                <a:latin typeface="Arial"/>
                <a:cs typeface="Arial"/>
              </a:rPr>
              <a:t>r </a:t>
            </a:r>
            <a:r>
              <a:rPr sz="2600" spc="-5" dirty="0">
                <a:latin typeface="Arial"/>
                <a:cs typeface="Arial"/>
              </a:rPr>
              <a:t>distinct elements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of</a:t>
            </a:r>
            <a:endParaRPr sz="2600">
              <a:latin typeface="Arial"/>
              <a:cs typeface="Arial"/>
            </a:endParaRPr>
          </a:p>
          <a:p>
            <a:pPr marL="355600">
              <a:lnSpc>
                <a:spcPts val="3000"/>
              </a:lnSpc>
            </a:pPr>
            <a:r>
              <a:rPr sz="2600" i="1" dirty="0">
                <a:latin typeface="Arial"/>
                <a:cs typeface="Arial"/>
              </a:rPr>
              <a:t>S </a:t>
            </a:r>
            <a:r>
              <a:rPr sz="2600" dirty="0">
                <a:latin typeface="Arial"/>
                <a:cs typeface="Arial"/>
              </a:rPr>
              <a:t>is called an </a:t>
            </a:r>
            <a:r>
              <a:rPr sz="2600" b="1" i="1" spc="-5" dirty="0">
                <a:latin typeface="Arial"/>
                <a:cs typeface="Arial"/>
              </a:rPr>
              <a:t>r-permutation </a:t>
            </a:r>
            <a:r>
              <a:rPr sz="2600" i="1" spc="-5" dirty="0">
                <a:latin typeface="Arial"/>
                <a:cs typeface="Arial"/>
              </a:rPr>
              <a:t>of</a:t>
            </a:r>
            <a:r>
              <a:rPr sz="2600" i="1" spc="-25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355600" marR="5080" indent="-342900">
              <a:lnSpc>
                <a:spcPts val="2780"/>
              </a:lnSpc>
              <a:spcBef>
                <a:spcPts val="680"/>
              </a:spcBef>
              <a:tabLst>
                <a:tab pos="3549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number of </a:t>
            </a:r>
            <a:r>
              <a:rPr sz="2600" i="1" spc="-5" dirty="0">
                <a:latin typeface="Arial"/>
                <a:cs typeface="Arial"/>
              </a:rPr>
              <a:t>r</a:t>
            </a:r>
            <a:r>
              <a:rPr sz="2600" spc="-5" dirty="0">
                <a:latin typeface="Arial"/>
                <a:cs typeface="Arial"/>
              </a:rPr>
              <a:t>-permutations </a:t>
            </a:r>
            <a:r>
              <a:rPr sz="2600" dirty="0">
                <a:latin typeface="Arial"/>
                <a:cs typeface="Arial"/>
              </a:rPr>
              <a:t>of a set </a:t>
            </a:r>
            <a:r>
              <a:rPr sz="2600" spc="-5" dirty="0">
                <a:latin typeface="Arial"/>
                <a:cs typeface="Arial"/>
              </a:rPr>
              <a:t>with </a:t>
            </a:r>
            <a:r>
              <a:rPr sz="2600" i="1" dirty="0">
                <a:latin typeface="Arial"/>
                <a:cs typeface="Arial"/>
              </a:rPr>
              <a:t>n </a:t>
            </a:r>
            <a:r>
              <a:rPr sz="2600" dirty="0">
                <a:latin typeface="Arial"/>
                <a:cs typeface="Arial"/>
              </a:rPr>
              <a:t>= |</a:t>
            </a:r>
            <a:r>
              <a:rPr sz="2600" i="1" dirty="0">
                <a:latin typeface="Arial"/>
                <a:cs typeface="Arial"/>
              </a:rPr>
              <a:t>S</a:t>
            </a:r>
            <a:r>
              <a:rPr sz="2600" dirty="0">
                <a:latin typeface="Arial"/>
                <a:cs typeface="Arial"/>
              </a:rPr>
              <a:t>|  </a:t>
            </a:r>
            <a:r>
              <a:rPr sz="2600" spc="-5" dirty="0">
                <a:latin typeface="Arial"/>
                <a:cs typeface="Arial"/>
              </a:rPr>
              <a:t>elements</a:t>
            </a:r>
            <a:r>
              <a:rPr sz="2600" spc="-1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4752" y="5930391"/>
            <a:ext cx="675576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550" spc="-57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550" spc="-57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600" i="1" spc="-5" dirty="0">
                <a:solidFill>
                  <a:srgbClr val="434DD6"/>
                </a:solidFill>
                <a:latin typeface="Arial"/>
                <a:cs typeface="Arial"/>
              </a:rPr>
              <a:t>P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spc="-5" dirty="0">
                <a:solidFill>
                  <a:srgbClr val="434DD6"/>
                </a:solidFill>
                <a:latin typeface="Arial"/>
                <a:cs typeface="Arial"/>
              </a:rPr>
              <a:t>n,n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= </a:t>
            </a:r>
            <a:r>
              <a:rPr sz="2600" i="1" spc="-5" dirty="0">
                <a:solidFill>
                  <a:srgbClr val="434DD6"/>
                </a:solidFill>
                <a:latin typeface="Arial"/>
                <a:cs typeface="Arial"/>
              </a:rPr>
              <a:t>n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!/(</a:t>
            </a:r>
            <a:r>
              <a:rPr sz="2600" i="1" spc="-5" dirty="0">
                <a:solidFill>
                  <a:srgbClr val="434DD6"/>
                </a:solidFill>
                <a:latin typeface="Arial"/>
                <a:cs typeface="Arial"/>
              </a:rPr>
              <a:t>n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– </a:t>
            </a:r>
            <a:r>
              <a:rPr sz="2600" i="1" dirty="0">
                <a:solidFill>
                  <a:srgbClr val="434DD6"/>
                </a:solidFill>
                <a:latin typeface="Arial"/>
                <a:cs typeface="Arial"/>
              </a:rPr>
              <a:t>n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)! = </a:t>
            </a:r>
            <a:r>
              <a:rPr sz="2600" i="1" spc="-5" dirty="0">
                <a:solidFill>
                  <a:srgbClr val="434DD6"/>
                </a:solidFill>
                <a:latin typeface="Arial"/>
                <a:cs typeface="Arial"/>
              </a:rPr>
              <a:t>n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!/0!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= </a:t>
            </a:r>
            <a:r>
              <a:rPr sz="2600" i="1" spc="-5" dirty="0">
                <a:solidFill>
                  <a:srgbClr val="434DD6"/>
                </a:solidFill>
                <a:latin typeface="Arial"/>
                <a:cs typeface="Arial"/>
              </a:rPr>
              <a:t>n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! (Note: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0! =</a:t>
            </a:r>
            <a:r>
              <a:rPr sz="2600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1)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524000" y="4908550"/>
            <a:ext cx="7542530" cy="882650"/>
            <a:chOff x="1524000" y="4908550"/>
            <a:chExt cx="7542530" cy="882650"/>
          </a:xfrm>
        </p:grpSpPr>
        <p:sp>
          <p:nvSpPr>
            <p:cNvPr id="13" name="object 13"/>
            <p:cNvSpPr/>
            <p:nvPr/>
          </p:nvSpPr>
          <p:spPr>
            <a:xfrm>
              <a:off x="1524000" y="4908550"/>
              <a:ext cx="7542530" cy="882650"/>
            </a:xfrm>
            <a:custGeom>
              <a:avLst/>
              <a:gdLst/>
              <a:ahLst/>
              <a:cxnLst/>
              <a:rect l="l" t="t" r="r" b="b"/>
              <a:pathLst>
                <a:path w="7542530" h="882650">
                  <a:moveTo>
                    <a:pt x="7542212" y="0"/>
                  </a:moveTo>
                  <a:lnTo>
                    <a:pt x="0" y="0"/>
                  </a:lnTo>
                  <a:lnTo>
                    <a:pt x="0" y="882650"/>
                  </a:lnTo>
                  <a:lnTo>
                    <a:pt x="7542212" y="882650"/>
                  </a:lnTo>
                  <a:lnTo>
                    <a:pt x="7542212" y="0"/>
                  </a:lnTo>
                  <a:close/>
                </a:path>
              </a:pathLst>
            </a:custGeom>
            <a:solidFill>
              <a:srgbClr val="FFFE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17891" y="5347237"/>
              <a:ext cx="919480" cy="0"/>
            </a:xfrm>
            <a:custGeom>
              <a:avLst/>
              <a:gdLst/>
              <a:ahLst/>
              <a:cxnLst/>
              <a:rect l="l" t="t" r="r" b="b"/>
              <a:pathLst>
                <a:path w="919479">
                  <a:moveTo>
                    <a:pt x="0" y="0"/>
                  </a:moveTo>
                  <a:lnTo>
                    <a:pt x="918857" y="0"/>
                  </a:lnTo>
                </a:path>
              </a:pathLst>
            </a:custGeom>
            <a:ln w="132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488022" y="5087728"/>
            <a:ext cx="148844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231140" algn="l"/>
              </a:tabLst>
            </a:pPr>
            <a:r>
              <a:rPr sz="2600" dirty="0">
                <a:latin typeface="Arial"/>
                <a:cs typeface="Arial"/>
              </a:rPr>
              <a:t>,	</a:t>
            </a:r>
            <a:r>
              <a:rPr sz="2600" dirty="0">
                <a:latin typeface="Times New Roman"/>
                <a:cs typeface="Times New Roman"/>
              </a:rPr>
              <a:t>0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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r</a:t>
            </a:r>
            <a:r>
              <a:rPr sz="2600" i="1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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n</a:t>
            </a:r>
            <a:r>
              <a:rPr sz="2600" i="1" spc="-30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34462" y="4810904"/>
            <a:ext cx="953135" cy="954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indent="339090">
              <a:lnSpc>
                <a:spcPct val="117200"/>
              </a:lnSpc>
              <a:spcBef>
                <a:spcPts val="100"/>
              </a:spcBef>
            </a:pPr>
            <a:r>
              <a:rPr sz="2600" i="1" spc="-95" dirty="0">
                <a:latin typeface="Times New Roman"/>
                <a:cs typeface="Times New Roman"/>
              </a:rPr>
              <a:t>n</a:t>
            </a:r>
            <a:r>
              <a:rPr sz="2600" spc="-95" dirty="0">
                <a:latin typeface="Times New Roman"/>
                <a:cs typeface="Times New Roman"/>
              </a:rPr>
              <a:t>!  </a:t>
            </a:r>
            <a:r>
              <a:rPr sz="2600" spc="20" dirty="0">
                <a:latin typeface="Times New Roman"/>
                <a:cs typeface="Times New Roman"/>
              </a:rPr>
              <a:t>(</a:t>
            </a:r>
            <a:r>
              <a:rPr sz="2600" i="1" spc="20" dirty="0">
                <a:latin typeface="Times New Roman"/>
                <a:cs typeface="Times New Roman"/>
              </a:rPr>
              <a:t>n</a:t>
            </a:r>
            <a:r>
              <a:rPr sz="2600" i="1" spc="-29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</a:t>
            </a:r>
            <a:r>
              <a:rPr sz="2600" spc="-295" dirty="0">
                <a:latin typeface="Times New Roman"/>
                <a:cs typeface="Times New Roman"/>
              </a:rPr>
              <a:t> </a:t>
            </a:r>
            <a:r>
              <a:rPr sz="2600" i="1" spc="65" dirty="0">
                <a:latin typeface="Times New Roman"/>
                <a:cs typeface="Times New Roman"/>
              </a:rPr>
              <a:t>r</a:t>
            </a:r>
            <a:r>
              <a:rPr sz="2600" spc="65" dirty="0">
                <a:latin typeface="Times New Roman"/>
                <a:cs typeface="Times New Roman"/>
              </a:rPr>
              <a:t>)!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82386" y="5087728"/>
            <a:ext cx="4773295" cy="4122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600" i="1" spc="10" dirty="0">
                <a:latin typeface="Times New Roman"/>
                <a:cs typeface="Times New Roman"/>
              </a:rPr>
              <a:t>P</a:t>
            </a:r>
            <a:r>
              <a:rPr sz="2600" spc="10" dirty="0">
                <a:latin typeface="Times New Roman"/>
                <a:cs typeface="Times New Roman"/>
              </a:rPr>
              <a:t>(</a:t>
            </a:r>
            <a:r>
              <a:rPr sz="2600" i="1" spc="10" dirty="0">
                <a:latin typeface="Times New Roman"/>
                <a:cs typeface="Times New Roman"/>
              </a:rPr>
              <a:t>n</a:t>
            </a:r>
            <a:r>
              <a:rPr sz="2600" spc="10" dirty="0">
                <a:latin typeface="Times New Roman"/>
                <a:cs typeface="Times New Roman"/>
              </a:rPr>
              <a:t>,</a:t>
            </a:r>
            <a:r>
              <a:rPr sz="2600" spc="-355" dirty="0">
                <a:latin typeface="Times New Roman"/>
                <a:cs typeface="Times New Roman"/>
              </a:rPr>
              <a:t> </a:t>
            </a:r>
            <a:r>
              <a:rPr sz="2600" i="1" spc="65" dirty="0">
                <a:latin typeface="Times New Roman"/>
                <a:cs typeface="Times New Roman"/>
              </a:rPr>
              <a:t>r</a:t>
            </a:r>
            <a:r>
              <a:rPr sz="2600" spc="65" dirty="0">
                <a:latin typeface="Times New Roman"/>
                <a:cs typeface="Times New Roman"/>
              </a:rPr>
              <a:t>)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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i="1" spc="15" dirty="0">
                <a:latin typeface="Times New Roman"/>
                <a:cs typeface="Times New Roman"/>
              </a:rPr>
              <a:t>n</a:t>
            </a:r>
            <a:r>
              <a:rPr sz="2600" spc="15" dirty="0">
                <a:latin typeface="Times New Roman"/>
                <a:cs typeface="Times New Roman"/>
              </a:rPr>
              <a:t>(</a:t>
            </a:r>
            <a:r>
              <a:rPr sz="2600" i="1" spc="15" dirty="0">
                <a:latin typeface="Times New Roman"/>
                <a:cs typeface="Times New Roman"/>
              </a:rPr>
              <a:t>n</a:t>
            </a:r>
            <a:r>
              <a:rPr sz="2600" i="1" spc="-25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Symbol"/>
                <a:cs typeface="Symbol"/>
              </a:rPr>
              <a:t></a:t>
            </a:r>
            <a:r>
              <a:rPr sz="2600" spc="-25" dirty="0">
                <a:latin typeface="Times New Roman"/>
                <a:cs typeface="Times New Roman"/>
              </a:rPr>
              <a:t>1)(</a:t>
            </a:r>
            <a:r>
              <a:rPr sz="2600" i="1" spc="-25" dirty="0">
                <a:latin typeface="Times New Roman"/>
                <a:cs typeface="Times New Roman"/>
              </a:rPr>
              <a:t>n</a:t>
            </a:r>
            <a:r>
              <a:rPr sz="2600" i="1" spc="-2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</a:t>
            </a:r>
            <a:r>
              <a:rPr sz="2600" spc="-265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2</a:t>
            </a:r>
            <a:r>
              <a:rPr sz="2600" spc="25" dirty="0" smtClean="0">
                <a:latin typeface="Times New Roman"/>
                <a:cs typeface="Times New Roman"/>
              </a:rPr>
              <a:t>)</a:t>
            </a:r>
            <a:r>
              <a:rPr lang="en-US" sz="2600" spc="25" dirty="0" smtClean="0">
                <a:latin typeface="UnDotum"/>
                <a:cs typeface="UnDotum"/>
              </a:rPr>
              <a:t>…</a:t>
            </a:r>
            <a:r>
              <a:rPr sz="2600" spc="25" dirty="0" smtClean="0">
                <a:latin typeface="Times New Roman"/>
                <a:cs typeface="Times New Roman"/>
              </a:rPr>
              <a:t>(</a:t>
            </a:r>
            <a:r>
              <a:rPr sz="2600" i="1" spc="25" dirty="0">
                <a:latin typeface="Times New Roman"/>
                <a:cs typeface="Times New Roman"/>
              </a:rPr>
              <a:t>n</a:t>
            </a:r>
            <a:r>
              <a:rPr sz="2600" i="1" spc="-2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</a:t>
            </a:r>
            <a:r>
              <a:rPr sz="2600" spc="-26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r</a:t>
            </a:r>
            <a:r>
              <a:rPr sz="2600" i="1" spc="-125" dirty="0">
                <a:latin typeface="Times New Roman"/>
                <a:cs typeface="Times New Roman"/>
              </a:rPr>
              <a:t> </a:t>
            </a:r>
            <a:r>
              <a:rPr sz="2600" spc="-30" dirty="0">
                <a:latin typeface="Symbol"/>
                <a:cs typeface="Symbol"/>
              </a:rPr>
              <a:t></a:t>
            </a:r>
            <a:r>
              <a:rPr sz="2600" spc="-30" dirty="0">
                <a:latin typeface="Times New Roman"/>
                <a:cs typeface="Times New Roman"/>
              </a:rPr>
              <a:t>1)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</a:t>
            </a:r>
          </a:p>
        </p:txBody>
      </p:sp>
      <p:sp>
        <p:nvSpPr>
          <p:cNvPr id="18" name="object 18"/>
          <p:cNvSpPr/>
          <p:nvPr/>
        </p:nvSpPr>
        <p:spPr>
          <a:xfrm>
            <a:off x="1504949" y="4889500"/>
            <a:ext cx="7580630" cy="920750"/>
          </a:xfrm>
          <a:custGeom>
            <a:avLst/>
            <a:gdLst/>
            <a:ahLst/>
            <a:cxnLst/>
            <a:rect l="l" t="t" r="r" b="b"/>
            <a:pathLst>
              <a:path w="7580630" h="920750">
                <a:moveTo>
                  <a:pt x="0" y="0"/>
                </a:moveTo>
                <a:lnTo>
                  <a:pt x="7580304" y="0"/>
                </a:lnTo>
                <a:lnTo>
                  <a:pt x="7580304" y="920749"/>
                </a:lnTo>
                <a:lnTo>
                  <a:pt x="0" y="920749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007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3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74139" y="462279"/>
            <a:ext cx="55029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Permutation</a:t>
            </a:r>
            <a:r>
              <a:rPr spc="-35" dirty="0"/>
              <a:t> </a:t>
            </a:r>
            <a:r>
              <a:rPr spc="-5" dirty="0"/>
              <a:t>Examples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35940" y="1465897"/>
            <a:ext cx="8297545" cy="3550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354965" algn="l"/>
              </a:tabLst>
            </a:pPr>
            <a:r>
              <a:rPr sz="1450" spc="-54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50" spc="-54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latin typeface="Arial"/>
                <a:cs typeface="Arial"/>
              </a:rPr>
              <a:t>Example</a:t>
            </a:r>
            <a:r>
              <a:rPr sz="2400" spc="-5" dirty="0">
                <a:latin typeface="Arial"/>
                <a:cs typeface="Arial"/>
              </a:rPr>
              <a:t>: Let </a:t>
            </a:r>
            <a:r>
              <a:rPr sz="2400" i="1" dirty="0">
                <a:latin typeface="Arial"/>
                <a:cs typeface="Arial"/>
              </a:rPr>
              <a:t>S </a:t>
            </a:r>
            <a:r>
              <a:rPr sz="2400" dirty="0">
                <a:latin typeface="Arial"/>
                <a:cs typeface="Arial"/>
              </a:rPr>
              <a:t>= {1, 2,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3}.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400"/>
              </a:spcBef>
              <a:tabLst>
                <a:tab pos="755015" algn="l"/>
              </a:tabLst>
            </a:pPr>
            <a:r>
              <a:rPr sz="1100" spc="-4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100" spc="-4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arrangement 3, 1, 2 is a </a:t>
            </a:r>
            <a:r>
              <a:rPr sz="2000" spc="-5" dirty="0">
                <a:latin typeface="Arial"/>
                <a:cs typeface="Arial"/>
              </a:rPr>
              <a:t>permutation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i="1" dirty="0">
                <a:latin typeface="Arial"/>
                <a:cs typeface="Arial"/>
              </a:rPr>
              <a:t>S </a:t>
            </a:r>
            <a:r>
              <a:rPr sz="2000" dirty="0">
                <a:latin typeface="Arial"/>
                <a:cs typeface="Arial"/>
              </a:rPr>
              <a:t>(3! = 6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ways)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500"/>
              </a:spcBef>
              <a:tabLst>
                <a:tab pos="755015" algn="l"/>
              </a:tabLst>
            </a:pPr>
            <a:r>
              <a:rPr sz="1100" spc="-41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100" spc="-41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000" spc="-5" dirty="0">
                <a:latin typeface="Arial"/>
                <a:cs typeface="Arial"/>
              </a:rPr>
              <a:t>The </a:t>
            </a:r>
            <a:r>
              <a:rPr sz="2000" dirty="0">
                <a:latin typeface="Arial"/>
                <a:cs typeface="Arial"/>
              </a:rPr>
              <a:t>arrangement 3, 2 is a </a:t>
            </a:r>
            <a:r>
              <a:rPr sz="2000" spc="-5" dirty="0">
                <a:latin typeface="Arial"/>
                <a:cs typeface="Arial"/>
              </a:rPr>
              <a:t>2-permutation </a:t>
            </a:r>
            <a:r>
              <a:rPr sz="2000" dirty="0">
                <a:latin typeface="Arial"/>
                <a:cs typeface="Arial"/>
              </a:rPr>
              <a:t>of </a:t>
            </a:r>
            <a:r>
              <a:rPr sz="2000" i="1" dirty="0">
                <a:latin typeface="Arial"/>
                <a:cs typeface="Arial"/>
              </a:rPr>
              <a:t>S </a:t>
            </a:r>
            <a:r>
              <a:rPr sz="2000" spc="10" dirty="0">
                <a:latin typeface="Arial"/>
                <a:cs typeface="Arial"/>
              </a:rPr>
              <a:t>(3·2=3!/1! </a:t>
            </a:r>
            <a:r>
              <a:rPr sz="2000" dirty="0">
                <a:latin typeface="Arial"/>
                <a:cs typeface="Arial"/>
              </a:rPr>
              <a:t>= 6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ways)</a:t>
            </a:r>
            <a:endParaRPr sz="2000">
              <a:latin typeface="Arial"/>
              <a:cs typeface="Arial"/>
            </a:endParaRPr>
          </a:p>
          <a:p>
            <a:pPr marL="355600" marR="5080" indent="-342900">
              <a:lnSpc>
                <a:spcPct val="99700"/>
              </a:lnSpc>
              <a:spcBef>
                <a:spcPts val="1465"/>
              </a:spcBef>
              <a:tabLst>
                <a:tab pos="354965" algn="l"/>
                <a:tab pos="6810375" algn="l"/>
                <a:tab pos="6962775" algn="l"/>
              </a:tabLst>
            </a:pPr>
            <a:r>
              <a:rPr sz="1450" spc="-54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50" spc="-54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>
                <a:latin typeface="Arial"/>
                <a:cs typeface="Arial"/>
              </a:rPr>
              <a:t>Example</a:t>
            </a:r>
            <a:r>
              <a:rPr sz="2400" spc="-5" dirty="0">
                <a:latin typeface="Arial"/>
                <a:cs typeface="Arial"/>
              </a:rPr>
              <a:t>: There </a:t>
            </a:r>
            <a:r>
              <a:rPr sz="2400" dirty="0">
                <a:latin typeface="Arial"/>
                <a:cs typeface="Arial"/>
              </a:rPr>
              <a:t>is an armed nuclear bomb </a:t>
            </a:r>
            <a:r>
              <a:rPr sz="2400" spc="-5" dirty="0">
                <a:latin typeface="Arial"/>
                <a:cs typeface="Arial"/>
              </a:rPr>
              <a:t>planted </a:t>
            </a:r>
            <a:r>
              <a:rPr sz="2400" dirty="0">
                <a:latin typeface="Arial"/>
                <a:cs typeface="Arial"/>
              </a:rPr>
              <a:t>in your  </a:t>
            </a:r>
            <a:r>
              <a:rPr sz="2400" spc="-5" dirty="0">
                <a:latin typeface="Arial"/>
                <a:cs typeface="Arial"/>
              </a:rPr>
              <a:t>city, </a:t>
            </a:r>
            <a:r>
              <a:rPr sz="2400" dirty="0">
                <a:latin typeface="Arial"/>
                <a:cs typeface="Arial"/>
              </a:rPr>
              <a:t>and it is your job </a:t>
            </a:r>
            <a:r>
              <a:rPr sz="2400" spc="-5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disable it by </a:t>
            </a:r>
            <a:r>
              <a:rPr sz="2400" spc="-5" dirty="0">
                <a:latin typeface="Arial"/>
                <a:cs typeface="Arial"/>
              </a:rPr>
              <a:t>cutting </a:t>
            </a:r>
            <a:r>
              <a:rPr sz="2400" dirty="0">
                <a:latin typeface="Arial"/>
                <a:cs typeface="Arial"/>
              </a:rPr>
              <a:t>wires </a:t>
            </a:r>
            <a:r>
              <a:rPr sz="2400" spc="-5" dirty="0">
                <a:latin typeface="Arial"/>
                <a:cs typeface="Arial"/>
              </a:rPr>
              <a:t>to the  trigger </a:t>
            </a:r>
            <a:r>
              <a:rPr sz="2400" dirty="0">
                <a:latin typeface="Arial"/>
                <a:cs typeface="Arial"/>
              </a:rPr>
              <a:t>device. </a:t>
            </a:r>
            <a:r>
              <a:rPr sz="2400" spc="-5" dirty="0">
                <a:latin typeface="Arial"/>
                <a:cs typeface="Arial"/>
              </a:rPr>
              <a:t>There </a:t>
            </a:r>
            <a:r>
              <a:rPr sz="2400" dirty="0">
                <a:latin typeface="Arial"/>
                <a:cs typeface="Arial"/>
              </a:rPr>
              <a:t>are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10 wires </a:t>
            </a:r>
            <a:r>
              <a:rPr sz="2400" spc="-5" dirty="0">
                <a:latin typeface="Arial"/>
                <a:cs typeface="Arial"/>
              </a:rPr>
              <a:t>to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device.		</a:t>
            </a:r>
            <a:r>
              <a:rPr sz="2400" spc="-5" dirty="0">
                <a:latin typeface="Arial"/>
                <a:cs typeface="Arial"/>
              </a:rPr>
              <a:t>If </a:t>
            </a:r>
            <a:r>
              <a:rPr sz="2400" dirty="0">
                <a:latin typeface="Arial"/>
                <a:cs typeface="Arial"/>
              </a:rPr>
              <a:t>you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cut 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exactly the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right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three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wires, in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exactly the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right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order</a:t>
            </a:r>
            <a:r>
              <a:rPr sz="2400" spc="-5" dirty="0">
                <a:latin typeface="Arial"/>
                <a:cs typeface="Arial"/>
              </a:rPr>
              <a:t>, </a:t>
            </a:r>
            <a:r>
              <a:rPr sz="2400" dirty="0">
                <a:latin typeface="Arial"/>
                <a:cs typeface="Arial"/>
              </a:rPr>
              <a:t>you  will disable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bomb, </a:t>
            </a:r>
            <a:r>
              <a:rPr sz="2400" spc="-5" dirty="0">
                <a:latin typeface="Arial"/>
                <a:cs typeface="Arial"/>
              </a:rPr>
              <a:t>otherwise </a:t>
            </a:r>
            <a:r>
              <a:rPr sz="2400" dirty="0">
                <a:latin typeface="Arial"/>
                <a:cs typeface="Arial"/>
              </a:rPr>
              <a:t>it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will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explode!	</a:t>
            </a:r>
            <a:r>
              <a:rPr sz="2400" spc="-5" dirty="0">
                <a:latin typeface="Arial"/>
                <a:cs typeface="Arial"/>
              </a:rPr>
              <a:t>If the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wires  all look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same, what are your chances of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survival?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00199" y="5410200"/>
            <a:ext cx="6781800" cy="764311"/>
          </a:xfrm>
          <a:prstGeom prst="rect">
            <a:avLst/>
          </a:prstGeom>
          <a:solidFill>
            <a:srgbClr val="FFFED5"/>
          </a:solidFill>
          <a:ln w="38099">
            <a:solidFill>
              <a:srgbClr val="0000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91440">
              <a:lnSpc>
                <a:spcPts val="2840"/>
              </a:lnSpc>
              <a:spcBef>
                <a:spcPts val="359"/>
              </a:spcBef>
            </a:pPr>
            <a:r>
              <a:rPr sz="2400" i="1" dirty="0">
                <a:solidFill>
                  <a:srgbClr val="006600"/>
                </a:solidFill>
                <a:latin typeface="Times New Roman"/>
                <a:cs typeface="Times New Roman"/>
              </a:rPr>
              <a:t>P</a:t>
            </a:r>
            <a:r>
              <a:rPr sz="2400" dirty="0">
                <a:solidFill>
                  <a:srgbClr val="006600"/>
                </a:solidFill>
                <a:latin typeface="Times New Roman"/>
                <a:cs typeface="Times New Roman"/>
              </a:rPr>
              <a:t>(10,3) = </a:t>
            </a:r>
            <a:r>
              <a:rPr sz="2400" spc="-5" dirty="0">
                <a:solidFill>
                  <a:srgbClr val="006600"/>
                </a:solidFill>
                <a:latin typeface="Times New Roman"/>
                <a:cs typeface="Times New Roman"/>
              </a:rPr>
              <a:t>10</a:t>
            </a:r>
            <a:r>
              <a:rPr sz="2400" spc="-5" dirty="0">
                <a:solidFill>
                  <a:srgbClr val="006600"/>
                </a:solidFill>
                <a:latin typeface="Symbol"/>
                <a:cs typeface="Symbol"/>
              </a:rPr>
              <a:t></a:t>
            </a:r>
            <a:r>
              <a:rPr sz="2400" spc="-5" dirty="0">
                <a:solidFill>
                  <a:srgbClr val="006600"/>
                </a:solidFill>
                <a:latin typeface="Times New Roman"/>
                <a:cs typeface="Times New Roman"/>
              </a:rPr>
              <a:t>9</a:t>
            </a:r>
            <a:r>
              <a:rPr sz="2400" spc="-5" dirty="0">
                <a:solidFill>
                  <a:srgbClr val="006600"/>
                </a:solidFill>
                <a:latin typeface="Symbol"/>
                <a:cs typeface="Symbol"/>
              </a:rPr>
              <a:t></a:t>
            </a:r>
            <a:r>
              <a:rPr sz="2400" spc="-5" dirty="0">
                <a:solidFill>
                  <a:srgbClr val="006600"/>
                </a:solidFill>
                <a:latin typeface="Times New Roman"/>
                <a:cs typeface="Times New Roman"/>
              </a:rPr>
              <a:t>8 </a:t>
            </a:r>
            <a:r>
              <a:rPr sz="2400" dirty="0">
                <a:solidFill>
                  <a:srgbClr val="006600"/>
                </a:solidFill>
                <a:latin typeface="Times New Roman"/>
                <a:cs typeface="Times New Roman"/>
              </a:rPr>
              <a:t>=</a:t>
            </a:r>
            <a:r>
              <a:rPr sz="2400" spc="-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600"/>
                </a:solidFill>
                <a:latin typeface="Times New Roman"/>
                <a:cs typeface="Times New Roman"/>
              </a:rPr>
              <a:t>720,</a:t>
            </a:r>
            <a:endParaRPr sz="2400" dirty="0">
              <a:latin typeface="Times New Roman"/>
              <a:cs typeface="Times New Roman"/>
            </a:endParaRPr>
          </a:p>
          <a:p>
            <a:pPr marL="91440">
              <a:lnSpc>
                <a:spcPts val="2840"/>
              </a:lnSpc>
            </a:pPr>
            <a:r>
              <a:rPr sz="2400" dirty="0">
                <a:solidFill>
                  <a:srgbClr val="006600"/>
                </a:solidFill>
                <a:latin typeface="Times New Roman"/>
                <a:cs typeface="Times New Roman"/>
              </a:rPr>
              <a:t>so </a:t>
            </a:r>
            <a:r>
              <a:rPr sz="2400" spc="-5" dirty="0">
                <a:solidFill>
                  <a:srgbClr val="006600"/>
                </a:solidFill>
                <a:latin typeface="Times New Roman"/>
                <a:cs typeface="Times New Roman"/>
              </a:rPr>
              <a:t>there is </a:t>
            </a:r>
            <a:r>
              <a:rPr sz="2400" dirty="0">
                <a:solidFill>
                  <a:srgbClr val="006600"/>
                </a:solidFill>
                <a:latin typeface="Times New Roman"/>
                <a:cs typeface="Times New Roman"/>
              </a:rPr>
              <a:t>a 1 </a:t>
            </a:r>
            <a:r>
              <a:rPr sz="2400" spc="-5" dirty="0">
                <a:solidFill>
                  <a:srgbClr val="006600"/>
                </a:solidFill>
                <a:latin typeface="Times New Roman"/>
                <a:cs typeface="Times New Roman"/>
              </a:rPr>
              <a:t>in </a:t>
            </a:r>
            <a:r>
              <a:rPr sz="2400" dirty="0">
                <a:solidFill>
                  <a:srgbClr val="006600"/>
                </a:solidFill>
                <a:latin typeface="Times New Roman"/>
                <a:cs typeface="Times New Roman"/>
              </a:rPr>
              <a:t>720 </a:t>
            </a:r>
            <a:r>
              <a:rPr sz="2400" spc="-5" dirty="0" smtClean="0">
                <a:solidFill>
                  <a:srgbClr val="006600"/>
                </a:solidFill>
                <a:latin typeface="Times New Roman"/>
                <a:cs typeface="Times New Roman"/>
              </a:rPr>
              <a:t>chance</a:t>
            </a:r>
            <a:r>
              <a:rPr lang="en-US" sz="2400" spc="-5" dirty="0" smtClean="0">
                <a:solidFill>
                  <a:srgbClr val="006600"/>
                </a:solidFill>
                <a:latin typeface="Times New Roman"/>
                <a:cs typeface="Times New Roman"/>
              </a:rPr>
              <a:t>s</a:t>
            </a:r>
            <a:r>
              <a:rPr sz="2400" spc="-5" dirty="0" smtClean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600"/>
                </a:solidFill>
                <a:latin typeface="Times New Roman"/>
                <a:cs typeface="Times New Roman"/>
              </a:rPr>
              <a:t>that you’ll</a:t>
            </a:r>
            <a:r>
              <a:rPr sz="240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6600"/>
                </a:solidFill>
                <a:latin typeface="Times New Roman"/>
                <a:cs typeface="Times New Roman"/>
              </a:rPr>
              <a:t>survive!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2616" y="474979"/>
            <a:ext cx="8958767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7930">
              <a:lnSpc>
                <a:spcPct val="100000"/>
              </a:lnSpc>
              <a:spcBef>
                <a:spcPts val="100"/>
              </a:spcBef>
              <a:tabLst>
                <a:tab pos="2572385" algn="l"/>
              </a:tabLst>
            </a:pPr>
            <a:r>
              <a:rPr dirty="0"/>
              <a:t>M</a:t>
            </a:r>
            <a:r>
              <a:rPr spc="-5" dirty="0"/>
              <a:t>o</a:t>
            </a:r>
            <a:r>
              <a:rPr dirty="0"/>
              <a:t>re	Perm</a:t>
            </a:r>
            <a:r>
              <a:rPr spc="-5" dirty="0"/>
              <a:t>u</a:t>
            </a:r>
            <a:r>
              <a:rPr dirty="0"/>
              <a:t>tat</a:t>
            </a:r>
            <a:r>
              <a:rPr spc="-5" dirty="0"/>
              <a:t>io</a:t>
            </a:r>
            <a:r>
              <a:rPr dirty="0"/>
              <a:t>n</a:t>
            </a:r>
            <a:r>
              <a:rPr spc="-5" dirty="0"/>
              <a:t> </a:t>
            </a:r>
            <a:r>
              <a:rPr lang="en-US" spc="-5" dirty="0" smtClean="0"/>
              <a:t>Examples</a:t>
            </a:r>
            <a:endParaRPr sz="1200" baseline="15625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4752" y="1252220"/>
            <a:ext cx="7484745" cy="1851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998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1450" spc="-54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50" spc="-54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 smtClean="0">
                <a:latin typeface="Arial"/>
                <a:cs typeface="Arial"/>
              </a:rPr>
              <a:t>Example</a:t>
            </a:r>
            <a:r>
              <a:rPr sz="2400" spc="-5" dirty="0" smtClean="0">
                <a:latin typeface="Arial"/>
                <a:cs typeface="Arial"/>
              </a:rPr>
              <a:t>: </a:t>
            </a:r>
            <a:r>
              <a:rPr sz="2400" dirty="0">
                <a:latin typeface="Arial"/>
                <a:cs typeface="Arial"/>
              </a:rPr>
              <a:t>Suppose </a:t>
            </a:r>
            <a:r>
              <a:rPr sz="2400" spc="-5" dirty="0">
                <a:latin typeface="Arial"/>
                <a:cs typeface="Arial"/>
              </a:rPr>
              <a:t>that </a:t>
            </a:r>
            <a:r>
              <a:rPr sz="2400" dirty="0">
                <a:latin typeface="Arial"/>
                <a:cs typeface="Arial"/>
              </a:rPr>
              <a:t>a </a:t>
            </a:r>
            <a:r>
              <a:rPr sz="2400" dirty="0" smtClean="0">
                <a:latin typeface="Arial"/>
                <a:cs typeface="Arial"/>
              </a:rPr>
              <a:t>salesman </a:t>
            </a:r>
            <a:r>
              <a:rPr sz="2400" dirty="0">
                <a:latin typeface="Arial"/>
                <a:cs typeface="Arial"/>
              </a:rPr>
              <a:t>has </a:t>
            </a:r>
            <a:r>
              <a:rPr sz="2400" spc="-5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visit  eight </a:t>
            </a:r>
            <a:r>
              <a:rPr sz="2400" spc="-5" dirty="0">
                <a:latin typeface="Arial"/>
                <a:cs typeface="Arial"/>
              </a:rPr>
              <a:t>different cities. </a:t>
            </a:r>
            <a:r>
              <a:rPr lang="en-US" sz="2400" dirty="0" smtClean="0">
                <a:latin typeface="Arial"/>
                <a:cs typeface="Arial"/>
              </a:rPr>
              <a:t>H</a:t>
            </a:r>
            <a:r>
              <a:rPr sz="2400" dirty="0" smtClean="0">
                <a:latin typeface="Arial"/>
                <a:cs typeface="Arial"/>
              </a:rPr>
              <a:t>e </a:t>
            </a:r>
            <a:r>
              <a:rPr sz="2400" dirty="0">
                <a:latin typeface="Arial"/>
                <a:cs typeface="Arial"/>
              </a:rPr>
              <a:t>must begin </a:t>
            </a:r>
            <a:r>
              <a:rPr lang="en-US" sz="2400" dirty="0" smtClean="0">
                <a:latin typeface="Arial"/>
                <a:cs typeface="Arial"/>
              </a:rPr>
              <a:t>his</a:t>
            </a:r>
            <a:r>
              <a:rPr sz="2400" dirty="0" smtClean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trip </a:t>
            </a:r>
            <a:r>
              <a:rPr sz="2400" dirty="0">
                <a:latin typeface="Arial"/>
                <a:cs typeface="Arial"/>
              </a:rPr>
              <a:t>in a  </a:t>
            </a:r>
            <a:r>
              <a:rPr sz="2400" spc="-5" dirty="0">
                <a:latin typeface="Arial"/>
                <a:cs typeface="Arial"/>
              </a:rPr>
              <a:t>specified city, </a:t>
            </a:r>
            <a:r>
              <a:rPr sz="2400" dirty="0">
                <a:latin typeface="Arial"/>
                <a:cs typeface="Arial"/>
              </a:rPr>
              <a:t>but </a:t>
            </a:r>
            <a:r>
              <a:rPr sz="2400" dirty="0" smtClean="0">
                <a:latin typeface="Arial"/>
                <a:cs typeface="Arial"/>
              </a:rPr>
              <a:t>he </a:t>
            </a:r>
            <a:r>
              <a:rPr sz="2400" dirty="0">
                <a:latin typeface="Arial"/>
                <a:cs typeface="Arial"/>
              </a:rPr>
              <a:t>can visit </a:t>
            </a:r>
            <a:r>
              <a:rPr sz="2400" spc="-5" dirty="0">
                <a:latin typeface="Arial"/>
                <a:cs typeface="Arial"/>
              </a:rPr>
              <a:t>the other </a:t>
            </a:r>
            <a:r>
              <a:rPr sz="2400" dirty="0">
                <a:latin typeface="Arial"/>
                <a:cs typeface="Arial"/>
              </a:rPr>
              <a:t>seven </a:t>
            </a:r>
            <a:r>
              <a:rPr sz="2400" spc="-5" dirty="0">
                <a:latin typeface="Arial"/>
                <a:cs typeface="Arial"/>
              </a:rPr>
              <a:t>cities  </a:t>
            </a:r>
            <a:r>
              <a:rPr sz="2400" dirty="0">
                <a:latin typeface="Arial"/>
                <a:cs typeface="Arial"/>
              </a:rPr>
              <a:t>in any order </a:t>
            </a:r>
            <a:r>
              <a:rPr sz="2400" dirty="0" smtClean="0">
                <a:latin typeface="Arial"/>
                <a:cs typeface="Arial"/>
              </a:rPr>
              <a:t>he </a:t>
            </a:r>
            <a:r>
              <a:rPr sz="2400" dirty="0">
                <a:latin typeface="Arial"/>
                <a:cs typeface="Arial"/>
              </a:rPr>
              <a:t>wishes. How many possible orders  can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 smtClean="0">
                <a:latin typeface="Arial"/>
                <a:cs typeface="Arial"/>
              </a:rPr>
              <a:t>salesman </a:t>
            </a:r>
            <a:r>
              <a:rPr sz="2400" dirty="0">
                <a:latin typeface="Arial"/>
                <a:cs typeface="Arial"/>
              </a:rPr>
              <a:t>use when </a:t>
            </a:r>
            <a:r>
              <a:rPr sz="2400" spc="-5" dirty="0">
                <a:latin typeface="Arial"/>
                <a:cs typeface="Arial"/>
              </a:rPr>
              <a:t>visiting these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cities?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4752" y="4213352"/>
            <a:ext cx="709422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450" spc="-54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50" spc="-54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400" b="1" spc="-5" dirty="0" smtClean="0">
                <a:latin typeface="Arial"/>
                <a:cs typeface="Arial"/>
              </a:rPr>
              <a:t>Example</a:t>
            </a:r>
            <a:r>
              <a:rPr sz="2400" spc="-5" dirty="0" smtClean="0">
                <a:latin typeface="Arial"/>
                <a:cs typeface="Arial"/>
              </a:rPr>
              <a:t>: </a:t>
            </a:r>
            <a:r>
              <a:rPr sz="2400" dirty="0">
                <a:latin typeface="Arial"/>
                <a:cs typeface="Arial"/>
              </a:rPr>
              <a:t>How many </a:t>
            </a:r>
            <a:r>
              <a:rPr sz="2400" spc="-5" dirty="0">
                <a:latin typeface="Arial"/>
                <a:cs typeface="Arial"/>
              </a:rPr>
              <a:t>permutations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the letters  ABCDEFGH contain the string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ABC?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676400" y="3190875"/>
            <a:ext cx="7162800" cy="860425"/>
          </a:xfrm>
          <a:prstGeom prst="rect">
            <a:avLst/>
          </a:prstGeom>
          <a:solidFill>
            <a:srgbClr val="FFFED5"/>
          </a:solidFill>
          <a:ln w="38099">
            <a:solidFill>
              <a:srgbClr val="00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91440" marR="259079">
              <a:lnSpc>
                <a:spcPts val="2800"/>
              </a:lnSpc>
              <a:spcBef>
                <a:spcPts val="520"/>
              </a:spcBef>
            </a:pPr>
            <a:r>
              <a:rPr sz="2400" spc="-5" dirty="0">
                <a:solidFill>
                  <a:srgbClr val="006600"/>
                </a:solidFill>
                <a:latin typeface="Times New Roman"/>
                <a:cs typeface="Times New Roman"/>
              </a:rPr>
              <a:t>First city is determined, and the remaining seven can </a:t>
            </a:r>
            <a:r>
              <a:rPr sz="2400" dirty="0">
                <a:solidFill>
                  <a:srgbClr val="006600"/>
                </a:solidFill>
                <a:latin typeface="Times New Roman"/>
                <a:cs typeface="Times New Roman"/>
              </a:rPr>
              <a:t>be  </a:t>
            </a:r>
            <a:r>
              <a:rPr sz="2400" spc="-5" dirty="0">
                <a:solidFill>
                  <a:srgbClr val="006600"/>
                </a:solidFill>
                <a:latin typeface="Times New Roman"/>
                <a:cs typeface="Times New Roman"/>
              </a:rPr>
              <a:t>ordered arbitrarily: </a:t>
            </a:r>
            <a:r>
              <a:rPr sz="2400" dirty="0">
                <a:solidFill>
                  <a:srgbClr val="006600"/>
                </a:solidFill>
                <a:latin typeface="Times New Roman"/>
                <a:cs typeface="Times New Roman"/>
              </a:rPr>
              <a:t>7! = </a:t>
            </a:r>
            <a:r>
              <a:rPr sz="2400" spc="90" dirty="0">
                <a:solidFill>
                  <a:srgbClr val="006600"/>
                </a:solidFill>
                <a:latin typeface="Times New Roman"/>
                <a:cs typeface="Times New Roman"/>
              </a:rPr>
              <a:t>7·6·5·4·3·2·1 </a:t>
            </a:r>
            <a:r>
              <a:rPr sz="2400" dirty="0">
                <a:solidFill>
                  <a:srgbClr val="006600"/>
                </a:solidFill>
                <a:latin typeface="Times New Roman"/>
                <a:cs typeface="Times New Roman"/>
              </a:rPr>
              <a:t>=</a:t>
            </a:r>
            <a:r>
              <a:rPr sz="2400" spc="-9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600"/>
                </a:solidFill>
                <a:latin typeface="Times New Roman"/>
                <a:cs typeface="Times New Roman"/>
              </a:rPr>
              <a:t>5040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87512" y="5114925"/>
            <a:ext cx="7162800" cy="1225550"/>
          </a:xfrm>
          <a:prstGeom prst="rect">
            <a:avLst/>
          </a:prstGeom>
          <a:solidFill>
            <a:srgbClr val="FFFED5"/>
          </a:solidFill>
          <a:ln w="38099">
            <a:solidFill>
              <a:srgbClr val="000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91440" marR="173355">
              <a:lnSpc>
                <a:spcPct val="99000"/>
              </a:lnSpc>
              <a:spcBef>
                <a:spcPts val="385"/>
              </a:spcBef>
            </a:pPr>
            <a:r>
              <a:rPr sz="2400" dirty="0">
                <a:solidFill>
                  <a:srgbClr val="006600"/>
                </a:solidFill>
                <a:latin typeface="Times New Roman"/>
                <a:cs typeface="Times New Roman"/>
              </a:rPr>
              <a:t>ABC </a:t>
            </a:r>
            <a:r>
              <a:rPr sz="2400" spc="-5" dirty="0">
                <a:solidFill>
                  <a:srgbClr val="006600"/>
                </a:solidFill>
                <a:latin typeface="Times New Roman"/>
                <a:cs typeface="Times New Roman"/>
              </a:rPr>
              <a:t>must occur as </a:t>
            </a:r>
            <a:r>
              <a:rPr sz="2400" dirty="0">
                <a:solidFill>
                  <a:srgbClr val="006600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006600"/>
                </a:solidFill>
                <a:latin typeface="Times New Roman"/>
                <a:cs typeface="Times New Roman"/>
              </a:rPr>
              <a:t>block, i.e. consider it as </a:t>
            </a:r>
            <a:r>
              <a:rPr sz="2400" dirty="0">
                <a:solidFill>
                  <a:srgbClr val="006600"/>
                </a:solidFill>
                <a:latin typeface="Times New Roman"/>
                <a:cs typeface="Times New Roman"/>
              </a:rPr>
              <a:t>one </a:t>
            </a:r>
            <a:r>
              <a:rPr sz="2400" spc="-5" dirty="0">
                <a:solidFill>
                  <a:srgbClr val="006600"/>
                </a:solidFill>
                <a:latin typeface="Times New Roman"/>
                <a:cs typeface="Times New Roman"/>
              </a:rPr>
              <a:t>object  Then, it’ll </a:t>
            </a:r>
            <a:r>
              <a:rPr sz="2400" dirty="0">
                <a:solidFill>
                  <a:srgbClr val="006600"/>
                </a:solidFill>
                <a:latin typeface="Times New Roman"/>
                <a:cs typeface="Times New Roman"/>
              </a:rPr>
              <a:t>be </a:t>
            </a:r>
            <a:r>
              <a:rPr sz="2400" spc="-5" dirty="0">
                <a:solidFill>
                  <a:srgbClr val="006600"/>
                </a:solidFill>
                <a:latin typeface="Times New Roman"/>
                <a:cs typeface="Times New Roman"/>
              </a:rPr>
              <a:t>the number </a:t>
            </a:r>
            <a:r>
              <a:rPr sz="2400" dirty="0">
                <a:solidFill>
                  <a:srgbClr val="006600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006600"/>
                </a:solidFill>
                <a:latin typeface="Times New Roman"/>
                <a:cs typeface="Times New Roman"/>
              </a:rPr>
              <a:t>permutations </a:t>
            </a:r>
            <a:r>
              <a:rPr sz="2400" dirty="0">
                <a:solidFill>
                  <a:srgbClr val="006600"/>
                </a:solidFill>
                <a:latin typeface="Times New Roman"/>
                <a:cs typeface="Times New Roman"/>
              </a:rPr>
              <a:t>of </a:t>
            </a:r>
            <a:r>
              <a:rPr sz="2400" spc="-5" dirty="0">
                <a:solidFill>
                  <a:srgbClr val="006600"/>
                </a:solidFill>
                <a:latin typeface="Times New Roman"/>
                <a:cs typeface="Times New Roman"/>
              </a:rPr>
              <a:t>six objects  </a:t>
            </a:r>
            <a:r>
              <a:rPr sz="2400" dirty="0">
                <a:solidFill>
                  <a:srgbClr val="006600"/>
                </a:solidFill>
                <a:latin typeface="Times New Roman"/>
                <a:cs typeface="Times New Roman"/>
              </a:rPr>
              <a:t>(ABC, D, </a:t>
            </a:r>
            <a:r>
              <a:rPr sz="2400" spc="-5" dirty="0">
                <a:solidFill>
                  <a:srgbClr val="006600"/>
                </a:solidFill>
                <a:latin typeface="Times New Roman"/>
                <a:cs typeface="Times New Roman"/>
              </a:rPr>
              <a:t>E, </a:t>
            </a:r>
            <a:r>
              <a:rPr sz="2400" spc="-100" dirty="0">
                <a:solidFill>
                  <a:srgbClr val="006600"/>
                </a:solidFill>
                <a:latin typeface="Times New Roman"/>
                <a:cs typeface="Times New Roman"/>
              </a:rPr>
              <a:t>F, </a:t>
            </a:r>
            <a:r>
              <a:rPr sz="2400" dirty="0">
                <a:solidFill>
                  <a:srgbClr val="006600"/>
                </a:solidFill>
                <a:latin typeface="Times New Roman"/>
                <a:cs typeface="Times New Roman"/>
              </a:rPr>
              <a:t>G, H), </a:t>
            </a:r>
            <a:r>
              <a:rPr sz="2400" spc="-5" dirty="0">
                <a:solidFill>
                  <a:srgbClr val="006600"/>
                </a:solidFill>
                <a:latin typeface="Times New Roman"/>
                <a:cs typeface="Times New Roman"/>
              </a:rPr>
              <a:t>which is </a:t>
            </a:r>
            <a:r>
              <a:rPr sz="2400" dirty="0">
                <a:solidFill>
                  <a:srgbClr val="006600"/>
                </a:solidFill>
                <a:latin typeface="Times New Roman"/>
                <a:cs typeface="Times New Roman"/>
              </a:rPr>
              <a:t>6! =</a:t>
            </a:r>
            <a:r>
              <a:rPr sz="2400" spc="95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6600"/>
                </a:solidFill>
                <a:latin typeface="Times New Roman"/>
                <a:cs typeface="Times New Roman"/>
              </a:rPr>
              <a:t>720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343400" y="1981200"/>
            <a:ext cx="3733800" cy="0"/>
          </a:xfrm>
          <a:custGeom>
            <a:avLst/>
            <a:gdLst/>
            <a:ahLst/>
            <a:cxnLst/>
            <a:rect l="l" t="t" r="r" b="b"/>
            <a:pathLst>
              <a:path w="3733800">
                <a:moveTo>
                  <a:pt x="0" y="0"/>
                </a:moveTo>
                <a:lnTo>
                  <a:pt x="3733797" y="1"/>
                </a:lnTo>
              </a:path>
            </a:pathLst>
          </a:custGeom>
          <a:ln w="5714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23999" y="2362200"/>
            <a:ext cx="1752600" cy="0"/>
          </a:xfrm>
          <a:custGeom>
            <a:avLst/>
            <a:gdLst/>
            <a:ahLst/>
            <a:cxnLst/>
            <a:rect l="l" t="t" r="r" b="b"/>
            <a:pathLst>
              <a:path w="1752600">
                <a:moveTo>
                  <a:pt x="0" y="0"/>
                </a:moveTo>
                <a:lnTo>
                  <a:pt x="1752598" y="1"/>
                </a:lnTo>
              </a:path>
            </a:pathLst>
          </a:custGeom>
          <a:ln w="5714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5</a:t>
            </a:fld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993139" y="1290954"/>
            <a:ext cx="7891145" cy="5267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55600" marR="5080" indent="-342900" algn="just">
              <a:lnSpc>
                <a:spcPts val="2700"/>
              </a:lnSpc>
              <a:spcBef>
                <a:spcPts val="340"/>
              </a:spcBef>
            </a:pPr>
            <a:r>
              <a:rPr sz="1450" spc="-54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50" spc="12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Arial"/>
                <a:cs typeface="Arial"/>
              </a:rPr>
              <a:t>How many ways are </a:t>
            </a:r>
            <a:r>
              <a:rPr sz="2400" spc="-5" dirty="0">
                <a:latin typeface="Arial"/>
                <a:cs typeface="Arial"/>
              </a:rPr>
              <a:t>there to </a:t>
            </a:r>
            <a:r>
              <a:rPr sz="2400" dirty="0">
                <a:latin typeface="Arial"/>
                <a:cs typeface="Arial"/>
              </a:rPr>
              <a:t>pick a set of 3 people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from  </a:t>
            </a:r>
            <a:r>
              <a:rPr sz="2400" dirty="0">
                <a:latin typeface="Arial"/>
                <a:cs typeface="Arial"/>
              </a:rPr>
              <a:t>a group of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6?</a:t>
            </a:r>
          </a:p>
          <a:p>
            <a:pPr marL="748665" marR="604520" indent="-279400" algn="just">
              <a:lnSpc>
                <a:spcPct val="95900"/>
              </a:lnSpc>
              <a:spcBef>
                <a:spcPts val="455"/>
              </a:spcBef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9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There </a:t>
            </a:r>
            <a:r>
              <a:rPr sz="2400" dirty="0">
                <a:latin typeface="Arial"/>
                <a:cs typeface="Arial"/>
              </a:rPr>
              <a:t>are 6 choices </a:t>
            </a:r>
            <a:r>
              <a:rPr sz="2400" spc="-5" dirty="0">
                <a:latin typeface="Arial"/>
                <a:cs typeface="Arial"/>
              </a:rPr>
              <a:t>for the first </a:t>
            </a:r>
            <a:r>
              <a:rPr sz="2400" dirty="0">
                <a:latin typeface="Arial"/>
                <a:cs typeface="Arial"/>
              </a:rPr>
              <a:t>person, 5 </a:t>
            </a:r>
            <a:r>
              <a:rPr sz="2400" spc="-5" dirty="0">
                <a:latin typeface="Arial"/>
                <a:cs typeface="Arial"/>
              </a:rPr>
              <a:t>for the  </a:t>
            </a:r>
            <a:r>
              <a:rPr sz="2400" dirty="0">
                <a:latin typeface="Arial"/>
                <a:cs typeface="Arial"/>
              </a:rPr>
              <a:t>second one, and 4 </a:t>
            </a:r>
            <a:r>
              <a:rPr sz="2400" spc="-5" dirty="0">
                <a:latin typeface="Arial"/>
                <a:cs typeface="Arial"/>
              </a:rPr>
              <a:t>for the third </a:t>
            </a:r>
            <a:r>
              <a:rPr sz="2400" dirty="0">
                <a:latin typeface="Arial"/>
                <a:cs typeface="Arial"/>
              </a:rPr>
              <a:t>one, so </a:t>
            </a:r>
            <a:r>
              <a:rPr sz="2400" spc="-5" dirty="0">
                <a:latin typeface="Arial"/>
                <a:cs typeface="Arial"/>
              </a:rPr>
              <a:t>there </a:t>
            </a:r>
            <a:r>
              <a:rPr sz="2400" dirty="0">
                <a:latin typeface="Arial"/>
                <a:cs typeface="Arial"/>
              </a:rPr>
              <a:t>are  6</a:t>
            </a:r>
            <a:r>
              <a:rPr sz="2400" dirty="0">
                <a:latin typeface="Symbol"/>
                <a:cs typeface="Symbol"/>
              </a:rPr>
              <a:t></a:t>
            </a:r>
            <a:r>
              <a:rPr sz="2400" dirty="0">
                <a:latin typeface="Arial"/>
                <a:cs typeface="Arial"/>
              </a:rPr>
              <a:t>5</a:t>
            </a:r>
            <a:r>
              <a:rPr sz="2400" dirty="0">
                <a:latin typeface="Symbol"/>
                <a:cs typeface="Symbol"/>
              </a:rPr>
              <a:t></a:t>
            </a:r>
            <a:r>
              <a:rPr sz="2400" dirty="0">
                <a:latin typeface="Arial"/>
                <a:cs typeface="Arial"/>
              </a:rPr>
              <a:t>4 = 120 ways </a:t>
            </a:r>
            <a:r>
              <a:rPr sz="2400" spc="-5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do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this.</a:t>
            </a:r>
            <a:endParaRPr sz="2400" dirty="0">
              <a:latin typeface="Arial"/>
              <a:cs typeface="Arial"/>
            </a:endParaRPr>
          </a:p>
          <a:p>
            <a:pPr marL="469900" algn="just">
              <a:lnSpc>
                <a:spcPct val="100000"/>
              </a:lnSpc>
              <a:spcBef>
                <a:spcPts val="395"/>
              </a:spcBef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9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Arial"/>
                <a:cs typeface="Arial"/>
              </a:rPr>
              <a:t>This </a:t>
            </a:r>
            <a:r>
              <a:rPr sz="2400" dirty="0">
                <a:latin typeface="Arial"/>
                <a:cs typeface="Arial"/>
              </a:rPr>
              <a:t>is not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correct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result!</a:t>
            </a:r>
            <a:endParaRPr sz="2400" dirty="0">
              <a:latin typeface="Arial"/>
              <a:cs typeface="Arial"/>
            </a:endParaRPr>
          </a:p>
          <a:p>
            <a:pPr marL="748665" marR="248920" indent="-279400">
              <a:lnSpc>
                <a:spcPct val="95900"/>
              </a:lnSpc>
              <a:spcBef>
                <a:spcPts val="535"/>
              </a:spcBef>
              <a:tabLst>
                <a:tab pos="7550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400" spc="-5" dirty="0">
                <a:latin typeface="Arial"/>
                <a:cs typeface="Arial"/>
              </a:rPr>
              <a:t>For </a:t>
            </a:r>
            <a:r>
              <a:rPr sz="2400" dirty="0">
                <a:latin typeface="Arial"/>
                <a:cs typeface="Arial"/>
              </a:rPr>
              <a:t>example, picking person C, </a:t>
            </a:r>
            <a:r>
              <a:rPr sz="2400" spc="-5" dirty="0">
                <a:latin typeface="Arial"/>
                <a:cs typeface="Arial"/>
              </a:rPr>
              <a:t>then </a:t>
            </a:r>
            <a:r>
              <a:rPr sz="2400" dirty="0">
                <a:latin typeface="Arial"/>
                <a:cs typeface="Arial"/>
              </a:rPr>
              <a:t>person A,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  </a:t>
            </a:r>
            <a:r>
              <a:rPr sz="2400" spc="-5" dirty="0">
                <a:latin typeface="Arial"/>
                <a:cs typeface="Arial"/>
              </a:rPr>
              <a:t>then </a:t>
            </a:r>
            <a:r>
              <a:rPr sz="2400" dirty="0">
                <a:latin typeface="Arial"/>
                <a:cs typeface="Arial"/>
              </a:rPr>
              <a:t>person E leads </a:t>
            </a:r>
            <a:r>
              <a:rPr sz="2400" spc="-5" dirty="0">
                <a:latin typeface="Arial"/>
                <a:cs typeface="Arial"/>
              </a:rPr>
              <a:t>to the </a:t>
            </a:r>
            <a:r>
              <a:rPr sz="2400" dirty="0">
                <a:latin typeface="Arial"/>
                <a:cs typeface="Arial"/>
              </a:rPr>
              <a:t>same group as </a:t>
            </a:r>
            <a:r>
              <a:rPr sz="2400" spc="-5" dirty="0">
                <a:latin typeface="Arial"/>
                <a:cs typeface="Arial"/>
              </a:rPr>
              <a:t>first  </a:t>
            </a:r>
            <a:r>
              <a:rPr sz="2400" dirty="0">
                <a:latin typeface="Arial"/>
                <a:cs typeface="Arial"/>
              </a:rPr>
              <a:t>picking E, </a:t>
            </a:r>
            <a:r>
              <a:rPr sz="2400" spc="-5" dirty="0">
                <a:latin typeface="Arial"/>
                <a:cs typeface="Arial"/>
              </a:rPr>
              <a:t>then </a:t>
            </a:r>
            <a:r>
              <a:rPr sz="2400" dirty="0">
                <a:latin typeface="Arial"/>
                <a:cs typeface="Arial"/>
              </a:rPr>
              <a:t>C, and </a:t>
            </a:r>
            <a:r>
              <a:rPr sz="2400" spc="-5" dirty="0">
                <a:latin typeface="Arial"/>
                <a:cs typeface="Arial"/>
              </a:rPr>
              <a:t>then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A.</a:t>
            </a:r>
          </a:p>
          <a:p>
            <a:pPr marL="748665" marR="111760" indent="-279400">
              <a:lnSpc>
                <a:spcPts val="2720"/>
              </a:lnSpc>
              <a:spcBef>
                <a:spcPts val="620"/>
              </a:spcBef>
              <a:tabLst>
                <a:tab pos="7550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400" dirty="0">
                <a:latin typeface="Arial"/>
                <a:cs typeface="Arial"/>
              </a:rPr>
              <a:t>However, </a:t>
            </a:r>
            <a:r>
              <a:rPr sz="2400" spc="-5" dirty="0">
                <a:latin typeface="Arial"/>
                <a:cs typeface="Arial"/>
              </a:rPr>
              <a:t>these </a:t>
            </a:r>
            <a:r>
              <a:rPr sz="2400" dirty="0">
                <a:latin typeface="Arial"/>
                <a:cs typeface="Arial"/>
              </a:rPr>
              <a:t>cases are </a:t>
            </a:r>
            <a:r>
              <a:rPr sz="2400" spc="-5" dirty="0">
                <a:latin typeface="Arial"/>
                <a:cs typeface="Arial"/>
              </a:rPr>
              <a:t>counted separately </a:t>
            </a:r>
            <a:r>
              <a:rPr sz="2400" dirty="0">
                <a:latin typeface="Arial"/>
                <a:cs typeface="Arial"/>
              </a:rPr>
              <a:t>in </a:t>
            </a:r>
            <a:r>
              <a:rPr sz="2400" spc="-5" dirty="0">
                <a:latin typeface="Arial"/>
                <a:cs typeface="Arial"/>
              </a:rPr>
              <a:t>the  </a:t>
            </a:r>
            <a:r>
              <a:rPr sz="2400" dirty="0">
                <a:latin typeface="Arial"/>
                <a:cs typeface="Arial"/>
              </a:rPr>
              <a:t>above</a:t>
            </a:r>
            <a:r>
              <a:rPr sz="2400" spc="-5" dirty="0">
                <a:latin typeface="Arial"/>
                <a:cs typeface="Arial"/>
              </a:rPr>
              <a:t> equation.</a:t>
            </a:r>
            <a:endParaRPr sz="2400" dirty="0">
              <a:latin typeface="Arial"/>
              <a:cs typeface="Arial"/>
            </a:endParaRPr>
          </a:p>
          <a:p>
            <a:pPr marL="355600" marR="71755" indent="-342900" algn="just">
              <a:lnSpc>
                <a:spcPct val="95900"/>
              </a:lnSpc>
              <a:spcBef>
                <a:spcPts val="455"/>
              </a:spcBef>
            </a:pPr>
            <a:r>
              <a:rPr sz="1450" spc="-54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450" spc="125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So how can we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compute </a:t>
            </a:r>
            <a:r>
              <a:rPr sz="2400" b="1" dirty="0">
                <a:solidFill>
                  <a:srgbClr val="FF0000"/>
                </a:solidFill>
                <a:latin typeface="Arial"/>
                <a:cs typeface="Arial"/>
              </a:rPr>
              <a:t>how many </a:t>
            </a:r>
            <a:r>
              <a:rPr sz="2400" b="1" spc="-5" dirty="0">
                <a:solidFill>
                  <a:srgbClr val="FF0000"/>
                </a:solidFill>
                <a:latin typeface="Arial"/>
                <a:cs typeface="Arial"/>
              </a:rPr>
              <a:t>different subsets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of  people can be picked </a:t>
            </a:r>
            <a:r>
              <a:rPr sz="2400" spc="-5" dirty="0">
                <a:solidFill>
                  <a:srgbClr val="FF0000"/>
                </a:solidFill>
                <a:latin typeface="Arial"/>
                <a:cs typeface="Arial"/>
              </a:rPr>
              <a:t>(that 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is, </a:t>
            </a:r>
            <a:r>
              <a:rPr sz="2400" u="sng" dirty="0">
                <a:solidFill>
                  <a:srgbClr val="FF0000"/>
                </a:solidFill>
                <a:latin typeface="Arial"/>
                <a:cs typeface="Arial"/>
              </a:rPr>
              <a:t>we want </a:t>
            </a:r>
            <a:r>
              <a:rPr sz="2400" u="sng" spc="-5" dirty="0">
                <a:solidFill>
                  <a:srgbClr val="FF0000"/>
                </a:solidFill>
                <a:latin typeface="Arial"/>
                <a:cs typeface="Arial"/>
              </a:rPr>
              <a:t>to </a:t>
            </a:r>
            <a:r>
              <a:rPr sz="2400" u="sng" dirty="0">
                <a:solidFill>
                  <a:srgbClr val="FF0000"/>
                </a:solidFill>
                <a:latin typeface="Arial"/>
                <a:cs typeface="Arial"/>
              </a:rPr>
              <a:t>disregard </a:t>
            </a:r>
            <a:r>
              <a:rPr sz="2400" u="sng" spc="-5" dirty="0">
                <a:solidFill>
                  <a:srgbClr val="FF0000"/>
                </a:solidFill>
                <a:latin typeface="Arial"/>
                <a:cs typeface="Arial"/>
              </a:rPr>
              <a:t>the </a:t>
            </a:r>
            <a:r>
              <a:rPr sz="2400" u="sng" dirty="0" smtClean="0">
                <a:solidFill>
                  <a:srgbClr val="FF0000"/>
                </a:solidFill>
                <a:latin typeface="Arial"/>
                <a:cs typeface="Arial"/>
              </a:rPr>
              <a:t>order </a:t>
            </a:r>
            <a:r>
              <a:rPr sz="2400" u="sng" dirty="0">
                <a:solidFill>
                  <a:srgbClr val="FF0000"/>
                </a:solidFill>
                <a:latin typeface="Arial"/>
                <a:cs typeface="Arial"/>
              </a:rPr>
              <a:t>of</a:t>
            </a:r>
            <a:r>
              <a:rPr sz="2400" u="sng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u="sng" dirty="0">
                <a:solidFill>
                  <a:srgbClr val="FF0000"/>
                </a:solidFill>
                <a:latin typeface="Arial"/>
                <a:cs typeface="Arial"/>
              </a:rPr>
              <a:t>picking</a:t>
            </a:r>
            <a:r>
              <a:rPr sz="2400" dirty="0">
                <a:solidFill>
                  <a:srgbClr val="FF0000"/>
                </a:solidFill>
                <a:latin typeface="Arial"/>
                <a:cs typeface="Arial"/>
              </a:rPr>
              <a:t>)?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526539" y="462279"/>
            <a:ext cx="42037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00580" algn="l"/>
              </a:tabLst>
            </a:pPr>
            <a:r>
              <a:rPr spc="-5" dirty="0"/>
              <a:t>Another	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74139" y="462279"/>
            <a:ext cx="341185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Combinations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21689" y="1374457"/>
            <a:ext cx="7858759" cy="4284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marR="5080" indent="-342900">
              <a:lnSpc>
                <a:spcPct val="99200"/>
              </a:lnSpc>
              <a:spcBef>
                <a:spcPts val="12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An </a:t>
            </a:r>
            <a:r>
              <a:rPr sz="2800" b="1" i="1" spc="-5" dirty="0">
                <a:latin typeface="Arial"/>
                <a:cs typeface="Arial"/>
              </a:rPr>
              <a:t>r-combination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-5" dirty="0">
                <a:latin typeface="Arial"/>
                <a:cs typeface="Arial"/>
              </a:rPr>
              <a:t>elements </a:t>
            </a:r>
            <a:r>
              <a:rPr sz="2800" dirty="0">
                <a:latin typeface="Arial"/>
                <a:cs typeface="Arial"/>
              </a:rPr>
              <a:t>of a set </a:t>
            </a:r>
            <a:r>
              <a:rPr sz="2800" i="1" dirty="0">
                <a:latin typeface="Arial"/>
                <a:cs typeface="Arial"/>
              </a:rPr>
              <a:t>S </a:t>
            </a:r>
            <a:r>
              <a:rPr sz="2800" dirty="0">
                <a:latin typeface="Arial"/>
                <a:cs typeface="Arial"/>
              </a:rPr>
              <a:t>is an  </a:t>
            </a:r>
            <a:r>
              <a:rPr sz="2800" b="1" u="heavy" spc="-5" dirty="0">
                <a:solidFill>
                  <a:srgbClr val="006600"/>
                </a:solidFill>
                <a:uFill>
                  <a:solidFill>
                    <a:srgbClr val="007600"/>
                  </a:solidFill>
                </a:uFill>
                <a:latin typeface="Arial"/>
                <a:cs typeface="Arial"/>
              </a:rPr>
              <a:t>unordered</a:t>
            </a:r>
            <a:r>
              <a:rPr sz="2800" b="1" spc="-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selection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i="1" dirty="0">
                <a:latin typeface="Arial"/>
                <a:cs typeface="Arial"/>
              </a:rPr>
              <a:t>r </a:t>
            </a:r>
            <a:r>
              <a:rPr sz="2800" spc="-5" dirty="0">
                <a:latin typeface="Arial"/>
                <a:cs typeface="Arial"/>
              </a:rPr>
              <a:t>elements from the set.  Thus, </a:t>
            </a:r>
            <a:r>
              <a:rPr sz="2800" dirty="0">
                <a:latin typeface="Arial"/>
                <a:cs typeface="Arial"/>
              </a:rPr>
              <a:t>an 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-combination </a:t>
            </a:r>
            <a:r>
              <a:rPr sz="2800" dirty="0">
                <a:latin typeface="Arial"/>
                <a:cs typeface="Arial"/>
              </a:rPr>
              <a:t>is simply a subset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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S  </a:t>
            </a:r>
            <a:r>
              <a:rPr sz="2800" spc="-5" dirty="0">
                <a:latin typeface="Arial"/>
                <a:cs typeface="Arial"/>
              </a:rPr>
              <a:t>with </a:t>
            </a:r>
            <a:r>
              <a:rPr sz="2800" i="1" dirty="0">
                <a:latin typeface="Arial"/>
                <a:cs typeface="Arial"/>
              </a:rPr>
              <a:t>r </a:t>
            </a:r>
            <a:r>
              <a:rPr sz="2800" dirty="0">
                <a:latin typeface="Arial"/>
                <a:cs typeface="Arial"/>
              </a:rPr>
              <a:t>members,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|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| =</a:t>
            </a:r>
            <a:r>
              <a:rPr sz="28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.</a:t>
            </a:r>
          </a:p>
          <a:p>
            <a:pPr marL="355600" marR="704215" indent="-342900">
              <a:lnSpc>
                <a:spcPct val="100000"/>
              </a:lnSpc>
              <a:spcBef>
                <a:spcPts val="1385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Arial"/>
                <a:cs typeface="Arial"/>
              </a:rPr>
              <a:t>Example</a:t>
            </a:r>
            <a:r>
              <a:rPr sz="2800" spc="-5" dirty="0">
                <a:latin typeface="Arial"/>
                <a:cs typeface="Arial"/>
              </a:rPr>
              <a:t>: </a:t>
            </a:r>
            <a:r>
              <a:rPr sz="2800" dirty="0">
                <a:latin typeface="Arial"/>
                <a:cs typeface="Arial"/>
              </a:rPr>
              <a:t>S = {1, 2, 3, 4}, </a:t>
            </a:r>
            <a:r>
              <a:rPr sz="2800" spc="-5" dirty="0">
                <a:latin typeface="Arial"/>
                <a:cs typeface="Arial"/>
              </a:rPr>
              <a:t>then </a:t>
            </a:r>
            <a:r>
              <a:rPr sz="2800" dirty="0">
                <a:latin typeface="Arial"/>
                <a:cs typeface="Arial"/>
              </a:rPr>
              <a:t>{1, 3, 4} is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  </a:t>
            </a:r>
            <a:r>
              <a:rPr sz="2800" spc="-5" dirty="0">
                <a:latin typeface="Arial"/>
                <a:cs typeface="Arial"/>
              </a:rPr>
              <a:t>3-combination from </a:t>
            </a:r>
            <a:r>
              <a:rPr sz="2800" dirty="0">
                <a:latin typeface="Arial"/>
                <a:cs typeface="Arial"/>
              </a:rPr>
              <a:t>S</a:t>
            </a:r>
          </a:p>
          <a:p>
            <a:pPr marL="355600" marR="102870" indent="-342900">
              <a:lnSpc>
                <a:spcPct val="100000"/>
              </a:lnSpc>
              <a:spcBef>
                <a:spcPts val="138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5" dirty="0">
                <a:latin typeface="Arial"/>
                <a:cs typeface="Arial"/>
              </a:rPr>
              <a:t>Example</a:t>
            </a:r>
            <a:r>
              <a:rPr sz="2800" spc="-5" dirty="0">
                <a:latin typeface="Arial"/>
                <a:cs typeface="Arial"/>
              </a:rPr>
              <a:t>: </a:t>
            </a:r>
            <a:r>
              <a:rPr sz="2800" dirty="0">
                <a:latin typeface="Arial"/>
                <a:cs typeface="Arial"/>
              </a:rPr>
              <a:t>How many </a:t>
            </a:r>
            <a:r>
              <a:rPr sz="2800" spc="-5" dirty="0">
                <a:latin typeface="Arial"/>
                <a:cs typeface="Arial"/>
              </a:rPr>
              <a:t>distinct </a:t>
            </a:r>
            <a:r>
              <a:rPr sz="2800" dirty="0">
                <a:latin typeface="Arial"/>
                <a:cs typeface="Arial"/>
              </a:rPr>
              <a:t>7-card hands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can  be drawn </a:t>
            </a:r>
            <a:r>
              <a:rPr sz="2800" spc="-5" dirty="0">
                <a:latin typeface="Arial"/>
                <a:cs typeface="Arial"/>
              </a:rPr>
              <a:t>from </a:t>
            </a:r>
            <a:r>
              <a:rPr sz="2800" dirty="0">
                <a:latin typeface="Arial"/>
                <a:cs typeface="Arial"/>
              </a:rPr>
              <a:t>a </a:t>
            </a:r>
            <a:r>
              <a:rPr sz="2800" spc="-5" dirty="0">
                <a:latin typeface="Arial"/>
                <a:cs typeface="Arial"/>
              </a:rPr>
              <a:t>standard </a:t>
            </a:r>
            <a:r>
              <a:rPr sz="2800" dirty="0">
                <a:latin typeface="Arial"/>
                <a:cs typeface="Arial"/>
              </a:rPr>
              <a:t>52-card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deck?</a:t>
            </a:r>
          </a:p>
          <a:p>
            <a:pPr marL="469900">
              <a:lnSpc>
                <a:spcPct val="100000"/>
              </a:lnSpc>
              <a:spcBef>
                <a:spcPts val="605"/>
              </a:spcBef>
              <a:tabLst>
                <a:tab pos="7550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order of cards in a hand doesn’t</a:t>
            </a:r>
            <a:r>
              <a:rPr sz="2800" spc="-7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matter.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53489" y="5727002"/>
            <a:ext cx="76752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323215" algn="l"/>
              </a:tabLst>
            </a:pPr>
            <a:r>
              <a:rPr sz="1550" spc="-585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Notation: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C(</a:t>
            </a:r>
            <a:r>
              <a:rPr sz="2800" i="1" dirty="0">
                <a:solidFill>
                  <a:srgbClr val="333399"/>
                </a:solidFill>
                <a:latin typeface="Arial"/>
                <a:cs typeface="Arial"/>
              </a:rPr>
              <a:t>n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,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)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 smtClean="0">
                <a:solidFill>
                  <a:srgbClr val="333399"/>
                </a:solidFill>
                <a:latin typeface="Arial"/>
                <a:cs typeface="Arial"/>
              </a:rPr>
              <a:t>or</a:t>
            </a:r>
            <a:r>
              <a:rPr lang="en-US" sz="2800" spc="-530" dirty="0" smtClean="0">
                <a:solidFill>
                  <a:srgbClr val="333399"/>
                </a:solidFill>
                <a:latin typeface="Arial"/>
                <a:cs typeface="Arial"/>
              </a:rPr>
              <a:t>                   </a:t>
            </a:r>
            <a:r>
              <a:rPr sz="2800" dirty="0" smtClean="0">
                <a:solidFill>
                  <a:srgbClr val="333399"/>
                </a:solidFill>
                <a:latin typeface="Arial"/>
                <a:cs typeface="Arial"/>
              </a:rPr>
              <a:t>,</a:t>
            </a:r>
            <a:r>
              <a:rPr sz="2800" spc="-10" dirty="0" smtClean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where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33399"/>
                </a:solidFill>
                <a:latin typeface="Arial"/>
                <a:cs typeface="Arial"/>
              </a:rPr>
              <a:t>n</a:t>
            </a:r>
            <a:r>
              <a:rPr sz="2800" i="1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=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52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and</a:t>
            </a:r>
            <a:r>
              <a:rPr sz="2800" spc="-10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i="1" dirty="0">
                <a:solidFill>
                  <a:srgbClr val="333399"/>
                </a:solidFill>
                <a:latin typeface="Arial"/>
                <a:cs typeface="Arial"/>
              </a:rPr>
              <a:t>r</a:t>
            </a:r>
            <a:r>
              <a:rPr sz="2800" i="1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333399"/>
                </a:solidFill>
                <a:latin typeface="Arial"/>
                <a:cs typeface="Arial"/>
              </a:rPr>
              <a:t>=</a:t>
            </a:r>
            <a:r>
              <a:rPr sz="2800" spc="-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800" spc="-465" dirty="0">
                <a:solidFill>
                  <a:srgbClr val="333399"/>
                </a:solidFill>
                <a:latin typeface="Arial"/>
                <a:cs typeface="Arial"/>
              </a:rPr>
              <a:t>7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9700" y="5598425"/>
            <a:ext cx="540370" cy="8365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10087" y="6400800"/>
                <a:ext cx="5232523" cy="418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𝑪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𝒏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,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𝒓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rgbClr val="7030A0"/>
                    </a:solidFill>
                  </a:rPr>
                  <a:t> is also known as the binomial coefficient,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𝒏</m:t>
                            </m:r>
                          </m:num>
                          <m:den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𝒓</m:t>
                            </m:r>
                          </m:den>
                        </m:f>
                      </m:e>
                    </m:d>
                  </m:oMath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087" y="6400800"/>
                <a:ext cx="5232523" cy="418256"/>
              </a:xfrm>
              <a:prstGeom prst="rect">
                <a:avLst/>
              </a:prstGeom>
              <a:blipFill>
                <a:blip r:embed="rId6"/>
                <a:stretch>
                  <a:fillRect t="-1449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450339" y="462279"/>
            <a:ext cx="39211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0760" algn="l"/>
              </a:tabLst>
            </a:pPr>
            <a:r>
              <a:rPr dirty="0"/>
              <a:t>Ca</a:t>
            </a:r>
            <a:r>
              <a:rPr spc="-5" dirty="0"/>
              <a:t>l</a:t>
            </a:r>
            <a:r>
              <a:rPr dirty="0"/>
              <a:t>c</a:t>
            </a:r>
            <a:r>
              <a:rPr spc="-5" dirty="0"/>
              <a:t>ul</a:t>
            </a:r>
            <a:r>
              <a:rPr dirty="0"/>
              <a:t>ate</a:t>
            </a:r>
            <a:r>
              <a:rPr spc="-5" dirty="0"/>
              <a:t> </a:t>
            </a:r>
            <a:r>
              <a:rPr i="1" dirty="0">
                <a:solidFill>
                  <a:srgbClr val="434DD6"/>
                </a:solidFill>
                <a:latin typeface="Arial"/>
                <a:cs typeface="Arial"/>
              </a:rPr>
              <a:t>C</a:t>
            </a:r>
            <a:r>
              <a:rPr dirty="0"/>
              <a:t>(</a:t>
            </a:r>
            <a:r>
              <a:rPr i="1" spc="-5" dirty="0">
                <a:solidFill>
                  <a:srgbClr val="434DD6"/>
                </a:solidFill>
                <a:latin typeface="Arial"/>
                <a:cs typeface="Arial"/>
              </a:rPr>
              <a:t>n</a:t>
            </a:r>
            <a:r>
              <a:rPr dirty="0"/>
              <a:t>,	</a:t>
            </a:r>
            <a:r>
              <a:rPr i="1" dirty="0">
                <a:solidFill>
                  <a:srgbClr val="434DD6"/>
                </a:solidFill>
                <a:latin typeface="Arial"/>
                <a:cs typeface="Arial"/>
              </a:rPr>
              <a:t>r</a:t>
            </a:r>
            <a:r>
              <a:rPr dirty="0"/>
              <a:t>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82052" y="1252220"/>
            <a:ext cx="7690484" cy="3294876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68300" marR="99060" indent="-342900">
              <a:lnSpc>
                <a:spcPts val="3300"/>
              </a:lnSpc>
              <a:spcBef>
                <a:spcPts val="260"/>
              </a:spcBef>
              <a:tabLst>
                <a:tab pos="3676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dirty="0">
                <a:latin typeface="Arial"/>
                <a:cs typeface="Arial"/>
              </a:rPr>
              <a:t>Consider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dirty="0">
                <a:latin typeface="Arial"/>
                <a:cs typeface="Arial"/>
              </a:rPr>
              <a:t>we can </a:t>
            </a:r>
            <a:r>
              <a:rPr sz="2800" spc="-5" dirty="0">
                <a:latin typeface="Arial"/>
                <a:cs typeface="Arial"/>
              </a:rPr>
              <a:t>obtain the </a:t>
            </a:r>
            <a:r>
              <a:rPr sz="2800" i="1" spc="-5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-permutation  </a:t>
            </a:r>
            <a:r>
              <a:rPr sz="2800" dirty="0">
                <a:latin typeface="Arial"/>
                <a:cs typeface="Arial"/>
              </a:rPr>
              <a:t>of a set in </a:t>
            </a:r>
            <a:r>
              <a:rPr sz="2800" spc="-5" dirty="0">
                <a:latin typeface="Arial"/>
                <a:cs typeface="Arial"/>
              </a:rPr>
              <a:t>the following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way:</a:t>
            </a:r>
          </a:p>
          <a:p>
            <a:pPr marL="761365" marR="748030" indent="-279400">
              <a:lnSpc>
                <a:spcPts val="2820"/>
              </a:lnSpc>
              <a:spcBef>
                <a:spcPts val="660"/>
              </a:spcBef>
              <a:tabLst>
                <a:tab pos="7677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400" spc="-5" dirty="0">
                <a:latin typeface="Arial"/>
                <a:cs typeface="Arial"/>
              </a:rPr>
              <a:t>First, </a:t>
            </a:r>
            <a:r>
              <a:rPr sz="2400" dirty="0">
                <a:latin typeface="Arial"/>
                <a:cs typeface="Arial"/>
              </a:rPr>
              <a:t>we </a:t>
            </a:r>
            <a:r>
              <a:rPr sz="2400" spc="-5" dirty="0">
                <a:latin typeface="Arial"/>
                <a:cs typeface="Arial"/>
              </a:rPr>
              <a:t>form </a:t>
            </a:r>
            <a:r>
              <a:rPr sz="2400" dirty="0">
                <a:latin typeface="Arial"/>
                <a:cs typeface="Arial"/>
              </a:rPr>
              <a:t>all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i="1" spc="-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-combinations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set  </a:t>
            </a:r>
            <a:r>
              <a:rPr sz="2400" spc="-5" dirty="0">
                <a:latin typeface="Arial"/>
                <a:cs typeface="Arial"/>
              </a:rPr>
              <a:t>(there </a:t>
            </a:r>
            <a:r>
              <a:rPr sz="2400" dirty="0">
                <a:latin typeface="Arial"/>
                <a:cs typeface="Arial"/>
              </a:rPr>
              <a:t>are </a:t>
            </a:r>
            <a:r>
              <a:rPr sz="2400" i="1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i="1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) such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-combinations)</a:t>
            </a:r>
            <a:endParaRPr sz="2400" dirty="0">
              <a:latin typeface="Arial"/>
              <a:cs typeface="Arial"/>
            </a:endParaRPr>
          </a:p>
          <a:p>
            <a:pPr marL="761365" marR="17780" indent="-279400">
              <a:lnSpc>
                <a:spcPct val="99400"/>
              </a:lnSpc>
              <a:spcBef>
                <a:spcPts val="530"/>
              </a:spcBef>
              <a:tabLst>
                <a:tab pos="7677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400" spc="-5" dirty="0">
                <a:latin typeface="Arial"/>
                <a:cs typeface="Arial"/>
              </a:rPr>
              <a:t>Then, </a:t>
            </a:r>
            <a:r>
              <a:rPr sz="2400" dirty="0">
                <a:latin typeface="Arial"/>
                <a:cs typeface="Arial"/>
              </a:rPr>
              <a:t>we </a:t>
            </a:r>
            <a:r>
              <a:rPr sz="2400" spc="-5" dirty="0">
                <a:latin typeface="Arial"/>
                <a:cs typeface="Arial"/>
              </a:rPr>
              <a:t>generate </a:t>
            </a:r>
            <a:r>
              <a:rPr sz="2400" dirty="0">
                <a:latin typeface="Arial"/>
                <a:cs typeface="Arial"/>
              </a:rPr>
              <a:t>all possible orderings in each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 </a:t>
            </a:r>
            <a:r>
              <a:rPr sz="2400" spc="-5" dirty="0">
                <a:latin typeface="Arial"/>
                <a:cs typeface="Arial"/>
              </a:rPr>
              <a:t>these </a:t>
            </a:r>
            <a:r>
              <a:rPr sz="2400" i="1" spc="-5" dirty="0">
                <a:latin typeface="Arial"/>
                <a:cs typeface="Arial"/>
              </a:rPr>
              <a:t>r</a:t>
            </a:r>
            <a:r>
              <a:rPr sz="2400" spc="-5" dirty="0">
                <a:latin typeface="Arial"/>
                <a:cs typeface="Arial"/>
              </a:rPr>
              <a:t>-combinations (there </a:t>
            </a:r>
            <a:r>
              <a:rPr sz="2400" dirty="0">
                <a:latin typeface="Arial"/>
                <a:cs typeface="Arial"/>
              </a:rPr>
              <a:t>are </a:t>
            </a:r>
            <a:r>
              <a:rPr sz="2400" i="1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(</a:t>
            </a:r>
            <a:r>
              <a:rPr sz="2400" i="1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i="1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) such  orderings in each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case).</a:t>
            </a:r>
          </a:p>
          <a:p>
            <a:pPr marL="481965">
              <a:lnSpc>
                <a:spcPct val="100000"/>
              </a:lnSpc>
              <a:spcBef>
                <a:spcPts val="600"/>
              </a:spcBef>
              <a:tabLst>
                <a:tab pos="767715" algn="l"/>
              </a:tabLst>
            </a:pPr>
            <a:r>
              <a:rPr sz="1300" spc="-480" dirty="0">
                <a:solidFill>
                  <a:srgbClr val="FF0000"/>
                </a:solidFill>
                <a:latin typeface="Wingdings"/>
                <a:cs typeface="Wingdings"/>
              </a:rPr>
              <a:t></a:t>
            </a:r>
            <a:r>
              <a:rPr sz="1300" spc="-48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Therefore, </a:t>
            </a:r>
            <a:r>
              <a:rPr sz="2400" dirty="0">
                <a:latin typeface="Arial"/>
                <a:cs typeface="Arial"/>
              </a:rPr>
              <a:t>we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have</a:t>
            </a:r>
            <a:r>
              <a:rPr sz="2400" dirty="0" smtClean="0">
                <a:latin typeface="Arial"/>
                <a:cs typeface="Arial"/>
              </a:rPr>
              <a:t>: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8</a:t>
            </a:fld>
            <a:endParaRPr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200" y="4502167"/>
            <a:ext cx="4986601" cy="23002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3"/>
            <a:ext cx="8542336" cy="1052830"/>
            <a:chOff x="127000" y="360363"/>
            <a:chExt cx="8542336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299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562"/>
              <a:ext cx="560387" cy="42227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1"/>
                  </a:lnTo>
                  <a:lnTo>
                    <a:pt x="31750" y="1052511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0937"/>
              <a:ext cx="8226424" cy="317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74139" y="462279"/>
            <a:ext cx="341185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Combinations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94752" y="1374457"/>
            <a:ext cx="7108825" cy="8712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29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650" spc="-605" dirty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number of </a:t>
            </a:r>
            <a:r>
              <a:rPr sz="2800" i="1" spc="-5" dirty="0">
                <a:latin typeface="Arial"/>
                <a:cs typeface="Arial"/>
              </a:rPr>
              <a:t>r-</a:t>
            </a:r>
            <a:r>
              <a:rPr sz="2800" spc="-5" dirty="0">
                <a:latin typeface="Arial"/>
                <a:cs typeface="Arial"/>
              </a:rPr>
              <a:t>combinations </a:t>
            </a:r>
            <a:r>
              <a:rPr sz="2800" dirty="0">
                <a:latin typeface="Arial"/>
                <a:cs typeface="Arial"/>
              </a:rPr>
              <a:t>of a set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with</a:t>
            </a:r>
            <a:endParaRPr sz="2800" dirty="0">
              <a:latin typeface="Arial"/>
              <a:cs typeface="Arial"/>
            </a:endParaRPr>
          </a:p>
          <a:p>
            <a:pPr marL="355600">
              <a:lnSpc>
                <a:spcPts val="3329"/>
              </a:lnSpc>
            </a:pP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= |</a:t>
            </a:r>
            <a:r>
              <a:rPr sz="2800" i="1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| </a:t>
            </a:r>
            <a:r>
              <a:rPr sz="2800" spc="-5" dirty="0">
                <a:latin typeface="Arial"/>
                <a:cs typeface="Arial"/>
              </a:rPr>
              <a:t>elements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 smtClean="0">
                <a:latin typeface="Arial"/>
                <a:cs typeface="Arial"/>
              </a:rPr>
              <a:t>is</a:t>
            </a:r>
            <a:r>
              <a:rPr lang="en-US" sz="2800" dirty="0" smtClean="0">
                <a:latin typeface="Arial"/>
                <a:cs typeface="Arial"/>
              </a:rPr>
              <a:t>,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93164" y="3460496"/>
            <a:ext cx="7552055" cy="1814599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354965" algn="l"/>
              </a:tabLst>
            </a:pPr>
            <a:r>
              <a:rPr sz="1650" spc="-605" dirty="0" smtClean="0">
                <a:solidFill>
                  <a:srgbClr val="3333CC"/>
                </a:solidFill>
                <a:latin typeface="Wingdings"/>
                <a:cs typeface="Wingdings"/>
              </a:rPr>
              <a:t></a:t>
            </a:r>
            <a:r>
              <a:rPr sz="1650" spc="-605" dirty="0" smtClean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spc="-5" dirty="0" smtClean="0">
                <a:latin typeface="Arial"/>
                <a:cs typeface="Arial"/>
              </a:rPr>
              <a:t>Note </a:t>
            </a:r>
            <a:r>
              <a:rPr sz="2800" dirty="0" smtClean="0">
                <a:latin typeface="Arial"/>
                <a:cs typeface="Arial"/>
              </a:rPr>
              <a:t>that </a:t>
            </a:r>
            <a:r>
              <a:rPr sz="2800" i="1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800" dirty="0" smtClean="0">
                <a:solidFill>
                  <a:srgbClr val="FF2600"/>
                </a:solidFill>
                <a:latin typeface="Arial"/>
                <a:cs typeface="Arial"/>
              </a:rPr>
              <a:t>(</a:t>
            </a:r>
            <a:r>
              <a:rPr sz="2800" i="1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800" dirty="0" smtClean="0">
                <a:solidFill>
                  <a:srgbClr val="FF2600"/>
                </a:solidFill>
                <a:latin typeface="Arial"/>
                <a:cs typeface="Arial"/>
              </a:rPr>
              <a:t>, </a:t>
            </a:r>
            <a:r>
              <a:rPr sz="2800" i="1" dirty="0" smtClean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2800" dirty="0" smtClean="0">
                <a:solidFill>
                  <a:srgbClr val="FF2600"/>
                </a:solidFill>
                <a:latin typeface="Arial"/>
                <a:cs typeface="Arial"/>
              </a:rPr>
              <a:t>) = </a:t>
            </a:r>
            <a:r>
              <a:rPr sz="2800" i="1" spc="-5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800" spc="-5" dirty="0" smtClean="0">
                <a:solidFill>
                  <a:srgbClr val="FF2600"/>
                </a:solidFill>
                <a:latin typeface="Arial"/>
                <a:cs typeface="Arial"/>
              </a:rPr>
              <a:t>(</a:t>
            </a:r>
            <a:r>
              <a:rPr sz="2800" i="1" spc="-5" dirty="0" smtClean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800" spc="-5" dirty="0" smtClean="0">
                <a:solidFill>
                  <a:srgbClr val="FF2600"/>
                </a:solidFill>
                <a:latin typeface="Arial"/>
                <a:cs typeface="Arial"/>
              </a:rPr>
              <a:t>, </a:t>
            </a:r>
            <a:r>
              <a:rPr sz="2800" i="1" dirty="0" smtClean="0">
                <a:solidFill>
                  <a:srgbClr val="FF0000"/>
                </a:solidFill>
                <a:latin typeface="Arial"/>
                <a:cs typeface="Arial"/>
              </a:rPr>
              <a:t>n </a:t>
            </a:r>
            <a:r>
              <a:rPr sz="2800" dirty="0" smtClean="0">
                <a:solidFill>
                  <a:srgbClr val="FF2600"/>
                </a:solidFill>
                <a:latin typeface="Arial"/>
                <a:cs typeface="Arial"/>
              </a:rPr>
              <a:t>−</a:t>
            </a:r>
            <a:r>
              <a:rPr sz="2800" spc="-20" dirty="0" smtClean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2800" i="1" dirty="0" smtClean="0">
                <a:solidFill>
                  <a:srgbClr val="FF2600"/>
                </a:solidFill>
                <a:latin typeface="Arial"/>
                <a:cs typeface="Arial"/>
              </a:rPr>
              <a:t>r</a:t>
            </a:r>
            <a:r>
              <a:rPr sz="2800" dirty="0" smtClean="0">
                <a:solidFill>
                  <a:srgbClr val="FF2600"/>
                </a:solidFill>
                <a:latin typeface="Arial"/>
                <a:cs typeface="Arial"/>
              </a:rPr>
              <a:t>)</a:t>
            </a:r>
            <a:r>
              <a:rPr lang="en-US" sz="2800" dirty="0" smtClean="0">
                <a:solidFill>
                  <a:srgbClr val="FF2600"/>
                </a:solidFill>
                <a:latin typeface="Arial"/>
                <a:cs typeface="Arial"/>
              </a:rPr>
              <a:t> </a:t>
            </a:r>
            <a:r>
              <a:rPr sz="1550" spc="-585" dirty="0">
                <a:solidFill>
                  <a:srgbClr val="FF0000"/>
                </a:solidFill>
                <a:latin typeface="Times New Roman"/>
                <a:cs typeface="Times New Roman"/>
              </a:rPr>
              <a:t>		</a:t>
            </a:r>
            <a:r>
              <a:rPr sz="2800" dirty="0">
                <a:latin typeface="Arial"/>
                <a:cs typeface="Arial"/>
              </a:rPr>
              <a:t>Because choosing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i="1" dirty="0">
                <a:latin typeface="Arial"/>
                <a:cs typeface="Arial"/>
              </a:rPr>
              <a:t>r </a:t>
            </a:r>
            <a:r>
              <a:rPr sz="2800" dirty="0">
                <a:latin typeface="Arial"/>
                <a:cs typeface="Arial"/>
              </a:rPr>
              <a:t>members of </a:t>
            </a:r>
            <a:r>
              <a:rPr sz="2800" i="1" dirty="0">
                <a:latin typeface="Arial"/>
                <a:cs typeface="Arial"/>
              </a:rPr>
              <a:t>T </a:t>
            </a:r>
            <a:r>
              <a:rPr sz="2800" dirty="0">
                <a:latin typeface="Arial"/>
                <a:cs typeface="Arial"/>
              </a:rPr>
              <a:t>is  </a:t>
            </a:r>
            <a:r>
              <a:rPr sz="2800" spc="-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same </a:t>
            </a:r>
            <a:r>
              <a:rPr sz="2800" spc="-5" dirty="0">
                <a:latin typeface="Arial"/>
                <a:cs typeface="Arial"/>
              </a:rPr>
              <a:t>thing </a:t>
            </a:r>
            <a:r>
              <a:rPr sz="2800" dirty="0">
                <a:latin typeface="Arial"/>
                <a:cs typeface="Arial"/>
              </a:rPr>
              <a:t>as choosing </a:t>
            </a:r>
            <a:r>
              <a:rPr sz="2800" spc="-5" dirty="0">
                <a:latin typeface="Arial"/>
                <a:cs typeface="Arial"/>
              </a:rPr>
              <a:t>the (</a:t>
            </a:r>
            <a:r>
              <a:rPr sz="2800" i="1" spc="-5" dirty="0">
                <a:latin typeface="Arial"/>
                <a:cs typeface="Arial"/>
              </a:rPr>
              <a:t>n </a:t>
            </a:r>
            <a:r>
              <a:rPr sz="2800" dirty="0">
                <a:latin typeface="Arial"/>
                <a:cs typeface="Arial"/>
              </a:rPr>
              <a:t>− </a:t>
            </a:r>
            <a:r>
              <a:rPr sz="2800" i="1" dirty="0">
                <a:latin typeface="Arial"/>
                <a:cs typeface="Arial"/>
              </a:rPr>
              <a:t>r</a:t>
            </a:r>
            <a:r>
              <a:rPr sz="2800" dirty="0">
                <a:latin typeface="Arial"/>
                <a:cs typeface="Arial"/>
              </a:rPr>
              <a:t>)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non-  members of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T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dirty="0"/>
              <a:t>13-</a:t>
            </a:r>
            <a:fld id="{81D60167-4931-47E6-BA6A-407CBD079E47}" type="slidenum">
              <a:rPr dirty="0"/>
              <a:t>9</a:t>
            </a:fld>
            <a:endParaRPr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0125" y="2272860"/>
            <a:ext cx="7370475" cy="1285200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128" y="5299435"/>
            <a:ext cx="7985942" cy="12378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00800" y="3626550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400" b="1" dirty="0">
                <a:solidFill>
                  <a:srgbClr val="7030A0"/>
                </a:solidFill>
              </a:rPr>
              <a:t>*</a:t>
            </a:r>
            <a:r>
              <a:rPr lang="en-US" sz="1400" b="1" dirty="0" smtClean="0">
                <a:solidFill>
                  <a:srgbClr val="7030A0"/>
                </a:solidFill>
              </a:rPr>
              <a:t> Symmetry </a:t>
            </a:r>
            <a:r>
              <a:rPr lang="en-US" sz="1400" b="1" dirty="0">
                <a:solidFill>
                  <a:srgbClr val="7030A0"/>
                </a:solidFill>
              </a:rPr>
              <a:t>of binomial </a:t>
            </a:r>
            <a:r>
              <a:rPr lang="en-US" sz="1400" b="1" dirty="0" smtClean="0">
                <a:solidFill>
                  <a:srgbClr val="7030A0"/>
                </a:solidFill>
              </a:rPr>
              <a:t>coefficient</a:t>
            </a:r>
            <a:endParaRPr lang="en-US" sz="1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</TotalTime>
  <Words>348</Words>
  <Application>Microsoft Office PowerPoint</Application>
  <PresentationFormat>On-screen Show (4:3)</PresentationFormat>
  <Paragraphs>89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ICS141: Discrete Mathematics for  Computer Science I</vt:lpstr>
      <vt:lpstr>Lecture 11</vt:lpstr>
      <vt:lpstr>Permutations</vt:lpstr>
      <vt:lpstr>Permutation Examples</vt:lpstr>
      <vt:lpstr>More Permutation Examples</vt:lpstr>
      <vt:lpstr>Another Example</vt:lpstr>
      <vt:lpstr>Combinations</vt:lpstr>
      <vt:lpstr>Calculate C(n, r)</vt:lpstr>
      <vt:lpstr>Combinations</vt:lpstr>
      <vt:lpstr>Combinations</vt:lpstr>
      <vt:lpstr>Combination Example I</vt:lpstr>
      <vt:lpstr>Combination Example II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ICS141: Discrete Mathematics for  Computer Science I</dc:title>
  <cp:lastModifiedBy>Dr. Al-Sakib Khan Pathan</cp:lastModifiedBy>
  <cp:revision>33</cp:revision>
  <dcterms:created xsi:type="dcterms:W3CDTF">2021-10-27T06:19:20Z</dcterms:created>
  <dcterms:modified xsi:type="dcterms:W3CDTF">2021-12-28T05:28:12Z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2021-10-27T00:00:00Z</vt:filetime>
  </property>
</Properties>
</file>