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64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F3F73-6238-40FB-ADF9-CD174B4EE998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FAA19-BDD6-4313-9BC0-B0DFC878A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7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4128" y="0"/>
            <a:ext cx="10786872" cy="4572000"/>
          </a:xfrm>
        </p:spPr>
        <p:txBody>
          <a:bodyPr anchor="b">
            <a:normAutofit/>
          </a:bodyPr>
          <a:lstStyle>
            <a:lvl1pPr algn="l">
              <a:defRPr sz="7200" spc="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4128" y="4572000"/>
            <a:ext cx="10786872" cy="1851177"/>
          </a:xfrm>
        </p:spPr>
        <p:txBody>
          <a:bodyPr lIns="128016" t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0B75D7E-5EA6-4674-8D30-46EA53027D26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43C1-2714-45E3-9746-9957B0B07B01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CBC7-490E-46EB-A4FA-04FC96485F5B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3B73-49BB-4FD3-9594-00FF948B272A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0"/>
            <a:ext cx="10786872" cy="4571999"/>
          </a:xfrm>
        </p:spPr>
        <p:txBody>
          <a:bodyPr anchor="b">
            <a:normAutofit/>
          </a:bodyPr>
          <a:lstStyle>
            <a:lvl1pPr algn="l">
              <a:defRPr sz="66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4571999"/>
            <a:ext cx="10786872" cy="1851178"/>
          </a:xfrm>
        </p:spPr>
        <p:txBody>
          <a:bodyPr lIns="128016" t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B555-C461-4B95-B52F-5DD255634DCD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5E50-5A95-4575-9EEF-26E80371A752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F065-403F-4A2B-9997-17B44670787C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67A4-2714-4D44-AA98-0B8AC4D5B92C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0CD7-47EA-45B8-AA1A-0FA0069F1EFB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7C80-C198-4951-8CA4-409A8EE93EB2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EF56-DC41-40B9-BCA2-13C4A019076C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CBD542AD-D3B1-4F4E-9447-5265236C074C}" type="datetime1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0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12" Type="http://schemas.openxmlformats.org/officeDocument/2006/relationships/image" Target="../media/image23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220.png"/><Relationship Id="rId5" Type="http://schemas.openxmlformats.org/officeDocument/2006/relationships/image" Target="../media/image160.png"/><Relationship Id="rId10" Type="http://schemas.openxmlformats.org/officeDocument/2006/relationships/image" Target="../media/image210.png"/><Relationship Id="rId4" Type="http://schemas.openxmlformats.org/officeDocument/2006/relationships/image" Target="../media/image150.png"/><Relationship Id="rId9" Type="http://schemas.openxmlformats.org/officeDocument/2006/relationships/image" Target="../media/image20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Trees </a:t>
            </a:r>
            <a:r>
              <a:rPr lang="en-US" smtClean="0"/>
              <a:t>- 3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2213 </a:t>
            </a:r>
            <a:r>
              <a:rPr lang="en-US" dirty="0"/>
              <a:t>– Discrete Mathematics</a:t>
            </a:r>
          </a:p>
          <a:p>
            <a:r>
              <a:rPr lang="en-US"/>
              <a:t>Course Instructor: </a:t>
            </a:r>
            <a:r>
              <a:rPr lang="en-US" dirty="0" smtClean="0">
                <a:solidFill>
                  <a:srgbClr val="008080"/>
                </a:solidFill>
              </a:rPr>
              <a:t>Al-</a:t>
            </a:r>
            <a:r>
              <a:rPr lang="en-US" dirty="0" err="1" smtClean="0">
                <a:solidFill>
                  <a:srgbClr val="008080"/>
                </a:solidFill>
              </a:rPr>
              <a:t>Sakib</a:t>
            </a:r>
            <a:r>
              <a:rPr lang="en-US" dirty="0" smtClean="0">
                <a:solidFill>
                  <a:srgbClr val="008080"/>
                </a:solidFill>
              </a:rPr>
              <a:t> Khan </a:t>
            </a:r>
            <a:r>
              <a:rPr lang="en-US" dirty="0" err="1" smtClean="0">
                <a:solidFill>
                  <a:srgbClr val="008080"/>
                </a:solidFill>
              </a:rPr>
              <a:t>Pathan</a:t>
            </a:r>
            <a:r>
              <a:rPr lang="en-US" dirty="0" smtClean="0">
                <a:solidFill>
                  <a:srgbClr val="008080"/>
                </a:solidFill>
              </a:rPr>
              <a:t>, PhD, SMIEEE [Professor, CSE, UIU]</a:t>
            </a:r>
          </a:p>
          <a:p>
            <a:endParaRPr lang="en-US" sz="1800" dirty="0" smtClean="0">
              <a:solidFill>
                <a:srgbClr val="990000"/>
              </a:solidFill>
            </a:endParaRPr>
          </a:p>
          <a:p>
            <a:r>
              <a:rPr lang="en-US" sz="1800" dirty="0" smtClean="0">
                <a:solidFill>
                  <a:srgbClr val="990000"/>
                </a:solidFill>
              </a:rPr>
              <a:t>Based on the slides of </a:t>
            </a:r>
            <a:r>
              <a:rPr lang="en-US" sz="1800" dirty="0" err="1">
                <a:solidFill>
                  <a:srgbClr val="990000"/>
                </a:solidFill>
              </a:rPr>
              <a:t>Minhajul</a:t>
            </a:r>
            <a:r>
              <a:rPr lang="en-US" sz="1800" dirty="0">
                <a:solidFill>
                  <a:srgbClr val="990000"/>
                </a:solidFill>
              </a:rPr>
              <a:t> Bashir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3035-328E-40A5-923A-818F76F9B4D7}" type="datetime1">
              <a:rPr lang="en-US" smtClean="0"/>
              <a:t>1/15/2022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64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Do calculators </a:t>
            </a:r>
            <a:r>
              <a:rPr lang="en-US" dirty="0"/>
              <a:t>compute expressions??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05168" y="6218239"/>
            <a:ext cx="486833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04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rooted tree of 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74123" y="2318198"/>
                <a:ext cx="9251549" cy="70397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↑2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−4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/3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5592" y="2318198"/>
                <a:ext cx="6938662" cy="703976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93015" y="3022173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15" y="3022173"/>
                <a:ext cx="4219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43595" y="3756269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595" y="3756269"/>
                <a:ext cx="3561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193952" y="3756269"/>
                <a:ext cx="362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/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952" y="3756269"/>
                <a:ext cx="362599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991065" y="4477486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65" y="4477486"/>
                <a:ext cx="4219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173292" y="4477486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292" y="4477486"/>
                <a:ext cx="3770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570313" y="4477486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313" y="4477486"/>
                <a:ext cx="4219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684591" y="4477486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443" y="4477486"/>
                <a:ext cx="377026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404824" y="5263098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824" y="5263098"/>
                <a:ext cx="37920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535717" y="5263098"/>
                <a:ext cx="382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788" y="5263098"/>
                <a:ext cx="382604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970903" y="5263098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177" y="5263098"/>
                <a:ext cx="379206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122044" y="5263098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533" y="5263098"/>
                <a:ext cx="377026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 flipV="1">
            <a:off x="5063921" y="3391505"/>
            <a:ext cx="774503" cy="364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390652" y="3391505"/>
            <a:ext cx="687617" cy="364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361646" y="4125602"/>
            <a:ext cx="227357" cy="3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011513" y="4125602"/>
            <a:ext cx="230020" cy="3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935851" y="4151359"/>
            <a:ext cx="227357" cy="3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585718" y="4151359"/>
            <a:ext cx="230020" cy="3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779296" y="4885455"/>
            <a:ext cx="227357" cy="3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429163" y="4885455"/>
            <a:ext cx="230020" cy="3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357167" y="4885455"/>
            <a:ext cx="227357" cy="3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007034" y="4885455"/>
            <a:ext cx="230020" cy="3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9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exercise: Construct expression tree for the following expression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74123" y="2318198"/>
                <a:ext cx="9251549" cy="4636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↑2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−4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/3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+(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−7)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5592" y="2318197"/>
                <a:ext cx="6938662" cy="463639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70438" y="2953933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438" y="2953933"/>
                <a:ext cx="4219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 flipV="1">
            <a:off x="5295936" y="3323265"/>
            <a:ext cx="774503" cy="364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22667" y="3323265"/>
            <a:ext cx="687617" cy="364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268120" y="4434697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120" y="4434697"/>
                <a:ext cx="3561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15590" y="5155914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590" y="5155914"/>
                <a:ext cx="4219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66057" y="515591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057" y="5155914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97589" y="5941526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589" y="5941526"/>
                <a:ext cx="3792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160242" y="5941526"/>
                <a:ext cx="382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242" y="5941526"/>
                <a:ext cx="382604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/>
          <p:nvPr/>
        </p:nvCxnSpPr>
        <p:spPr>
          <a:xfrm flipH="1">
            <a:off x="3986171" y="4804030"/>
            <a:ext cx="227357" cy="3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36038" y="4804030"/>
            <a:ext cx="230020" cy="3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403821" y="5563883"/>
            <a:ext cx="227357" cy="3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053688" y="5563883"/>
            <a:ext cx="230020" cy="3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25275" y="4395416"/>
                <a:ext cx="362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/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275" y="4395416"/>
                <a:ext cx="362599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483525" y="5116633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525" y="5116633"/>
                <a:ext cx="42191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474971" y="511663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971" y="5116633"/>
                <a:ext cx="37702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856818" y="5902245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818" y="5902245"/>
                <a:ext cx="37920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007960" y="5902245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960" y="5902245"/>
                <a:ext cx="37702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>
          <a:xfrm flipH="1">
            <a:off x="5821767" y="4790506"/>
            <a:ext cx="227357" cy="3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76098" y="4790506"/>
            <a:ext cx="230020" cy="3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5243083" y="5524602"/>
            <a:ext cx="227357" cy="3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892950" y="5524602"/>
            <a:ext cx="230020" cy="3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965870" y="3699956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870" y="3699956"/>
                <a:ext cx="42191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>
            <a:off x="5412301" y="4095045"/>
            <a:ext cx="649088" cy="351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4590546" y="4095046"/>
            <a:ext cx="382099" cy="300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199532" y="3687702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532" y="3687702"/>
                <a:ext cx="42191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698726" y="4408919"/>
                <a:ext cx="382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726" y="4408919"/>
                <a:ext cx="382604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744764" y="440891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64" y="4408919"/>
                <a:ext cx="37702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/>
          <p:nvPr/>
        </p:nvCxnSpPr>
        <p:spPr>
          <a:xfrm flipH="1">
            <a:off x="6996024" y="4082792"/>
            <a:ext cx="227357" cy="3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645891" y="4082792"/>
            <a:ext cx="230020" cy="3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00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5" grpId="0"/>
      <p:bldP spid="16" grpId="0"/>
      <p:bldP spid="10" grpId="0"/>
      <p:bldP spid="13" grpId="0"/>
      <p:bldP spid="14" grpId="0"/>
      <p:bldP spid="17" grpId="0"/>
      <p:bldP spid="18" grpId="0"/>
      <p:bldP spid="29" grpId="0"/>
      <p:bldP spid="42" grpId="0"/>
      <p:bldP spid="43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Traversal of the tree: infix, prefix and postfix notations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74123" y="4906851"/>
                <a:ext cx="9251549" cy="125818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In-order: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↑2+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−4 / 3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→</m:t>
                    </m:r>
                  </m:oMath>
                </a14:m>
                <a:r>
                  <a:rPr lang="en-US" dirty="0"/>
                  <a:t> Infix notation</a:t>
                </a:r>
              </a:p>
              <a:p>
                <a:r>
                  <a:rPr lang="en-US" dirty="0"/>
                  <a:t>Pre-order: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+ ↑+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 2 / −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4 3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→</m:t>
                    </m:r>
                  </m:oMath>
                </a14:m>
                <a:r>
                  <a:rPr lang="en-US" dirty="0"/>
                  <a:t> Prefix notation</a:t>
                </a:r>
              </a:p>
              <a:p>
                <a:r>
                  <a:rPr lang="en-US" dirty="0"/>
                  <a:t>Post-order: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+2↑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4−3 / 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→</m:t>
                    </m:r>
                  </m:oMath>
                </a14:m>
                <a:r>
                  <a:rPr lang="en-US" dirty="0"/>
                  <a:t> Postfix notation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5592" y="4906851"/>
                <a:ext cx="6938662" cy="1258184"/>
              </a:xfrm>
              <a:blipFill rotWithShape="1">
                <a:blip r:embed="rId2"/>
                <a:stretch>
                  <a:fillRect l="-527" t="-2427" b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38423" y="2197925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817" y="2197925"/>
                <a:ext cx="42191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89003" y="2932021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752" y="2932021"/>
                <a:ext cx="35618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139360" y="2932021"/>
                <a:ext cx="362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/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519" y="2932021"/>
                <a:ext cx="362599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36473" y="3653238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355" y="3653238"/>
                <a:ext cx="42191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241532" y="3653238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149" y="3653238"/>
                <a:ext cx="3770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515721" y="3653238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791" y="3653238"/>
                <a:ext cx="4219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684591" y="3653238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443" y="3653238"/>
                <a:ext cx="377026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350232" y="4438850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674" y="4438850"/>
                <a:ext cx="37920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535717" y="4438850"/>
                <a:ext cx="382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788" y="4438850"/>
                <a:ext cx="382604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970903" y="4438850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177" y="4438850"/>
                <a:ext cx="379206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122044" y="443885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533" y="4438850"/>
                <a:ext cx="377026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V="1">
            <a:off x="5063921" y="2567257"/>
            <a:ext cx="774503" cy="364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390652" y="2567257"/>
            <a:ext cx="687617" cy="364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361646" y="3301353"/>
            <a:ext cx="227357" cy="3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011513" y="3301353"/>
            <a:ext cx="230020" cy="3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935851" y="3327111"/>
            <a:ext cx="227357" cy="3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585718" y="3327111"/>
            <a:ext cx="230020" cy="3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779296" y="4061207"/>
            <a:ext cx="227357" cy="3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429163" y="4061207"/>
            <a:ext cx="230020" cy="3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357167" y="4061207"/>
            <a:ext cx="227357" cy="3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007034" y="4061207"/>
            <a:ext cx="230020" cy="3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Calculate the result of the following </a:t>
                </a:r>
                <a:r>
                  <a:rPr lang="en-US" sz="2400" dirty="0" smtClean="0"/>
                  <a:t>prefix </a:t>
                </a:r>
                <a:r>
                  <a:rPr lang="en-US" sz="2400" dirty="0"/>
                  <a:t>expression:</a:t>
                </a:r>
              </a:p>
              <a:p>
                <a:pPr marL="0" indent="0" algn="ctr">
                  <a:buNone/>
                </a:pPr>
                <a:endParaRPr lang="en-US" sz="7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+ −  ∗2 3 5 / ↑2 3 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21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24129" y="2286000"/>
            <a:ext cx="3730752" cy="4023360"/>
          </a:xfrm>
        </p:spPr>
        <p:txBody>
          <a:bodyPr/>
          <a:lstStyle/>
          <a:p>
            <a:r>
              <a:rPr lang="en-US" dirty="0" smtClean="0"/>
              <a:t>- The </a:t>
            </a:r>
            <a:r>
              <a:rPr lang="en-US" dirty="0"/>
              <a:t>steps used to evaluate this expression by working right to left, </a:t>
            </a:r>
            <a:r>
              <a:rPr lang="en-US" dirty="0" smtClean="0"/>
              <a:t>and performing </a:t>
            </a:r>
            <a:r>
              <a:rPr lang="en-US" dirty="0"/>
              <a:t>operations using the operands on the right, are shown in </a:t>
            </a:r>
            <a:r>
              <a:rPr lang="en-US" dirty="0" smtClean="0"/>
              <a:t>the figure here.</a:t>
            </a:r>
          </a:p>
          <a:p>
            <a:r>
              <a:rPr lang="en-US" dirty="0" smtClean="0"/>
              <a:t>- The </a:t>
            </a:r>
            <a:r>
              <a:rPr lang="en-US" dirty="0"/>
              <a:t>value of this expression is 3.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25" y="235639"/>
            <a:ext cx="6543675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7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Calculate the result of the following postfix expression:</a:t>
                </a:r>
              </a:p>
              <a:p>
                <a:pPr marL="0" indent="0" algn="ctr">
                  <a:buNone/>
                </a:pPr>
                <a:endParaRPr lang="en-US" sz="7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7 2 3∗− 4↑9 3 / 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65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24129" y="2286000"/>
            <a:ext cx="3730752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- The </a:t>
            </a:r>
            <a:r>
              <a:rPr lang="en-US" dirty="0"/>
              <a:t>steps used to evaluate this expression by starting at the left and </a:t>
            </a:r>
            <a:r>
              <a:rPr lang="en-US" dirty="0" smtClean="0"/>
              <a:t>carrying out </a:t>
            </a:r>
            <a:r>
              <a:rPr lang="en-US" dirty="0"/>
              <a:t>operations when two operands are followed by an operator are shown </a:t>
            </a:r>
            <a:r>
              <a:rPr lang="en-US" dirty="0" smtClean="0"/>
              <a:t>in the figure here.</a:t>
            </a:r>
          </a:p>
          <a:p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The value of this expression is 4.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219" y="375285"/>
            <a:ext cx="581977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4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s-v3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s-v3.potx" id="{9A7EDDD1-641E-4170-8989-966F2CFF3871}" vid="{76989AE6-313A-4A06-8D5E-689684E8A3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lectures-v3</Template>
  <TotalTime>71</TotalTime>
  <Words>290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Cambria Math</vt:lpstr>
      <vt:lpstr>Tw Cen MT</vt:lpstr>
      <vt:lpstr>Tw Cen MT Condensed</vt:lpstr>
      <vt:lpstr>Wingdings 3</vt:lpstr>
      <vt:lpstr>lectures-v3</vt:lpstr>
      <vt:lpstr>Trees - 3</vt:lpstr>
      <vt:lpstr>How Do calculators compute expressions??</vt:lpstr>
      <vt:lpstr>Ordered rooted tree of expressions</vt:lpstr>
      <vt:lpstr>Quick exercise: Construct expression tree for the following expression</vt:lpstr>
      <vt:lpstr>Traversal of the tree: infix, prefix and postfix notations</vt:lpstr>
      <vt:lpstr>Example</vt:lpstr>
      <vt:lpstr>Solution</vt:lpstr>
      <vt:lpstr>Example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Minhajul Bashir</dc:creator>
  <cp:lastModifiedBy>Lenovo</cp:lastModifiedBy>
  <cp:revision>11</cp:revision>
  <dcterms:created xsi:type="dcterms:W3CDTF">2019-12-04T02:18:55Z</dcterms:created>
  <dcterms:modified xsi:type="dcterms:W3CDTF">2022-01-15T06:27:01Z</dcterms:modified>
</cp:coreProperties>
</file>