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- 5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86" y="2354643"/>
            <a:ext cx="4048832" cy="258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7547" y="5035640"/>
                <a:ext cx="60769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Degree sequence is 3, 3, 2, 2, 2 (Maximum degree 3)</a:t>
                </a:r>
              </a:p>
              <a:p>
                <a:pPr algn="ctr"/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/>
                  <a:t>: Degree sequence is 4, 3, 2, 2,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has degree 4)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09" y="5035639"/>
                <a:ext cx="5926239" cy="646331"/>
              </a:xfrm>
              <a:prstGeom prst="rect">
                <a:avLst/>
              </a:prstGeom>
              <a:blipFill>
                <a:blip r:embed="rId3"/>
                <a:stretch>
                  <a:fillRect l="-309" t="-4717" r="-4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6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2638046"/>
            <a:ext cx="5553211" cy="3101983"/>
          </a:xfrm>
        </p:spPr>
        <p:txBody>
          <a:bodyPr/>
          <a:lstStyle/>
          <a:p>
            <a:r>
              <a:rPr lang="en-US" dirty="0"/>
              <a:t>The degree sequence of a graph is the sequence of the degrees of its vertices </a:t>
            </a:r>
            <a:r>
              <a:rPr lang="en-US" dirty="0">
                <a:solidFill>
                  <a:srgbClr val="FF0000"/>
                </a:solidFill>
              </a:rPr>
              <a:t>in non-increasing order</a:t>
            </a:r>
          </a:p>
          <a:p>
            <a:r>
              <a:rPr lang="en-US" dirty="0"/>
              <a:t>The degree sequence of the given graph is 3, 3, 3, 3, 2,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94" y="2679700"/>
            <a:ext cx="2676590" cy="302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9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vertices</a:t>
            </a:r>
          </a:p>
          <a:p>
            <a:r>
              <a:rPr lang="en-US" dirty="0"/>
              <a:t>Number of edges</a:t>
            </a:r>
          </a:p>
          <a:p>
            <a:r>
              <a:rPr lang="en-US" dirty="0"/>
              <a:t>Degree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54" y="2699391"/>
            <a:ext cx="6123294" cy="250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1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373B-7B53-48F3-8426-023DC7C2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length as graph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4457-032A-4682-9C1B-850EBE2A3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823792"/>
                <a:ext cx="9251549" cy="91623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does not have any simple cycle of length 3.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has two simple cycles of length 3.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4457-032A-4682-9C1B-850EBE2A3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823791"/>
                <a:ext cx="6938662" cy="916237"/>
              </a:xfrm>
              <a:blipFill>
                <a:blip r:embed="rId2"/>
                <a:stretch>
                  <a:fillRect t="-3311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875C-8056-4E40-8E3D-707A58E4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3302-388E-473B-A237-D67A999F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00561-A1E0-4CFD-A5C7-B4D3AC64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70" y="2142526"/>
            <a:ext cx="4512860" cy="25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invariants are out there</a:t>
            </a:r>
          </a:p>
          <a:p>
            <a:r>
              <a:rPr lang="en-US" dirty="0" smtClean="0"/>
              <a:t>Many </a:t>
            </a:r>
            <a:r>
              <a:rPr lang="en-US" dirty="0"/>
              <a:t>invariants are yet to discover</a:t>
            </a:r>
          </a:p>
          <a:p>
            <a:r>
              <a:rPr lang="en-US" u="sng" dirty="0">
                <a:solidFill>
                  <a:srgbClr val="FF0000"/>
                </a:solidFill>
              </a:rPr>
              <a:t>So even if you see that all the three invariants are same in the two graphs, </a:t>
            </a:r>
            <a:r>
              <a:rPr lang="en-US" b="1" u="sng" dirty="0">
                <a:solidFill>
                  <a:srgbClr val="FF0000"/>
                </a:solidFill>
              </a:rPr>
              <a:t>it does not guarantee isomorphism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8358-DAE3-48FC-80AC-2739B7EE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47468-3A17-4ECC-8A08-C63821D87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123" y="2527214"/>
                <a:ext cx="9251549" cy="31019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/>
                  <a:t>Find out if the graphs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are isomorphic. If yes, show a vertex mapping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. If not, show appropriate reasons.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47468-3A17-4ECC-8A08-C63821D87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527213"/>
                <a:ext cx="6938662" cy="3101983"/>
              </a:xfrm>
              <a:blipFill>
                <a:blip r:embed="rId2"/>
                <a:stretch>
                  <a:fillRect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5AAF-6A1E-48D7-ABBC-87CC72A5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262D-B82E-48C4-9370-DB4E76BD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F35D7-F63A-4398-BA00-A81968DD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40" y="3370106"/>
            <a:ext cx="5959522" cy="24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9077-26F1-42EC-8874-ACA2F687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40CD-3D64-4B5E-A687-0C6EEEC05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4AC6-3964-425A-A2E5-2391225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Draw an intersection graph for the following sets: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 −1&lt;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 0&lt;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 −1&lt;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4" t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7747298" y="1111250"/>
            <a:ext cx="1769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47298" y="1111250"/>
            <a:ext cx="2903769" cy="1079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747297" y="1111250"/>
            <a:ext cx="0" cy="214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47298" y="1111250"/>
            <a:ext cx="1769236" cy="214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516534" y="1111250"/>
            <a:ext cx="1134533" cy="1079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747298" y="1111250"/>
            <a:ext cx="1769236" cy="214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516533" y="1111250"/>
            <a:ext cx="0" cy="214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97431" y="2190750"/>
            <a:ext cx="39536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697430" y="2184400"/>
            <a:ext cx="1049867" cy="1073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97431" y="2184400"/>
            <a:ext cx="2819103" cy="1073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747298" y="2184400"/>
            <a:ext cx="2903769" cy="1073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9516534" y="2184400"/>
            <a:ext cx="1134533" cy="1073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747298" y="3257550"/>
            <a:ext cx="1769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538769"/>
                <a:ext cx="4791211" cy="31019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Draw an intersection graph for the following sets: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−1&lt;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0&lt;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−1&lt;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&gt;−1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538768"/>
                <a:ext cx="3593408" cy="3101983"/>
              </a:xfrm>
              <a:blipFill rotWithShape="1">
                <a:blip r:embed="rId2"/>
                <a:stretch>
                  <a:fillRect l="-1695" t="-982" b="-6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907109" y="3911600"/>
            <a:ext cx="0" cy="151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90929" y="3911600"/>
            <a:ext cx="0" cy="151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23289" y="3911600"/>
            <a:ext cx="0" cy="151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781219" y="5303412"/>
            <a:ext cx="825178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51457" y="5422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67637" y="5422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6805" y="542200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781219" y="5130800"/>
            <a:ext cx="412589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90930" y="4953000"/>
            <a:ext cx="28161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07110" y="4800600"/>
            <a:ext cx="28161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90929" y="4654103"/>
            <a:ext cx="56323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90930" y="4483100"/>
            <a:ext cx="6942071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6384164" y="1955800"/>
                <a:ext cx="626533" cy="4699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23" y="1955800"/>
                <a:ext cx="469900" cy="4699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7434031" y="876300"/>
                <a:ext cx="626533" cy="469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23" y="876300"/>
                <a:ext cx="469900" cy="469900"/>
              </a:xfrm>
              <a:prstGeom prst="ellipse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9203267" y="876300"/>
                <a:ext cx="626533" cy="4699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50" y="876300"/>
                <a:ext cx="469900" cy="4699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10337800" y="1955800"/>
                <a:ext cx="626533" cy="4699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50" y="1955800"/>
                <a:ext cx="469900" cy="469900"/>
              </a:xfrm>
              <a:prstGeom prst="ellipse">
                <a:avLst/>
              </a:prstGeom>
              <a:blipFill rotWithShape="1">
                <a:blip r:embed="rId6"/>
                <a:stretch>
                  <a:fillRect l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7434031" y="3022600"/>
                <a:ext cx="626533" cy="4699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23" y="3022600"/>
                <a:ext cx="469900" cy="469900"/>
              </a:xfrm>
              <a:prstGeom prst="ellipse">
                <a:avLst/>
              </a:prstGeom>
              <a:blipFill rotWithShape="1">
                <a:blip r:embed="rId7"/>
                <a:stretch>
                  <a:fillRect l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9203267" y="3022600"/>
                <a:ext cx="626533" cy="469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50" y="3022600"/>
                <a:ext cx="469900" cy="4699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5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267200"/>
            <a:ext cx="9251549" cy="1472828"/>
          </a:xfrm>
        </p:spPr>
        <p:txBody>
          <a:bodyPr/>
          <a:lstStyle/>
          <a:p>
            <a:r>
              <a:rPr lang="en-US" dirty="0"/>
              <a:t>We can draw the same graph differently</a:t>
            </a:r>
          </a:p>
          <a:p>
            <a:r>
              <a:rPr lang="en-US" dirty="0"/>
              <a:t>If we can determine that two graphs are actually two different representations of the same graph, then they are called isomorphic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00400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83667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83667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3352800" y="2698750"/>
            <a:ext cx="1430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352800" y="3778250"/>
            <a:ext cx="1430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4859867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8" idx="0"/>
          </p:cNvCxnSpPr>
          <p:nvPr/>
        </p:nvCxnSpPr>
        <p:spPr>
          <a:xfrm>
            <a:off x="32766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18400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18400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01667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101667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>
            <a:off x="75946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4"/>
            <a:endCxn id="28" idx="0"/>
          </p:cNvCxnSpPr>
          <p:nvPr/>
        </p:nvCxnSpPr>
        <p:spPr>
          <a:xfrm>
            <a:off x="9177867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5"/>
            <a:endCxn id="28" idx="1"/>
          </p:cNvCxnSpPr>
          <p:nvPr/>
        </p:nvCxnSpPr>
        <p:spPr>
          <a:xfrm>
            <a:off x="7648481" y="2739161"/>
            <a:ext cx="1475504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3"/>
            <a:endCxn id="26" idx="7"/>
          </p:cNvCxnSpPr>
          <p:nvPr/>
        </p:nvCxnSpPr>
        <p:spPr>
          <a:xfrm flipH="1">
            <a:off x="7648481" y="2739161"/>
            <a:ext cx="1475504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58798" y="2462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8798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36067" y="2462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36067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9447" y="2462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79447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56716" y="2462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56716" y="3650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120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Can a simple graph exist with 15 vertices</a:t>
                </a:r>
                <a:br>
                  <a:rPr lang="en-US" sz="2400" dirty="0"/>
                </a:br>
                <a:r>
                  <a:rPr lang="en-US" sz="2400" dirty="0"/>
                  <a:t>each of degree 5?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No,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15×5=75≠2</m:t>
                    </m:r>
                    <m:r>
                      <a:rPr lang="en-US" sz="24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is an integer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t="-1572" r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2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267200"/>
                <a:ext cx="9251549" cy="1472828"/>
              </a:xfrm>
            </p:spPr>
            <p:txBody>
              <a:bodyPr/>
              <a:lstStyle/>
              <a:p>
                <a:r>
                  <a:rPr lang="en-US" dirty="0"/>
                  <a:t>Theoritically, two graphs are isomorphic if there is a one-to-one and onto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(the sets of vertices)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267200"/>
                <a:ext cx="6938662" cy="1472828"/>
              </a:xfrm>
              <a:blipFill rotWithShape="1">
                <a:blip r:embed="rId2"/>
                <a:stretch>
                  <a:fillRect l="-527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00400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83667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83667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3352800" y="2698750"/>
            <a:ext cx="1430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352800" y="3778250"/>
            <a:ext cx="1430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4859867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8" idx="0"/>
          </p:cNvCxnSpPr>
          <p:nvPr/>
        </p:nvCxnSpPr>
        <p:spPr>
          <a:xfrm>
            <a:off x="32766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18400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18400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01667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101667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>
            <a:off x="75946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4"/>
            <a:endCxn id="28" idx="0"/>
          </p:cNvCxnSpPr>
          <p:nvPr/>
        </p:nvCxnSpPr>
        <p:spPr>
          <a:xfrm>
            <a:off x="9177867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5"/>
            <a:endCxn id="28" idx="1"/>
          </p:cNvCxnSpPr>
          <p:nvPr/>
        </p:nvCxnSpPr>
        <p:spPr>
          <a:xfrm>
            <a:off x="7648481" y="2739161"/>
            <a:ext cx="1475504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3"/>
            <a:endCxn id="26" idx="7"/>
          </p:cNvCxnSpPr>
          <p:nvPr/>
        </p:nvCxnSpPr>
        <p:spPr>
          <a:xfrm flipH="1">
            <a:off x="7648481" y="2739161"/>
            <a:ext cx="1475504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58798" y="2462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8798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36067" y="2462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36067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9447" y="24627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79447" y="36507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56716" y="24627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56716" y="36507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Arc 10"/>
          <p:cNvSpPr/>
          <p:nvPr/>
        </p:nvSpPr>
        <p:spPr>
          <a:xfrm>
            <a:off x="1475783" y="2229530"/>
            <a:ext cx="7778283" cy="5641692"/>
          </a:xfrm>
          <a:prstGeom prst="arc">
            <a:avLst>
              <a:gd name="adj1" fmla="val 13877067"/>
              <a:gd name="adj2" fmla="val 18500877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00297" y="2739162"/>
            <a:ext cx="3477540" cy="981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00297" y="2739162"/>
            <a:ext cx="3477540" cy="981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1557672" y="3282521"/>
            <a:ext cx="7522256" cy="5641692"/>
          </a:xfrm>
          <a:prstGeom prst="arc">
            <a:avLst>
              <a:gd name="adj1" fmla="val 14040950"/>
              <a:gd name="adj2" fmla="val 18694447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46" y="2567915"/>
            <a:ext cx="6014112" cy="282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6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isomorphism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Determining isomorphism is a hard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/>
                  <a:t> possible one-to-one correspondences between the vertex sets of two simple graphs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But sometimes, it is not hard to show that two graphs are NOT isomorphic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112135" y="2550018"/>
            <a:ext cx="1493949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06084" y="2550018"/>
            <a:ext cx="0" cy="22280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6085" y="2550018"/>
            <a:ext cx="1390919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59110" y="2550017"/>
            <a:ext cx="746975" cy="1571222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06084" y="2550017"/>
            <a:ext cx="695459" cy="1481070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2135" y="3721995"/>
            <a:ext cx="746975" cy="3992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9110" y="4121240"/>
            <a:ext cx="746975" cy="65682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606084" y="4031088"/>
            <a:ext cx="695459" cy="74697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301543" y="3721994"/>
            <a:ext cx="695460" cy="30909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349545" y="2550017"/>
            <a:ext cx="1133340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82884" y="2550017"/>
            <a:ext cx="978795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49544" y="313600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461679" y="313600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49545" y="3876540"/>
            <a:ext cx="1133340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482884" y="3876540"/>
            <a:ext cx="978795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</a:t>
            </a:r>
            <a:br>
              <a:rPr lang="en-US" dirty="0"/>
            </a:br>
            <a:r>
              <a:rPr lang="en-US" dirty="0"/>
              <a:t>Graph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show that two graphs are not isomorphic if we can find a property that only one of the two graphs has, but the property is preserved by </a:t>
            </a:r>
            <a:r>
              <a:rPr lang="en-US" dirty="0" smtClean="0"/>
              <a:t>isomorphism</a:t>
            </a:r>
            <a:endParaRPr lang="en-US" dirty="0"/>
          </a:p>
          <a:p>
            <a:pPr lvl="1"/>
            <a:r>
              <a:rPr lang="en-US" dirty="0"/>
              <a:t>Such a property is called a </a:t>
            </a:r>
            <a:r>
              <a:rPr lang="en-US" dirty="0">
                <a:solidFill>
                  <a:srgbClr val="0070C0"/>
                </a:solidFill>
              </a:rPr>
              <a:t>graph invariant</a:t>
            </a:r>
          </a:p>
          <a:p>
            <a:r>
              <a:rPr lang="en-US" dirty="0"/>
              <a:t>For example, two isomorphic graphs </a:t>
            </a:r>
            <a:r>
              <a:rPr lang="en-US" dirty="0">
                <a:solidFill>
                  <a:srgbClr val="FF0000"/>
                </a:solidFill>
              </a:rPr>
              <a:t>must have the same number of vertices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the same number of edges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22" y="2357815"/>
            <a:ext cx="3912358" cy="250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98599" y="5035639"/>
            <a:ext cx="27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of vertices different</a:t>
            </a:r>
          </a:p>
        </p:txBody>
      </p:sp>
    </p:spTree>
    <p:extLst>
      <p:ext uri="{BB962C8B-B14F-4D97-AF65-F5344CB8AC3E}">
        <p14:creationId xmlns:p14="http://schemas.microsoft.com/office/powerpoint/2010/main" val="21012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31731" y="2525348"/>
            <a:ext cx="4031560" cy="2322452"/>
            <a:chOff x="2240920" y="2444923"/>
            <a:chExt cx="4739426" cy="304997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2240920" y="2444923"/>
              <a:ext cx="2369713" cy="304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4610633" y="2444923"/>
              <a:ext cx="2369713" cy="304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234113" y="3907631"/>
              <a:ext cx="361949" cy="590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64226" y="5035639"/>
            <a:ext cx="266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</a:t>
            </a:r>
            <a:r>
              <a:rPr lang="en-US"/>
              <a:t>of edges </a:t>
            </a:r>
            <a:r>
              <a:rPr lang="en-US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42194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434</TotalTime>
  <Words>494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Tw Cen MT</vt:lpstr>
      <vt:lpstr>Tw Cen MT Condensed</vt:lpstr>
      <vt:lpstr>Wingdings 3</vt:lpstr>
      <vt:lpstr>lectures-v3</vt:lpstr>
      <vt:lpstr>Graphs - 5</vt:lpstr>
      <vt:lpstr>Graph isomorphism</vt:lpstr>
      <vt:lpstr>Graph isomorphism</vt:lpstr>
      <vt:lpstr>Are these graphs isomorphic?</vt:lpstr>
      <vt:lpstr>Determining isomorphism</vt:lpstr>
      <vt:lpstr>Are these graphs isomorphic?</vt:lpstr>
      <vt:lpstr>Disproving isomorphism: Graph invariants</vt:lpstr>
      <vt:lpstr>Are these graphs isomorphic?</vt:lpstr>
      <vt:lpstr>Are these graphs isomorphic?</vt:lpstr>
      <vt:lpstr>Are these graphs isomorphic?</vt:lpstr>
      <vt:lpstr>Degree sequence</vt:lpstr>
      <vt:lpstr>Graph invariants</vt:lpstr>
      <vt:lpstr>Are these graphs isomorphic?</vt:lpstr>
      <vt:lpstr>Cycle length as graph invariant</vt:lpstr>
      <vt:lpstr>Graph invariants</vt:lpstr>
      <vt:lpstr>Problem</vt:lpstr>
      <vt:lpstr>Miscellaneous examples</vt:lpstr>
      <vt:lpstr>Exercise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Lenovo</cp:lastModifiedBy>
  <cp:revision>19</cp:revision>
  <dcterms:created xsi:type="dcterms:W3CDTF">2019-11-24T02:35:08Z</dcterms:created>
  <dcterms:modified xsi:type="dcterms:W3CDTF">2022-01-10T17:33:41Z</dcterms:modified>
</cp:coreProperties>
</file>