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61" r:id="rId6"/>
    <p:sldId id="2463" r:id="rId7"/>
    <p:sldId id="2459" r:id="rId8"/>
    <p:sldId id="2464" r:id="rId9"/>
    <p:sldId id="2460" r:id="rId10"/>
    <p:sldId id="2465" r:id="rId11"/>
    <p:sldId id="2466" r:id="rId12"/>
    <p:sldId id="2468" r:id="rId13"/>
    <p:sldId id="2450" r:id="rId14"/>
    <p:sldId id="2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90000"/>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6" d="100"/>
          <a:sy n="66" d="100"/>
        </p:scale>
        <p:origin x="668" y="5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6/16/2022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www.flickr.com/photos/128617711@N04/16415815706"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creativecommons.org/licenses/by-nc-nd/3.0/"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mronline.org/2019/04/20/duqu-2-0-lead-actor-on-electric-cyber-attacks-against-venezuela/" TargetMode="External"/><Relationship Id="rId5" Type="http://schemas.openxmlformats.org/officeDocument/2006/relationships/image" Target="../media/image16.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s://oer-studentresources.gesci.org/wp-content/courses/Computer/CS-F3-Operating-Systems/activity_4.html"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hyperlink" Target="https://pixabay.com/en/monitor-binary-binary-system-1356058/" TargetMode="External"/><Relationship Id="rId3" Type="http://schemas.openxmlformats.org/officeDocument/2006/relationships/hyperlink" Target="https://www.lions-wing.net/lessons/hardware/hard.html" TargetMode="External"/><Relationship Id="rId7"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hyperlink" Target="https://computersciencewiki.org/index.php/Architecture_of_the_central_processing_unit_(CPU)" TargetMode="External"/><Relationship Id="rId5" Type="http://schemas.openxmlformats.org/officeDocument/2006/relationships/image" Target="../media/image6.png"/><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shleytan.wordpress.com/2009/09/03/multitaskers-bad-at-multitasking/" TargetMode="External"/><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hyperlink" Target="https://eng.libretexts.org/Courses/Delta_College/Operating_System:_The_Basics/02:_Operating_System_Overview/2.03:_Difference_between_multitasking_multithreading_and_multiprocessing/2.3.01:_Difference_between_multitasking_multithreading_and_multiprocessing_(continued)" TargetMode="External"/><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iphonemod.net/ios11-onehanded-multitasking-demo.html" TargetMode="External"/><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mputersciencewiki.org/index.php/Multi-user_systems" TargetMode="External"/><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
            <a:ext cx="11490325" cy="2002054"/>
          </a:xfrm>
        </p:spPr>
        <p:txBody>
          <a:bodyPr/>
          <a:lstStyle/>
          <a:p>
            <a:pPr>
              <a:lnSpc>
                <a:spcPct val="100000"/>
              </a:lnSpc>
            </a:pPr>
            <a:r>
              <a:rPr lang="en-US" sz="6600" dirty="0">
                <a:solidFill>
                  <a:srgbClr val="FFFF00"/>
                </a:solidFill>
                <a:latin typeface="Algerian" panose="04020705040A02060702" pitchFamily="82" charset="0"/>
              </a:rPr>
              <a:t>WELCOME TO THE PRESENTAION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sz="800" dirty="0">
                <a:solidFill>
                  <a:schemeClr val="bg1"/>
                </a:solidFill>
              </a:rPr>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56041" y="6563638"/>
            <a:ext cx="1071301" cy="294362"/>
          </a:xfrm>
        </p:spPr>
        <p:txBody>
          <a:bodyPr/>
          <a:lstStyle/>
          <a:p>
            <a:r>
              <a:rPr lang="en-US" sz="800" dirty="0">
                <a:solidFill>
                  <a:schemeClr val="bg1"/>
                </a:solidFill>
                <a:highlight>
                  <a:srgbClr val="01023B"/>
                </a:highlight>
              </a:rPr>
              <a:t>Annual Review</a:t>
            </a:r>
          </a:p>
        </p:txBody>
      </p:sp>
      <p:pic>
        <p:nvPicPr>
          <p:cNvPr id="10" name="Picture 9">
            <a:extLst>
              <a:ext uri="{FF2B5EF4-FFF2-40B4-BE49-F238E27FC236}">
                <a16:creationId xmlns:a16="http://schemas.microsoft.com/office/drawing/2014/main" id="{6688401B-4AA0-4987-8A21-F7C667264A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83383" y="2242907"/>
            <a:ext cx="9962672" cy="4615093"/>
          </a:xfrm>
          <a:prstGeom prst="rect">
            <a:avLst/>
          </a:prstGeom>
        </p:spPr>
      </p:pic>
      <p:sp>
        <p:nvSpPr>
          <p:cNvPr id="11" name="TextBox 10">
            <a:extLst>
              <a:ext uri="{FF2B5EF4-FFF2-40B4-BE49-F238E27FC236}">
                <a16:creationId xmlns:a16="http://schemas.microsoft.com/office/drawing/2014/main" id="{39DB8934-8531-4F45-89D1-D80CC3EA27C7}"/>
              </a:ext>
            </a:extLst>
          </p:cNvPr>
          <p:cNvSpPr txBox="1"/>
          <p:nvPr/>
        </p:nvSpPr>
        <p:spPr>
          <a:xfrm>
            <a:off x="1219200" y="6681787"/>
            <a:ext cx="9753600" cy="230832"/>
          </a:xfrm>
          <a:prstGeom prst="rect">
            <a:avLst/>
          </a:prstGeom>
          <a:noFill/>
        </p:spPr>
        <p:txBody>
          <a:bodyPr wrap="square" rtlCol="0">
            <a:spAutoFit/>
          </a:bodyPr>
          <a:lstStyle/>
          <a:p>
            <a:r>
              <a:rPr lang="en-US" sz="900">
                <a:hlinkClick r:id="rId5" tooltip="https://www.flickr.com/photos/128617711@N04/16415815706"/>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6936"/>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870356" y="6729508"/>
            <a:ext cx="321644" cy="128492"/>
          </a:xfrm>
        </p:spPr>
        <p:txBody>
          <a:bodyPr>
            <a:normAutofit/>
          </a:bodyPr>
          <a:lstStyle/>
          <a:p>
            <a:r>
              <a:rPr lang="en-US" sz="100" dirty="0">
                <a:latin typeface="Times New Roman" panose="02020603050405020304" pitchFamily="18" charset="0"/>
                <a:cs typeface="Times New Roman" panose="02020603050405020304" pitchFamily="18" charset="0"/>
              </a:rPr>
              <a:t>Dis</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0" y="-283488"/>
            <a:ext cx="9057699" cy="695005"/>
          </a:xfrm>
        </p:spPr>
        <p:txBody>
          <a:bodyPr/>
          <a:lstStyle/>
          <a:p>
            <a:pPr algn="l"/>
            <a:r>
              <a:rPr lang="en-US" sz="4400" dirty="0">
                <a:solidFill>
                  <a:srgbClr val="FFC000"/>
                </a:solidFill>
                <a:latin typeface="Arial Rounded MT Bold" panose="020F0704030504030204" pitchFamily="34" charset="0"/>
              </a:rPr>
              <a:t>Disadvantage of Multitasking:</a:t>
            </a:r>
          </a:p>
        </p:txBody>
      </p:sp>
      <p:sp>
        <p:nvSpPr>
          <p:cNvPr id="3" name="TextBox 2">
            <a:extLst>
              <a:ext uri="{FF2B5EF4-FFF2-40B4-BE49-F238E27FC236}">
                <a16:creationId xmlns:a16="http://schemas.microsoft.com/office/drawing/2014/main" id="{87761E8A-DAAF-47FC-8B01-46DA0A633242}"/>
              </a:ext>
            </a:extLst>
          </p:cNvPr>
          <p:cNvSpPr txBox="1"/>
          <p:nvPr/>
        </p:nvSpPr>
        <p:spPr>
          <a:xfrm>
            <a:off x="644894" y="669681"/>
            <a:ext cx="11547106"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new user, multitasking would possibly give off a sense of confusion.</a:t>
            </a:r>
          </a:p>
        </p:txBody>
      </p:sp>
      <p:sp>
        <p:nvSpPr>
          <p:cNvPr id="4" name="TextBox 3">
            <a:extLst>
              <a:ext uri="{FF2B5EF4-FFF2-40B4-BE49-F238E27FC236}">
                <a16:creationId xmlns:a16="http://schemas.microsoft.com/office/drawing/2014/main" id="{9AF16788-2190-44A8-94DB-38B30842AC81}"/>
              </a:ext>
            </a:extLst>
          </p:cNvPr>
          <p:cNvSpPr txBox="1"/>
          <p:nvPr/>
        </p:nvSpPr>
        <p:spPr>
          <a:xfrm>
            <a:off x="644894" y="1870010"/>
            <a:ext cx="11547106"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Due to several programs that the computer needs to process, there is a high tendency that computer performance would be affected. It might encounter buffering and processing speed may slow down.</a:t>
            </a:r>
          </a:p>
        </p:txBody>
      </p:sp>
      <p:pic>
        <p:nvPicPr>
          <p:cNvPr id="7" name="Picture 6">
            <a:extLst>
              <a:ext uri="{FF2B5EF4-FFF2-40B4-BE49-F238E27FC236}">
                <a16:creationId xmlns:a16="http://schemas.microsoft.com/office/drawing/2014/main" id="{B59AC2B8-E9A7-4534-986A-357202FEF627}"/>
              </a:ext>
            </a:extLst>
          </p:cNvPr>
          <p:cNvPicPr>
            <a:picLocks noChangeAspect="1"/>
          </p:cNvPicPr>
          <p:nvPr/>
        </p:nvPicPr>
        <p:blipFill>
          <a:blip r:embed="rId4"/>
          <a:stretch>
            <a:fillRect/>
          </a:stretch>
        </p:blipFill>
        <p:spPr>
          <a:xfrm>
            <a:off x="260811" y="813094"/>
            <a:ext cx="384081" cy="347502"/>
          </a:xfrm>
          <a:prstGeom prst="rect">
            <a:avLst/>
          </a:prstGeom>
        </p:spPr>
      </p:pic>
      <p:pic>
        <p:nvPicPr>
          <p:cNvPr id="9" name="Picture 8">
            <a:extLst>
              <a:ext uri="{FF2B5EF4-FFF2-40B4-BE49-F238E27FC236}">
                <a16:creationId xmlns:a16="http://schemas.microsoft.com/office/drawing/2014/main" id="{B44B51F1-053B-4FE8-8E3A-FAC82889CD1E}"/>
              </a:ext>
            </a:extLst>
          </p:cNvPr>
          <p:cNvPicPr>
            <a:picLocks noChangeAspect="1"/>
          </p:cNvPicPr>
          <p:nvPr/>
        </p:nvPicPr>
        <p:blipFill>
          <a:blip r:embed="rId4"/>
          <a:stretch>
            <a:fillRect/>
          </a:stretch>
        </p:blipFill>
        <p:spPr>
          <a:xfrm>
            <a:off x="260811" y="2050966"/>
            <a:ext cx="384081" cy="347502"/>
          </a:xfrm>
          <a:prstGeom prst="rect">
            <a:avLst/>
          </a:prstGeom>
        </p:spPr>
      </p:pic>
      <p:pic>
        <p:nvPicPr>
          <p:cNvPr id="10" name="Picture 9">
            <a:extLst>
              <a:ext uri="{FF2B5EF4-FFF2-40B4-BE49-F238E27FC236}">
                <a16:creationId xmlns:a16="http://schemas.microsoft.com/office/drawing/2014/main" id="{FAEC8CAD-1B78-42CE-8640-5AB99897855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369870" y="3734603"/>
            <a:ext cx="6612556" cy="3116462"/>
          </a:xfrm>
          <a:prstGeom prst="rect">
            <a:avLst/>
          </a:prstGeom>
        </p:spPr>
      </p:pic>
      <p:sp>
        <p:nvSpPr>
          <p:cNvPr id="11" name="TextBox 10">
            <a:extLst>
              <a:ext uri="{FF2B5EF4-FFF2-40B4-BE49-F238E27FC236}">
                <a16:creationId xmlns:a16="http://schemas.microsoft.com/office/drawing/2014/main" id="{3F878A27-9069-487F-BDDD-FB4F0C2226A8}"/>
              </a:ext>
            </a:extLst>
          </p:cNvPr>
          <p:cNvSpPr txBox="1"/>
          <p:nvPr/>
        </p:nvSpPr>
        <p:spPr>
          <a:xfrm>
            <a:off x="260813" y="6061258"/>
            <a:ext cx="3333750" cy="230832"/>
          </a:xfrm>
          <a:prstGeom prst="rect">
            <a:avLst/>
          </a:prstGeom>
          <a:noFill/>
        </p:spPr>
        <p:txBody>
          <a:bodyPr wrap="square" rtlCol="0">
            <a:spAutoFit/>
          </a:bodyPr>
          <a:lstStyle/>
          <a:p>
            <a:r>
              <a:rPr lang="en-US" sz="100" dirty="0">
                <a:solidFill>
                  <a:schemeClr val="bg1"/>
                </a:solidFill>
                <a:hlinkClick r:id="rId6" tooltip="https://mronline.org/2019/04/20/duqu-2-0-lead-actor-on-electric-cyber-attacks-against-venezuela/">
                  <a:extLst>
                    <a:ext uri="{A12FA001-AC4F-418D-AE19-62706E023703}">
                      <ahyp:hlinkClr xmlns:ahyp="http://schemas.microsoft.com/office/drawing/2018/hyperlinkcolor" val="tx"/>
                    </a:ext>
                  </a:extLst>
                </a:hlinkClick>
              </a:rPr>
              <a:t>This Photo</a:t>
            </a:r>
            <a:r>
              <a:rPr lang="en-US" sz="100" dirty="0">
                <a:solidFill>
                  <a:schemeClr val="bg1"/>
                </a:solidFill>
              </a:rPr>
              <a:t> by Unknown Author is licensed under </a:t>
            </a:r>
            <a:r>
              <a:rPr lang="en-US" sz="900" dirty="0">
                <a:hlinkClick r:id="rId7" tooltip="https://creativecommons.org/licenses/by-nc-nd/3.0/"/>
              </a:rPr>
              <a:t>CC BY-NC-ND</a:t>
            </a:r>
            <a:endParaRPr lang="en-US" sz="900" dirty="0"/>
          </a:p>
        </p:txBody>
      </p:sp>
      <p:cxnSp>
        <p:nvCxnSpPr>
          <p:cNvPr id="12" name="Straight Connector 11">
            <a:extLst>
              <a:ext uri="{FF2B5EF4-FFF2-40B4-BE49-F238E27FC236}">
                <a16:creationId xmlns:a16="http://schemas.microsoft.com/office/drawing/2014/main" id="{C7FEEDC0-B3D5-4D33-9205-41A68E9A306F}"/>
              </a:ext>
            </a:extLst>
          </p:cNvPr>
          <p:cNvCxnSpPr/>
          <p:nvPr/>
        </p:nvCxnSpPr>
        <p:spPr>
          <a:xfrm>
            <a:off x="115503" y="669681"/>
            <a:ext cx="796971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8A444B-1663-45A9-AC95-2B7D9A10EE17}"/>
              </a:ext>
            </a:extLst>
          </p:cNvPr>
          <p:cNvSpPr>
            <a:spLocks noGrp="1"/>
          </p:cNvSpPr>
          <p:nvPr>
            <p:ph type="body" sz="quarter" idx="12"/>
          </p:nvPr>
        </p:nvSpPr>
        <p:spPr>
          <a:xfrm>
            <a:off x="2437960" y="2809472"/>
            <a:ext cx="7316078" cy="1239055"/>
          </a:xfrm>
        </p:spPr>
        <p:txBody>
          <a:bodyPr/>
          <a:lstStyle/>
          <a:p>
            <a:r>
              <a:rPr lang="en-US" sz="4800" dirty="0">
                <a:solidFill>
                  <a:srgbClr val="00B0F0"/>
                </a:solidFill>
                <a:latin typeface="Algerian" panose="04020705040A02060702" pitchFamily="82" charset="0"/>
              </a:rPr>
              <a:t>PRESENTED BY</a:t>
            </a:r>
          </a:p>
        </p:txBody>
      </p:sp>
      <p:sp>
        <p:nvSpPr>
          <p:cNvPr id="4" name="Text Placeholder 3">
            <a:extLst>
              <a:ext uri="{FF2B5EF4-FFF2-40B4-BE49-F238E27FC236}">
                <a16:creationId xmlns:a16="http://schemas.microsoft.com/office/drawing/2014/main" id="{5A8622BF-BAB4-45BC-8E44-8FEB6445F27A}"/>
              </a:ext>
            </a:extLst>
          </p:cNvPr>
          <p:cNvSpPr>
            <a:spLocks noGrp="1"/>
          </p:cNvSpPr>
          <p:nvPr>
            <p:ph type="body" idx="1"/>
          </p:nvPr>
        </p:nvSpPr>
        <p:spPr>
          <a:xfrm>
            <a:off x="11915675" y="6650095"/>
            <a:ext cx="167640" cy="87590"/>
          </a:xfrm>
        </p:spPr>
        <p:txBody>
          <a:bodyPr/>
          <a:lstStyle/>
          <a:p>
            <a:r>
              <a:rPr lang="en-US" sz="100" dirty="0">
                <a:latin typeface="Arial Black" panose="020B0A04020102020204" pitchFamily="34" charset="0"/>
              </a:rPr>
              <a:t>End</a:t>
            </a:r>
          </a:p>
        </p:txBody>
      </p:sp>
      <p:sp>
        <p:nvSpPr>
          <p:cNvPr id="5" name="Title 4">
            <a:extLst>
              <a:ext uri="{FF2B5EF4-FFF2-40B4-BE49-F238E27FC236}">
                <a16:creationId xmlns:a16="http://schemas.microsoft.com/office/drawing/2014/main" id="{98F8EF4F-965F-4413-9C7F-1C6F1B1B53FD}"/>
              </a:ext>
            </a:extLst>
          </p:cNvPr>
          <p:cNvSpPr>
            <a:spLocks noGrp="1"/>
          </p:cNvSpPr>
          <p:nvPr>
            <p:ph type="title"/>
          </p:nvPr>
        </p:nvSpPr>
        <p:spPr>
          <a:xfrm>
            <a:off x="350837" y="-142534"/>
            <a:ext cx="11490325" cy="3429000"/>
          </a:xfrm>
        </p:spPr>
        <p:txBody>
          <a:bodyPr/>
          <a:lstStyle/>
          <a:p>
            <a:r>
              <a:rPr lang="en-US" sz="9600" dirty="0">
                <a:solidFill>
                  <a:srgbClr val="FFFF00"/>
                </a:solidFill>
                <a:latin typeface="Algerian" panose="04020705040A02060702" pitchFamily="82" charset="0"/>
              </a:rPr>
              <a:t>Thank You</a:t>
            </a:r>
          </a:p>
        </p:txBody>
      </p:sp>
      <p:sp>
        <p:nvSpPr>
          <p:cNvPr id="8" name="TextBox 7">
            <a:extLst>
              <a:ext uri="{FF2B5EF4-FFF2-40B4-BE49-F238E27FC236}">
                <a16:creationId xmlns:a16="http://schemas.microsoft.com/office/drawing/2014/main" id="{AC72CB5A-5BFF-4A90-AEFE-713D9FECC2E3}"/>
              </a:ext>
            </a:extLst>
          </p:cNvPr>
          <p:cNvSpPr txBox="1"/>
          <p:nvPr/>
        </p:nvSpPr>
        <p:spPr>
          <a:xfrm>
            <a:off x="3761873" y="4048527"/>
            <a:ext cx="4417996" cy="2308324"/>
          </a:xfrm>
          <a:prstGeom prst="rect">
            <a:avLst/>
          </a:prstGeom>
          <a:noFill/>
        </p:spPr>
        <p:txBody>
          <a:bodyPr wrap="square" rtlCol="0">
            <a:spAutoFit/>
          </a:bodyPr>
          <a:lstStyle/>
          <a:p>
            <a:pPr algn="ctr"/>
            <a:r>
              <a:rPr lang="en-US" sz="4800" dirty="0">
                <a:solidFill>
                  <a:srgbClr val="66FF33"/>
                </a:solidFill>
                <a:latin typeface="Algerian" panose="04020705040A02060702" pitchFamily="82" charset="0"/>
              </a:rPr>
              <a:t>MD. AMMAR HOSSAIN</a:t>
            </a:r>
          </a:p>
          <a:p>
            <a:pPr algn="ctr"/>
            <a:r>
              <a:rPr lang="en-US" sz="4800" dirty="0">
                <a:solidFill>
                  <a:srgbClr val="66FF33"/>
                </a:solidFill>
                <a:latin typeface="Algerian" panose="04020705040A02060702" pitchFamily="82" charset="0"/>
              </a:rPr>
              <a:t>ID: 011221601</a:t>
            </a:r>
          </a:p>
        </p:txBody>
      </p:sp>
    </p:spTree>
    <p:extLst>
      <p:ext uri="{BB962C8B-B14F-4D97-AF65-F5344CB8AC3E}">
        <p14:creationId xmlns:p14="http://schemas.microsoft.com/office/powerpoint/2010/main" val="1867445468"/>
      </p:ext>
    </p:extLst>
  </p:cSld>
  <p:clrMapOvr>
    <a:masterClrMapping/>
  </p:clrMapOvr>
  <mc:AlternateContent xmlns:mc="http://schemas.openxmlformats.org/markup-compatibility/2006" xmlns:p14="http://schemas.microsoft.com/office/powerpoint/2010/main">
    <mc:Choice Requires="p14">
      <p:transition spd="slow" p14:dur="30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1"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 y="6375748"/>
            <a:ext cx="1478756" cy="482251"/>
          </a:xfrm>
        </p:spPr>
        <p:txBody>
          <a:bodyPr>
            <a:normAutofit fontScale="90000"/>
          </a:bodyPr>
          <a:lstStyle/>
          <a:p>
            <a:r>
              <a:rPr lang="en-US" dirty="0">
                <a:solidFill>
                  <a:schemeClr val="bg1"/>
                </a:solidFill>
                <a:highlight>
                  <a:srgbClr val="01023B"/>
                </a:highlight>
              </a:rPr>
              <a:t>A SATISFIED CUTOMER</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0" y="576198"/>
            <a:ext cx="12192000" cy="1916482"/>
          </a:xfrm>
        </p:spPr>
        <p:txBody>
          <a:bodyPr/>
          <a:lstStyle/>
          <a:p>
            <a:r>
              <a:rPr lang="en-US" sz="6000" dirty="0">
                <a:solidFill>
                  <a:srgbClr val="FFFF00"/>
                </a:solidFill>
                <a:latin typeface="Arial Rounded MT Bold" panose="020F0704030504030204" pitchFamily="34" charset="0"/>
              </a:rPr>
              <a:t>Topic: Computer Multitasking</a:t>
            </a:r>
          </a:p>
        </p:txBody>
      </p:sp>
      <p:pic>
        <p:nvPicPr>
          <p:cNvPr id="6" name="Picture 5">
            <a:extLst>
              <a:ext uri="{FF2B5EF4-FFF2-40B4-BE49-F238E27FC236}">
                <a16:creationId xmlns:a16="http://schemas.microsoft.com/office/drawing/2014/main" id="{05D1402F-3FB4-45B3-89A4-4431BACBD49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777229" y="2252311"/>
            <a:ext cx="8598805" cy="4605687"/>
          </a:xfrm>
          <a:prstGeom prst="rect">
            <a:avLst/>
          </a:prstGeom>
        </p:spPr>
      </p:pic>
      <p:sp>
        <p:nvSpPr>
          <p:cNvPr id="7" name="TextBox 6">
            <a:extLst>
              <a:ext uri="{FF2B5EF4-FFF2-40B4-BE49-F238E27FC236}">
                <a16:creationId xmlns:a16="http://schemas.microsoft.com/office/drawing/2014/main" id="{B53DBFDD-36E0-474D-91F2-11FC676DA845}"/>
              </a:ext>
            </a:extLst>
          </p:cNvPr>
          <p:cNvSpPr txBox="1"/>
          <p:nvPr/>
        </p:nvSpPr>
        <p:spPr>
          <a:xfrm>
            <a:off x="298472" y="2762890"/>
            <a:ext cx="5972175" cy="230832"/>
          </a:xfrm>
          <a:prstGeom prst="rect">
            <a:avLst/>
          </a:prstGeom>
          <a:noFill/>
        </p:spPr>
        <p:txBody>
          <a:bodyPr wrap="square" rtlCol="0">
            <a:spAutoFit/>
          </a:bodyPr>
          <a:lstStyle/>
          <a:p>
            <a:r>
              <a:rPr lang="en-US" sz="900" dirty="0">
                <a:hlinkClick r:id="rId5" tooltip="https://oer-studentresources.gesci.org/wp-content/courses/Computer/CS-F3-Operating-Systems/activity_4.html"/>
              </a:rPr>
              <a:t>This Photo</a:t>
            </a:r>
            <a:r>
              <a:rPr lang="en-US" sz="900" dirty="0"/>
              <a:t> </a:t>
            </a:r>
            <a:r>
              <a:rPr lang="en-US" sz="200" dirty="0">
                <a:solidFill>
                  <a:schemeClr val="bg1"/>
                </a:solidFill>
              </a:rPr>
              <a:t>by Unknown Author is licensed under </a:t>
            </a:r>
            <a:r>
              <a:rPr lang="en-US" sz="900" dirty="0">
                <a:hlinkClick r:id="rId6" tooltip="https://creativecommons.org/licenses/by-sa/3.0/"/>
              </a:rPr>
              <a:t>CC BY-SA</a:t>
            </a:r>
            <a:endParaRPr lang="en-US" sz="900" dirty="0"/>
          </a:p>
        </p:txBody>
      </p:sp>
    </p:spTree>
    <p:extLst>
      <p:ext uri="{BB962C8B-B14F-4D97-AF65-F5344CB8AC3E}">
        <p14:creationId xmlns:p14="http://schemas.microsoft.com/office/powerpoint/2010/main" val="153524797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0E36-3DA0-4E7B-97D5-591C82469E13}"/>
              </a:ext>
            </a:extLst>
          </p:cNvPr>
          <p:cNvSpPr>
            <a:spLocks noGrp="1"/>
          </p:cNvSpPr>
          <p:nvPr>
            <p:ph type="title"/>
          </p:nvPr>
        </p:nvSpPr>
        <p:spPr>
          <a:xfrm>
            <a:off x="0" y="983547"/>
            <a:ext cx="12511880" cy="428287"/>
          </a:xfrm>
        </p:spPr>
        <p:txBody>
          <a:bodyPr/>
          <a:lstStyle/>
          <a:p>
            <a:r>
              <a:rPr lang="en-US" sz="4400" i="1" dirty="0">
                <a:solidFill>
                  <a:srgbClr val="FF0000"/>
                </a:solidFill>
                <a:latin typeface="Arial Rounded MT Bold" panose="020F0704030504030204" pitchFamily="34" charset="0"/>
              </a:rPr>
              <a:t>How actually computer work:</a:t>
            </a:r>
            <a:br>
              <a:rPr lang="en-US" sz="4400" i="1" dirty="0">
                <a:solidFill>
                  <a:srgbClr val="FF0000"/>
                </a:solidFill>
                <a:latin typeface="Arial Rounded MT Bold" panose="020F0704030504030204" pitchFamily="34" charset="0"/>
              </a:rPr>
            </a:br>
            <a:endParaRPr lang="en-US" sz="4400" dirty="0">
              <a:solidFill>
                <a:srgbClr val="FF0000"/>
              </a:solidFill>
            </a:endParaRPr>
          </a:p>
        </p:txBody>
      </p:sp>
      <p:sp>
        <p:nvSpPr>
          <p:cNvPr id="3" name="Slide Number Placeholder 2">
            <a:extLst>
              <a:ext uri="{FF2B5EF4-FFF2-40B4-BE49-F238E27FC236}">
                <a16:creationId xmlns:a16="http://schemas.microsoft.com/office/drawing/2014/main" id="{28D886FE-ACA1-40C3-937D-6D26B35381E1}"/>
              </a:ext>
            </a:extLst>
          </p:cNvPr>
          <p:cNvSpPr>
            <a:spLocks noGrp="1"/>
          </p:cNvSpPr>
          <p:nvPr>
            <p:ph type="sldNum" sz="quarter" idx="11"/>
          </p:nvPr>
        </p:nvSpPr>
        <p:spPr/>
        <p:txBody>
          <a:bodyPr/>
          <a:lstStyle/>
          <a:p>
            <a:fld id="{8C2E478F-E849-4A8C-AF1F-CBCC78A7CBFA}" type="slidenum">
              <a:rPr lang="en-US" smtClean="0"/>
              <a:t>3</a:t>
            </a:fld>
            <a:endParaRPr lang="en-US" dirty="0"/>
          </a:p>
        </p:txBody>
      </p:sp>
      <p:pic>
        <p:nvPicPr>
          <p:cNvPr id="4" name="Picture 3">
            <a:extLst>
              <a:ext uri="{FF2B5EF4-FFF2-40B4-BE49-F238E27FC236}">
                <a16:creationId xmlns:a16="http://schemas.microsoft.com/office/drawing/2014/main" id="{6221CC5A-8611-4CB4-89E5-34E29A2CAA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678" y="3949905"/>
            <a:ext cx="4186598" cy="2857760"/>
          </a:xfrm>
          <a:prstGeom prst="rect">
            <a:avLst/>
          </a:prstGeom>
        </p:spPr>
      </p:pic>
      <p:sp>
        <p:nvSpPr>
          <p:cNvPr id="5" name="TextBox 4">
            <a:extLst>
              <a:ext uri="{FF2B5EF4-FFF2-40B4-BE49-F238E27FC236}">
                <a16:creationId xmlns:a16="http://schemas.microsoft.com/office/drawing/2014/main" id="{5E5643CA-EE72-4D41-BD57-6817F4D95FB9}"/>
              </a:ext>
            </a:extLst>
          </p:cNvPr>
          <p:cNvSpPr txBox="1"/>
          <p:nvPr/>
        </p:nvSpPr>
        <p:spPr>
          <a:xfrm>
            <a:off x="61678" y="6660298"/>
            <a:ext cx="1065682" cy="12311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 b="0" i="0" u="none" strike="noStrike" kern="0" cap="none" spc="0" normalizeH="0" baseline="0" noProof="0" dirty="0">
                <a:ln>
                  <a:noFill/>
                </a:ln>
                <a:solidFill>
                  <a:schemeClr val="bg1"/>
                </a:solidFill>
                <a:effectLst/>
                <a:uLnTx/>
                <a:uFillTx/>
                <a:hlinkClick r:id="rId3" tooltip="https://www.lions-wing.net/lessons/hardware/hard.html">
                  <a:extLst>
                    <a:ext uri="{A12FA001-AC4F-418D-AE19-62706E023703}">
                      <ahyp:hlinkClr xmlns:ahyp="http://schemas.microsoft.com/office/drawing/2018/hyperlinkcolor" val="tx"/>
                    </a:ext>
                  </a:extLst>
                </a:hlinkClick>
              </a:rPr>
              <a:t>This Photo</a:t>
            </a:r>
            <a:r>
              <a:rPr kumimoji="0" lang="en-US" sz="200" b="0" i="0" u="none" strike="noStrike" kern="0" cap="none" spc="0" normalizeH="0" baseline="0" noProof="0" dirty="0">
                <a:ln>
                  <a:noFill/>
                </a:ln>
                <a:solidFill>
                  <a:schemeClr val="bg1"/>
                </a:solidFill>
                <a:effectLst/>
                <a:uLnTx/>
                <a:uFillTx/>
              </a:rPr>
              <a:t> by Unknown Author is licensed under </a:t>
            </a:r>
            <a:r>
              <a:rPr kumimoji="0" lang="en-US" sz="200" b="0" i="0" u="none" strike="noStrike" kern="0" cap="none" spc="0" normalizeH="0" baseline="0" noProof="0" dirty="0">
                <a:ln>
                  <a:noFill/>
                </a:ln>
                <a:solidFill>
                  <a:schemeClr val="bg1"/>
                </a:solidFill>
                <a:effectLst/>
                <a:uLnTx/>
                <a:uFillTx/>
                <a:hlinkClick r:id="rId4" tooltip="https://creativecommons.org/licenses/by-nc-sa/3.0/">
                  <a:extLst>
                    <a:ext uri="{A12FA001-AC4F-418D-AE19-62706E023703}">
                      <ahyp:hlinkClr xmlns:ahyp="http://schemas.microsoft.com/office/drawing/2018/hyperlinkcolor" val="tx"/>
                    </a:ext>
                  </a:extLst>
                </a:hlinkClick>
              </a:rPr>
              <a:t>CC BY-SA-NC</a:t>
            </a:r>
            <a:endParaRPr kumimoji="0" lang="en-US" sz="200" b="0" i="0" u="none" strike="noStrike" kern="0" cap="none" spc="0" normalizeH="0" baseline="0" noProof="0" dirty="0">
              <a:ln>
                <a:noFill/>
              </a:ln>
              <a:solidFill>
                <a:schemeClr val="bg1"/>
              </a:solidFill>
              <a:effectLst/>
              <a:uLnTx/>
              <a:uFillTx/>
            </a:endParaRPr>
          </a:p>
        </p:txBody>
      </p:sp>
      <p:pic>
        <p:nvPicPr>
          <p:cNvPr id="6" name="Picture 5">
            <a:extLst>
              <a:ext uri="{FF2B5EF4-FFF2-40B4-BE49-F238E27FC236}">
                <a16:creationId xmlns:a16="http://schemas.microsoft.com/office/drawing/2014/main" id="{B7C1CB21-8C91-4D23-B62A-2CEC60DA769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261221" y="1882933"/>
            <a:ext cx="5233247" cy="3092134"/>
          </a:xfrm>
          <a:prstGeom prst="rect">
            <a:avLst/>
          </a:prstGeom>
        </p:spPr>
      </p:pic>
      <p:sp>
        <p:nvSpPr>
          <p:cNvPr id="7" name="TextBox 6">
            <a:extLst>
              <a:ext uri="{FF2B5EF4-FFF2-40B4-BE49-F238E27FC236}">
                <a16:creationId xmlns:a16="http://schemas.microsoft.com/office/drawing/2014/main" id="{3D5020A7-5AE4-4B60-9F93-F729086F21AB}"/>
              </a:ext>
            </a:extLst>
          </p:cNvPr>
          <p:cNvSpPr txBox="1"/>
          <p:nvPr/>
        </p:nvSpPr>
        <p:spPr>
          <a:xfrm>
            <a:off x="769172" y="6586928"/>
            <a:ext cx="716375" cy="12787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 b="0" i="0" u="none" strike="noStrike" kern="0" cap="none" spc="0" normalizeH="0" baseline="0" noProof="0" dirty="0">
                <a:ln>
                  <a:noFill/>
                </a:ln>
                <a:solidFill>
                  <a:schemeClr val="bg1"/>
                </a:solidFill>
                <a:effectLst/>
                <a:uLnTx/>
                <a:uFillTx/>
                <a:hlinkClick r:id="rId6" tooltip="https://computersciencewiki.org/index.php/Architecture_of_the_central_processing_unit_(CPU)">
                  <a:extLst>
                    <a:ext uri="{A12FA001-AC4F-418D-AE19-62706E023703}">
                      <ahyp:hlinkClr xmlns:ahyp="http://schemas.microsoft.com/office/drawing/2018/hyperlinkcolor" val="tx"/>
                    </a:ext>
                  </a:extLst>
                </a:hlinkClick>
              </a:rPr>
              <a:t>This Photo</a:t>
            </a:r>
            <a:r>
              <a:rPr kumimoji="0" lang="en-US" sz="200" b="0" i="0" u="none" strike="noStrike" kern="0" cap="none" spc="0" normalizeH="0" baseline="0" noProof="0" dirty="0">
                <a:ln>
                  <a:noFill/>
                </a:ln>
                <a:solidFill>
                  <a:schemeClr val="bg1"/>
                </a:solidFill>
                <a:effectLst/>
                <a:uLnTx/>
                <a:uFillTx/>
              </a:rPr>
              <a:t> </a:t>
            </a:r>
            <a:r>
              <a:rPr kumimoji="0" lang="en-US" sz="200" b="0" i="0" u="none" strike="noStrike" kern="0" cap="none" spc="0" normalizeH="0" baseline="0" noProof="0" dirty="0">
                <a:ln>
                  <a:noFill/>
                </a:ln>
                <a:solidFill>
                  <a:schemeClr val="bg1"/>
                </a:solidFill>
                <a:effectLst/>
                <a:uLnTx/>
                <a:uFillTx/>
                <a:hlinkClick r:id="rId4" tooltip="https://creativecommons.org/licenses/by-nc-sa/3.0/">
                  <a:extLst>
                    <a:ext uri="{A12FA001-AC4F-418D-AE19-62706E023703}">
                      <ahyp:hlinkClr xmlns:ahyp="http://schemas.microsoft.com/office/drawing/2018/hyperlinkcolor" val="tx"/>
                    </a:ext>
                  </a:extLst>
                </a:hlinkClick>
              </a:rPr>
              <a:t>CC BY-SA-NC</a:t>
            </a:r>
            <a:endParaRPr kumimoji="0" lang="en-US" sz="200" b="0" i="0" u="none" strike="noStrike" kern="0" cap="none" spc="0" normalizeH="0" baseline="0" noProof="0" dirty="0">
              <a:ln>
                <a:noFill/>
              </a:ln>
              <a:solidFill>
                <a:schemeClr val="bg1"/>
              </a:solidFill>
              <a:effectLst/>
              <a:uLnTx/>
              <a:uFillTx/>
            </a:endParaRPr>
          </a:p>
        </p:txBody>
      </p:sp>
      <p:pic>
        <p:nvPicPr>
          <p:cNvPr id="8" name="Picture 7">
            <a:extLst>
              <a:ext uri="{FF2B5EF4-FFF2-40B4-BE49-F238E27FC236}">
                <a16:creationId xmlns:a16="http://schemas.microsoft.com/office/drawing/2014/main" id="{F8D9865E-D167-4F44-AA7E-EA9BC083B6F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776918" y="3863038"/>
            <a:ext cx="4415082" cy="2970390"/>
          </a:xfrm>
          <a:prstGeom prst="rect">
            <a:avLst/>
          </a:prstGeom>
        </p:spPr>
      </p:pic>
      <p:sp>
        <p:nvSpPr>
          <p:cNvPr id="9" name="Arrow: Right 8">
            <a:extLst>
              <a:ext uri="{FF2B5EF4-FFF2-40B4-BE49-F238E27FC236}">
                <a16:creationId xmlns:a16="http://schemas.microsoft.com/office/drawing/2014/main" id="{FE3BB5EB-A842-4626-8CBD-EBC6E33F47FC}"/>
              </a:ext>
            </a:extLst>
          </p:cNvPr>
          <p:cNvSpPr/>
          <p:nvPr/>
        </p:nvSpPr>
        <p:spPr>
          <a:xfrm>
            <a:off x="255388" y="694789"/>
            <a:ext cx="404261" cy="288758"/>
          </a:xfrm>
          <a:prstGeom prs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7 Points 9">
            <a:extLst>
              <a:ext uri="{FF2B5EF4-FFF2-40B4-BE49-F238E27FC236}">
                <a16:creationId xmlns:a16="http://schemas.microsoft.com/office/drawing/2014/main" id="{83B133E1-0288-4D8D-AF54-F13B790F1D09}"/>
              </a:ext>
            </a:extLst>
          </p:cNvPr>
          <p:cNvSpPr/>
          <p:nvPr/>
        </p:nvSpPr>
        <p:spPr>
          <a:xfrm>
            <a:off x="525155" y="1620356"/>
            <a:ext cx="202131" cy="176334"/>
          </a:xfrm>
          <a:prstGeom prst="star7">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7 Points 10">
            <a:extLst>
              <a:ext uri="{FF2B5EF4-FFF2-40B4-BE49-F238E27FC236}">
                <a16:creationId xmlns:a16="http://schemas.microsoft.com/office/drawing/2014/main" id="{BB48C59A-602C-4E6A-BBAE-2DB8E0EB987D}"/>
              </a:ext>
            </a:extLst>
          </p:cNvPr>
          <p:cNvSpPr/>
          <p:nvPr/>
        </p:nvSpPr>
        <p:spPr>
          <a:xfrm>
            <a:off x="525155" y="2188794"/>
            <a:ext cx="202131" cy="176334"/>
          </a:xfrm>
          <a:prstGeom prst="star7">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CEB6DE8D-0669-41A2-AD3C-60F909BA1C04}"/>
              </a:ext>
            </a:extLst>
          </p:cNvPr>
          <p:cNvSpPr/>
          <p:nvPr/>
        </p:nvSpPr>
        <p:spPr>
          <a:xfrm>
            <a:off x="530604" y="2735847"/>
            <a:ext cx="202131" cy="176334"/>
          </a:xfrm>
          <a:prstGeom prst="star7">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7 Points 12">
            <a:extLst>
              <a:ext uri="{FF2B5EF4-FFF2-40B4-BE49-F238E27FC236}">
                <a16:creationId xmlns:a16="http://schemas.microsoft.com/office/drawing/2014/main" id="{83835C6C-CAD9-49E5-91AF-48269F3278B4}"/>
              </a:ext>
            </a:extLst>
          </p:cNvPr>
          <p:cNvSpPr/>
          <p:nvPr/>
        </p:nvSpPr>
        <p:spPr>
          <a:xfrm>
            <a:off x="536852" y="3314685"/>
            <a:ext cx="202131" cy="176334"/>
          </a:xfrm>
          <a:prstGeom prst="star7">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40972BB-2D86-4F3B-B7A4-F678CF7AE35D}"/>
              </a:ext>
            </a:extLst>
          </p:cNvPr>
          <p:cNvSpPr txBox="1"/>
          <p:nvPr/>
        </p:nvSpPr>
        <p:spPr>
          <a:xfrm>
            <a:off x="805002" y="1451049"/>
            <a:ext cx="177104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Input</a:t>
            </a:r>
          </a:p>
        </p:txBody>
      </p:sp>
      <p:sp>
        <p:nvSpPr>
          <p:cNvPr id="15" name="TextBox 14">
            <a:extLst>
              <a:ext uri="{FF2B5EF4-FFF2-40B4-BE49-F238E27FC236}">
                <a16:creationId xmlns:a16="http://schemas.microsoft.com/office/drawing/2014/main" id="{038CA020-CFF7-4047-A629-E8C1CED731E1}"/>
              </a:ext>
            </a:extLst>
          </p:cNvPr>
          <p:cNvSpPr txBox="1"/>
          <p:nvPr/>
        </p:nvSpPr>
        <p:spPr>
          <a:xfrm>
            <a:off x="805002" y="2017314"/>
            <a:ext cx="177104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Storage</a:t>
            </a:r>
          </a:p>
        </p:txBody>
      </p:sp>
      <p:sp>
        <p:nvSpPr>
          <p:cNvPr id="16" name="TextBox 15">
            <a:extLst>
              <a:ext uri="{FF2B5EF4-FFF2-40B4-BE49-F238E27FC236}">
                <a16:creationId xmlns:a16="http://schemas.microsoft.com/office/drawing/2014/main" id="{8DB938D4-139A-463D-A446-3473EBB30265}"/>
              </a:ext>
            </a:extLst>
          </p:cNvPr>
          <p:cNvSpPr txBox="1"/>
          <p:nvPr/>
        </p:nvSpPr>
        <p:spPr>
          <a:xfrm>
            <a:off x="769172" y="2570785"/>
            <a:ext cx="25891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Processing</a:t>
            </a:r>
          </a:p>
        </p:txBody>
      </p:sp>
      <p:sp>
        <p:nvSpPr>
          <p:cNvPr id="17" name="TextBox 16">
            <a:extLst>
              <a:ext uri="{FF2B5EF4-FFF2-40B4-BE49-F238E27FC236}">
                <a16:creationId xmlns:a16="http://schemas.microsoft.com/office/drawing/2014/main" id="{00BE6DFA-AA59-4424-A5A8-7E8636515676}"/>
              </a:ext>
            </a:extLst>
          </p:cNvPr>
          <p:cNvSpPr txBox="1"/>
          <p:nvPr/>
        </p:nvSpPr>
        <p:spPr>
          <a:xfrm>
            <a:off x="819704" y="3176265"/>
            <a:ext cx="236079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6905831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7A60B9-DF70-4E2E-B1A1-932E0922BFE2}"/>
              </a:ext>
            </a:extLst>
          </p:cNvPr>
          <p:cNvSpPr>
            <a:spLocks noGrp="1"/>
          </p:cNvSpPr>
          <p:nvPr>
            <p:ph type="title"/>
          </p:nvPr>
        </p:nvSpPr>
        <p:spPr>
          <a:xfrm>
            <a:off x="0" y="6693975"/>
            <a:ext cx="566526" cy="138119"/>
          </a:xfrm>
        </p:spPr>
        <p:txBody>
          <a:bodyPr/>
          <a:lstStyle/>
          <a:p>
            <a:r>
              <a:rPr lang="en-US" dirty="0">
                <a:solidFill>
                  <a:schemeClr val="bg1"/>
                </a:solidFill>
              </a:rPr>
              <a:t>Ata</a:t>
            </a:r>
          </a:p>
        </p:txBody>
      </p:sp>
      <p:sp>
        <p:nvSpPr>
          <p:cNvPr id="4" name="Text Placeholder 3">
            <a:extLst>
              <a:ext uri="{FF2B5EF4-FFF2-40B4-BE49-F238E27FC236}">
                <a16:creationId xmlns:a16="http://schemas.microsoft.com/office/drawing/2014/main" id="{98009A42-83B3-49E4-9E72-111718758E0B}"/>
              </a:ext>
            </a:extLst>
          </p:cNvPr>
          <p:cNvSpPr>
            <a:spLocks noGrp="1"/>
          </p:cNvSpPr>
          <p:nvPr>
            <p:ph type="body" sz="quarter" idx="11"/>
          </p:nvPr>
        </p:nvSpPr>
        <p:spPr>
          <a:xfrm>
            <a:off x="197075" y="4041"/>
            <a:ext cx="6294922" cy="1112269"/>
          </a:xfrm>
        </p:spPr>
        <p:txBody>
          <a:bodyPr/>
          <a:lstStyle/>
          <a:p>
            <a:pPr algn="l"/>
            <a:r>
              <a:rPr lang="en-US" sz="4000" dirty="0">
                <a:solidFill>
                  <a:srgbClr val="FFFF00"/>
                </a:solidFill>
                <a:latin typeface="Bahnschrift" panose="020B0502040204020203" pitchFamily="34" charset="0"/>
                <a:cs typeface="Times New Roman" panose="02020603050405020304" pitchFamily="18" charset="0"/>
              </a:rPr>
              <a:t>What is Multitasking!</a:t>
            </a:r>
          </a:p>
        </p:txBody>
      </p:sp>
      <p:sp>
        <p:nvSpPr>
          <p:cNvPr id="5" name="TextBox 4">
            <a:extLst>
              <a:ext uri="{FF2B5EF4-FFF2-40B4-BE49-F238E27FC236}">
                <a16:creationId xmlns:a16="http://schemas.microsoft.com/office/drawing/2014/main" id="{F9C585B9-4F7E-418B-A0F1-F644590DF806}"/>
              </a:ext>
            </a:extLst>
          </p:cNvPr>
          <p:cNvSpPr txBox="1"/>
          <p:nvPr/>
        </p:nvSpPr>
        <p:spPr>
          <a:xfrm>
            <a:off x="440937" y="856485"/>
            <a:ext cx="11751064" cy="283154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Multitasking is a common feature of computer operating system since 1960s.</a:t>
            </a:r>
          </a:p>
          <a:p>
            <a:r>
              <a:rPr lang="en-US" sz="3200" dirty="0">
                <a:latin typeface="Times New Roman" panose="02020603050405020304" pitchFamily="18" charset="0"/>
                <a:cs typeface="Times New Roman" panose="02020603050405020304" pitchFamily="18" charset="0"/>
              </a:rPr>
              <a:t>It is a concept of performing multiple task at the same time.</a:t>
            </a:r>
          </a:p>
          <a:p>
            <a:r>
              <a:rPr lang="en-US" sz="3200" dirty="0">
                <a:latin typeface="Times New Roman" panose="02020603050405020304" pitchFamily="18" charset="0"/>
                <a:cs typeface="Times New Roman" panose="02020603050405020304" pitchFamily="18" charset="0"/>
              </a:rPr>
              <a:t>It is the process of running multiple programs simultaneously;</a:t>
            </a:r>
          </a:p>
          <a:p>
            <a:r>
              <a:rPr lang="en-US" sz="3200" dirty="0">
                <a:latin typeface="Times New Roman" panose="02020603050405020304" pitchFamily="18" charset="0"/>
                <a:cs typeface="Times New Roman" panose="02020603050405020304" pitchFamily="18" charset="0"/>
              </a:rPr>
              <a:t>It allows more efficient use of the computer hardware;</a:t>
            </a:r>
          </a:p>
          <a:p>
            <a:endParaRPr lang="en-US" dirty="0"/>
          </a:p>
        </p:txBody>
      </p:sp>
      <p:pic>
        <p:nvPicPr>
          <p:cNvPr id="15" name="Picture Placeholder 14">
            <a:extLst>
              <a:ext uri="{FF2B5EF4-FFF2-40B4-BE49-F238E27FC236}">
                <a16:creationId xmlns:a16="http://schemas.microsoft.com/office/drawing/2014/main" id="{091CC241-D386-4A0A-9633-F0ACA9E96EC7}"/>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t="24796" b="24796"/>
          <a:stretch>
            <a:fillRect/>
          </a:stretch>
        </p:blipFill>
        <p:spPr>
          <a:xfrm>
            <a:off x="1798319" y="3349592"/>
            <a:ext cx="8595361" cy="3508408"/>
          </a:xfrm>
        </p:spPr>
      </p:pic>
      <p:sp>
        <p:nvSpPr>
          <p:cNvPr id="16" name="TextBox 15">
            <a:extLst>
              <a:ext uri="{FF2B5EF4-FFF2-40B4-BE49-F238E27FC236}">
                <a16:creationId xmlns:a16="http://schemas.microsoft.com/office/drawing/2014/main" id="{651ED149-96E4-42F5-8F0B-4B95577C8036}"/>
              </a:ext>
            </a:extLst>
          </p:cNvPr>
          <p:cNvSpPr txBox="1"/>
          <p:nvPr/>
        </p:nvSpPr>
        <p:spPr>
          <a:xfrm>
            <a:off x="1299410" y="6627168"/>
            <a:ext cx="1713297" cy="123111"/>
          </a:xfrm>
          <a:prstGeom prst="rect">
            <a:avLst/>
          </a:prstGeom>
          <a:noFill/>
        </p:spPr>
        <p:txBody>
          <a:bodyPr wrap="square" rtlCol="0">
            <a:spAutoFit/>
          </a:bodyPr>
          <a:lstStyle/>
          <a:p>
            <a:r>
              <a:rPr lang="en-US" sz="200" dirty="0">
                <a:solidFill>
                  <a:schemeClr val="bg1"/>
                </a:solidFill>
                <a:hlinkClick r:id="rId3" tooltip="https://ashleytan.wordpress.com/2009/09/03/multitaskers-bad-at-multitasking/">
                  <a:extLst>
                    <a:ext uri="{A12FA001-AC4F-418D-AE19-62706E023703}">
                      <ahyp:hlinkClr xmlns:ahyp="http://schemas.microsoft.com/office/drawing/2018/hyperlinkcolor" val="tx"/>
                    </a:ext>
                  </a:extLst>
                </a:hlinkClick>
              </a:rPr>
              <a:t>This Photo</a:t>
            </a:r>
            <a:r>
              <a:rPr lang="en-US" sz="200" dirty="0">
                <a:solidFill>
                  <a:schemeClr val="bg1"/>
                </a:solidFill>
              </a:rPr>
              <a:t> by Unknown Author is licensed under </a:t>
            </a:r>
            <a:r>
              <a:rPr lang="en-US" sz="200" dirty="0">
                <a:solidFill>
                  <a:schemeClr val="bg1"/>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200" dirty="0">
              <a:solidFill>
                <a:schemeClr val="bg1"/>
              </a:solidFill>
            </a:endParaRPr>
          </a:p>
        </p:txBody>
      </p:sp>
      <p:sp>
        <p:nvSpPr>
          <p:cNvPr id="18" name="Star: 7 Points 17">
            <a:extLst>
              <a:ext uri="{FF2B5EF4-FFF2-40B4-BE49-F238E27FC236}">
                <a16:creationId xmlns:a16="http://schemas.microsoft.com/office/drawing/2014/main" id="{469E61C3-C5EA-4D80-AACE-D6AEF0A8F467}"/>
              </a:ext>
            </a:extLst>
          </p:cNvPr>
          <p:cNvSpPr/>
          <p:nvPr/>
        </p:nvSpPr>
        <p:spPr>
          <a:xfrm>
            <a:off x="197075" y="2045404"/>
            <a:ext cx="211756" cy="202131"/>
          </a:xfrm>
          <a:prstGeom prst="star7">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E5ED822-3361-4F14-A8B6-A4CCF4973DAF}"/>
              </a:ext>
            </a:extLst>
          </p:cNvPr>
          <p:cNvPicPr>
            <a:picLocks noChangeAspect="1"/>
          </p:cNvPicPr>
          <p:nvPr/>
        </p:nvPicPr>
        <p:blipFill>
          <a:blip r:embed="rId5"/>
          <a:stretch>
            <a:fillRect/>
          </a:stretch>
        </p:blipFill>
        <p:spPr>
          <a:xfrm>
            <a:off x="197075" y="2492204"/>
            <a:ext cx="243861" cy="231668"/>
          </a:xfrm>
          <a:prstGeom prst="rect">
            <a:avLst/>
          </a:prstGeom>
        </p:spPr>
      </p:pic>
      <p:pic>
        <p:nvPicPr>
          <p:cNvPr id="20" name="Picture 19">
            <a:extLst>
              <a:ext uri="{FF2B5EF4-FFF2-40B4-BE49-F238E27FC236}">
                <a16:creationId xmlns:a16="http://schemas.microsoft.com/office/drawing/2014/main" id="{38ADED7C-A2E9-4349-8B1B-E6598CF2AD75}"/>
              </a:ext>
            </a:extLst>
          </p:cNvPr>
          <p:cNvPicPr>
            <a:picLocks noChangeAspect="1"/>
          </p:cNvPicPr>
          <p:nvPr/>
        </p:nvPicPr>
        <p:blipFill>
          <a:blip r:embed="rId5"/>
          <a:stretch>
            <a:fillRect/>
          </a:stretch>
        </p:blipFill>
        <p:spPr>
          <a:xfrm>
            <a:off x="197075" y="1067816"/>
            <a:ext cx="243861" cy="231668"/>
          </a:xfrm>
          <a:prstGeom prst="rect">
            <a:avLst/>
          </a:prstGeom>
        </p:spPr>
      </p:pic>
      <p:pic>
        <p:nvPicPr>
          <p:cNvPr id="21" name="Picture 20">
            <a:extLst>
              <a:ext uri="{FF2B5EF4-FFF2-40B4-BE49-F238E27FC236}">
                <a16:creationId xmlns:a16="http://schemas.microsoft.com/office/drawing/2014/main" id="{DF570FC5-2096-475E-838B-68E30F7148A6}"/>
              </a:ext>
            </a:extLst>
          </p:cNvPr>
          <p:cNvPicPr>
            <a:picLocks noChangeAspect="1"/>
          </p:cNvPicPr>
          <p:nvPr/>
        </p:nvPicPr>
        <p:blipFill>
          <a:blip r:embed="rId5"/>
          <a:stretch>
            <a:fillRect/>
          </a:stretch>
        </p:blipFill>
        <p:spPr>
          <a:xfrm>
            <a:off x="197074" y="2993455"/>
            <a:ext cx="243861" cy="231668"/>
          </a:xfrm>
          <a:prstGeom prst="rect">
            <a:avLst/>
          </a:prstGeom>
        </p:spPr>
      </p:pic>
    </p:spTree>
    <p:extLst>
      <p:ext uri="{BB962C8B-B14F-4D97-AF65-F5344CB8AC3E}">
        <p14:creationId xmlns:p14="http://schemas.microsoft.com/office/powerpoint/2010/main" val="2710999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C3250A-B143-4819-8D5C-D8D393AB6633}"/>
              </a:ext>
            </a:extLst>
          </p:cNvPr>
          <p:cNvSpPr>
            <a:spLocks noGrp="1"/>
          </p:cNvSpPr>
          <p:nvPr>
            <p:ph type="title"/>
          </p:nvPr>
        </p:nvSpPr>
        <p:spPr>
          <a:xfrm>
            <a:off x="0" y="6719882"/>
            <a:ext cx="465547" cy="138118"/>
          </a:xfrm>
        </p:spPr>
        <p:txBody>
          <a:bodyPr/>
          <a:lstStyle/>
          <a:p>
            <a:r>
              <a:rPr lang="en-US" sz="800" dirty="0">
                <a:solidFill>
                  <a:schemeClr val="bg1"/>
                </a:solidFill>
              </a:rPr>
              <a:t>Ata</a:t>
            </a:r>
          </a:p>
        </p:txBody>
      </p:sp>
      <p:sp>
        <p:nvSpPr>
          <p:cNvPr id="4" name="Text Placeholder 3">
            <a:extLst>
              <a:ext uri="{FF2B5EF4-FFF2-40B4-BE49-F238E27FC236}">
                <a16:creationId xmlns:a16="http://schemas.microsoft.com/office/drawing/2014/main" id="{7B434BAB-77E9-4F53-BC33-7E79DB4EB46D}"/>
              </a:ext>
            </a:extLst>
          </p:cNvPr>
          <p:cNvSpPr>
            <a:spLocks noGrp="1"/>
          </p:cNvSpPr>
          <p:nvPr>
            <p:ph type="body" sz="quarter" idx="11"/>
          </p:nvPr>
        </p:nvSpPr>
        <p:spPr>
          <a:xfrm>
            <a:off x="497305" y="52939"/>
            <a:ext cx="11694695" cy="3561346"/>
          </a:xfrm>
        </p:spPr>
        <p:txBody>
          <a:bodyPr/>
          <a:lstStyle/>
          <a:p>
            <a:pPr algn="l">
              <a:lnSpc>
                <a:spcPct val="100000"/>
              </a:lnSpc>
            </a:pPr>
            <a:r>
              <a:rPr lang="en-US" sz="2800" dirty="0">
                <a:latin typeface="Times New Roman" panose="02020603050405020304" pitchFamily="18" charset="0"/>
                <a:cs typeface="Times New Roman" panose="02020603050405020304" pitchFamily="18" charset="0"/>
              </a:rPr>
              <a:t>Where a program is waiting for some external event such as a user input or an output transfer with a peripheral to complete, the central processor can still be used with another program.</a:t>
            </a:r>
          </a:p>
          <a:p>
            <a:pPr algn="l">
              <a:lnSpc>
                <a:spcPct val="100000"/>
              </a:lnSpc>
            </a:pPr>
            <a:r>
              <a:rPr lang="en-US" sz="2800" dirty="0">
                <a:latin typeface="Times New Roman" panose="02020603050405020304" pitchFamily="18" charset="0"/>
                <a:cs typeface="Times New Roman" panose="02020603050405020304" pitchFamily="18" charset="0"/>
              </a:rPr>
              <a:t>In a time sharing system, multiple human operators use the same processor as if it was dedicated to their use, while behind the scenes the computer is serving many users by multitasking their individual programs. </a:t>
            </a:r>
          </a:p>
          <a:p>
            <a:endParaRPr lang="en-US" dirty="0"/>
          </a:p>
        </p:txBody>
      </p:sp>
      <p:sp>
        <p:nvSpPr>
          <p:cNvPr id="6" name="Arrow: Right 5">
            <a:extLst>
              <a:ext uri="{FF2B5EF4-FFF2-40B4-BE49-F238E27FC236}">
                <a16:creationId xmlns:a16="http://schemas.microsoft.com/office/drawing/2014/main" id="{1B57D8CE-9372-42A5-AE8F-B21ECDE1337E}"/>
              </a:ext>
            </a:extLst>
          </p:cNvPr>
          <p:cNvSpPr/>
          <p:nvPr/>
        </p:nvSpPr>
        <p:spPr>
          <a:xfrm>
            <a:off x="141170" y="182880"/>
            <a:ext cx="356135" cy="291164"/>
          </a:xfrm>
          <a:prstGeom prst="rightArrow">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B8F1904-E987-4879-BE47-C03186AD6597}"/>
              </a:ext>
            </a:extLst>
          </p:cNvPr>
          <p:cNvPicPr>
            <a:picLocks noChangeAspect="1"/>
          </p:cNvPicPr>
          <p:nvPr/>
        </p:nvPicPr>
        <p:blipFill>
          <a:blip r:embed="rId2"/>
          <a:stretch>
            <a:fillRect/>
          </a:stretch>
        </p:blipFill>
        <p:spPr>
          <a:xfrm>
            <a:off x="146233" y="1574648"/>
            <a:ext cx="384081" cy="347502"/>
          </a:xfrm>
          <a:prstGeom prst="rect">
            <a:avLst/>
          </a:prstGeom>
        </p:spPr>
      </p:pic>
      <p:pic>
        <p:nvPicPr>
          <p:cNvPr id="2" name="Picture 1">
            <a:extLst>
              <a:ext uri="{FF2B5EF4-FFF2-40B4-BE49-F238E27FC236}">
                <a16:creationId xmlns:a16="http://schemas.microsoft.com/office/drawing/2014/main" id="{AD16AF3F-CE9E-4A48-8828-FAA27082D6C5}"/>
              </a:ext>
            </a:extLst>
          </p:cNvPr>
          <p:cNvPicPr>
            <a:picLocks noChangeAspect="1"/>
          </p:cNvPicPr>
          <p:nvPr/>
        </p:nvPicPr>
        <p:blipFill>
          <a:blip r:embed="rId3"/>
          <a:stretch>
            <a:fillRect/>
          </a:stretch>
        </p:blipFill>
        <p:spPr>
          <a:xfrm>
            <a:off x="1443789" y="2839453"/>
            <a:ext cx="9413647" cy="4018547"/>
          </a:xfrm>
          <a:prstGeom prst="rect">
            <a:avLst/>
          </a:prstGeom>
        </p:spPr>
      </p:pic>
      <p:sp>
        <p:nvSpPr>
          <p:cNvPr id="9" name="Picture Placeholder 8">
            <a:extLst>
              <a:ext uri="{FF2B5EF4-FFF2-40B4-BE49-F238E27FC236}">
                <a16:creationId xmlns:a16="http://schemas.microsoft.com/office/drawing/2014/main" id="{40B92EAD-CC15-4A30-B993-FF67A5AF8D6B}"/>
              </a:ext>
            </a:extLst>
          </p:cNvPr>
          <p:cNvSpPr>
            <a:spLocks noGrp="1"/>
          </p:cNvSpPr>
          <p:nvPr>
            <p:ph type="pic" sz="quarter" idx="10"/>
          </p:nvPr>
        </p:nvSpPr>
        <p:spPr>
          <a:xfrm>
            <a:off x="1443789" y="2839452"/>
            <a:ext cx="9413646" cy="4018547"/>
          </a:xfrm>
        </p:spPr>
      </p:sp>
    </p:spTree>
    <p:extLst>
      <p:ext uri="{BB962C8B-B14F-4D97-AF65-F5344CB8AC3E}">
        <p14:creationId xmlns:p14="http://schemas.microsoft.com/office/powerpoint/2010/main" val="959322233"/>
      </p:ext>
    </p:extLst>
  </p:cSld>
  <p:clrMapOvr>
    <a:masterClrMapping/>
  </p:clrMapOvr>
  <mc:AlternateContent xmlns:mc="http://schemas.openxmlformats.org/markup-compatibility/2006" xmlns:p14="http://schemas.microsoft.com/office/powerpoint/2010/main">
    <mc:Choice Requires="p14">
      <p:transition spd="slow" p14:dur="225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841480" y="6686194"/>
            <a:ext cx="350520" cy="118867"/>
          </a:xfrm>
        </p:spPr>
        <p:txBody>
          <a:bodyPr>
            <a:normAutofit fontScale="90000"/>
          </a:bodyPr>
          <a:lstStyle/>
          <a:p>
            <a:r>
              <a:rPr lang="en-US" sz="200" dirty="0">
                <a:solidFill>
                  <a:schemeClr val="accent2">
                    <a:lumMod val="50000"/>
                  </a:schemeClr>
                </a:solidFill>
              </a:rPr>
              <a:t>ATA</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760396" y="154310"/>
            <a:ext cx="11431604" cy="2618072"/>
          </a:xfrm>
        </p:spPr>
        <p:txBody>
          <a:bodyPr/>
          <a:lstStyle/>
          <a:p>
            <a:pPr algn="l">
              <a:lnSpc>
                <a:spcPct val="100000"/>
              </a:lnSpc>
            </a:pPr>
            <a:r>
              <a:rPr lang="en-US" dirty="0"/>
              <a:t>We can run multiple browser or apps simultaneously on a computer at the same time;</a:t>
            </a:r>
          </a:p>
          <a:p>
            <a:pPr algn="l">
              <a:lnSpc>
                <a:spcPct val="100000"/>
              </a:lnSpc>
            </a:pPr>
            <a:r>
              <a:rPr lang="en-US" dirty="0"/>
              <a:t>We give direction the operating system to run multitasking when we open word at the same time;</a:t>
            </a:r>
          </a:p>
        </p:txBody>
      </p:sp>
      <p:pic>
        <p:nvPicPr>
          <p:cNvPr id="4" name="Picture 3">
            <a:extLst>
              <a:ext uri="{FF2B5EF4-FFF2-40B4-BE49-F238E27FC236}">
                <a16:creationId xmlns:a16="http://schemas.microsoft.com/office/drawing/2014/main" id="{59DE2450-FB9D-409E-A304-311398F58E72}"/>
              </a:ext>
            </a:extLst>
          </p:cNvPr>
          <p:cNvPicPr>
            <a:picLocks noChangeAspect="1"/>
          </p:cNvPicPr>
          <p:nvPr/>
        </p:nvPicPr>
        <p:blipFill>
          <a:blip r:embed="rId4"/>
          <a:stretch>
            <a:fillRect/>
          </a:stretch>
        </p:blipFill>
        <p:spPr>
          <a:xfrm>
            <a:off x="2088682" y="2521819"/>
            <a:ext cx="8977162" cy="4336181"/>
          </a:xfrm>
          <a:prstGeom prst="rect">
            <a:avLst/>
          </a:prstGeom>
        </p:spPr>
      </p:pic>
      <p:pic>
        <p:nvPicPr>
          <p:cNvPr id="6" name="Picture 5">
            <a:extLst>
              <a:ext uri="{FF2B5EF4-FFF2-40B4-BE49-F238E27FC236}">
                <a16:creationId xmlns:a16="http://schemas.microsoft.com/office/drawing/2014/main" id="{CCBF3605-6B06-43AD-BAC0-CB65BFD0021E}"/>
              </a:ext>
            </a:extLst>
          </p:cNvPr>
          <p:cNvPicPr>
            <a:picLocks noChangeAspect="1"/>
          </p:cNvPicPr>
          <p:nvPr/>
        </p:nvPicPr>
        <p:blipFill>
          <a:blip r:embed="rId5"/>
          <a:stretch>
            <a:fillRect/>
          </a:stretch>
        </p:blipFill>
        <p:spPr>
          <a:xfrm>
            <a:off x="330931" y="1387948"/>
            <a:ext cx="384081" cy="347502"/>
          </a:xfrm>
          <a:prstGeom prst="rect">
            <a:avLst/>
          </a:prstGeom>
        </p:spPr>
      </p:pic>
      <p:pic>
        <p:nvPicPr>
          <p:cNvPr id="7" name="Picture 6">
            <a:extLst>
              <a:ext uri="{FF2B5EF4-FFF2-40B4-BE49-F238E27FC236}">
                <a16:creationId xmlns:a16="http://schemas.microsoft.com/office/drawing/2014/main" id="{4D2BAB4D-7068-4903-B5FB-EE97C19D5461}"/>
              </a:ext>
            </a:extLst>
          </p:cNvPr>
          <p:cNvPicPr>
            <a:picLocks noChangeAspect="1"/>
          </p:cNvPicPr>
          <p:nvPr/>
        </p:nvPicPr>
        <p:blipFill>
          <a:blip r:embed="rId5"/>
          <a:stretch>
            <a:fillRect/>
          </a:stretch>
        </p:blipFill>
        <p:spPr>
          <a:xfrm>
            <a:off x="330930" y="279095"/>
            <a:ext cx="384081" cy="347502"/>
          </a:xfrm>
          <a:prstGeom prst="rect">
            <a:avLst/>
          </a:prstGeom>
        </p:spPr>
      </p:pic>
    </p:spTree>
    <p:extLst>
      <p:ext uri="{BB962C8B-B14F-4D97-AF65-F5344CB8AC3E}">
        <p14:creationId xmlns:p14="http://schemas.microsoft.com/office/powerpoint/2010/main" val="4239317170"/>
      </p:ext>
    </p:extLst>
  </p:cSld>
  <p:clrMapOvr>
    <a:masterClrMapping/>
  </p:clrMapOvr>
  <mc:AlternateContent xmlns:mc="http://schemas.openxmlformats.org/markup-compatibility/2006" xmlns:p14="http://schemas.microsoft.com/office/powerpoint/2010/main">
    <mc:Choice Requires="p14">
      <p:transition spd="slow" p14:dur="225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5D4B76-F258-472E-B724-440586D100C0}"/>
              </a:ext>
            </a:extLst>
          </p:cNvPr>
          <p:cNvSpPr>
            <a:spLocks noGrp="1"/>
          </p:cNvSpPr>
          <p:nvPr>
            <p:ph type="body" sz="quarter" idx="11"/>
          </p:nvPr>
        </p:nvSpPr>
        <p:spPr>
          <a:xfrm>
            <a:off x="664143" y="70408"/>
            <a:ext cx="11441229" cy="1126156"/>
          </a:xfrm>
        </p:spPr>
        <p:txBody>
          <a:bodyPr/>
          <a:lstStyle/>
          <a:p>
            <a:pPr algn="l">
              <a:lnSpc>
                <a:spcPct val="100000"/>
              </a:lnSpc>
            </a:pPr>
            <a:r>
              <a:rPr lang="en-US" dirty="0"/>
              <a:t>Computer Multitasking allows multiple application to be simultaneously resident in memory;</a:t>
            </a:r>
          </a:p>
        </p:txBody>
      </p:sp>
      <p:sp>
        <p:nvSpPr>
          <p:cNvPr id="5" name="TextBox 4">
            <a:extLst>
              <a:ext uri="{FF2B5EF4-FFF2-40B4-BE49-F238E27FC236}">
                <a16:creationId xmlns:a16="http://schemas.microsoft.com/office/drawing/2014/main" id="{41CAE4DD-C3A8-4B76-9990-2E895B0738A3}"/>
              </a:ext>
            </a:extLst>
          </p:cNvPr>
          <p:cNvSpPr txBox="1"/>
          <p:nvPr/>
        </p:nvSpPr>
        <p:spPr>
          <a:xfrm>
            <a:off x="664143" y="1349828"/>
            <a:ext cx="11527857" cy="1077218"/>
          </a:xfrm>
          <a:prstGeom prst="rect">
            <a:avLst/>
          </a:prstGeom>
          <a:noFill/>
        </p:spPr>
        <p:txBody>
          <a:bodyPr wrap="square" rtlCol="0">
            <a:spAutoFit/>
          </a:bodyPr>
          <a:lstStyle/>
          <a:p>
            <a:pPr algn="l">
              <a:lnSpc>
                <a:spcPct val="100000"/>
              </a:lnSpc>
            </a:pPr>
            <a:r>
              <a:rPr lang="en-US" sz="3200" dirty="0"/>
              <a:t>A single mouse click switches between applications, and information from one application can be copied to another.</a:t>
            </a:r>
          </a:p>
        </p:txBody>
      </p:sp>
      <p:pic>
        <p:nvPicPr>
          <p:cNvPr id="11" name="Picture Placeholder 5">
            <a:extLst>
              <a:ext uri="{FF2B5EF4-FFF2-40B4-BE49-F238E27FC236}">
                <a16:creationId xmlns:a16="http://schemas.microsoft.com/office/drawing/2014/main" id="{20EA5424-7577-4F70-8139-3F4569655802}"/>
              </a:ext>
            </a:extLst>
          </p:cNvPr>
          <p:cNvPicPr>
            <a:picLocks noChangeAspect="1"/>
          </p:cNvPicPr>
          <p:nvPr/>
        </p:nvPicPr>
        <p:blipFill>
          <a:blip r:embed="rId2">
            <a:extLst>
              <a:ext uri="{837473B0-CC2E-450A-ABE3-18F120FF3D39}">
                <a1611:picAttrSrcUrl xmlns:a1611="http://schemas.microsoft.com/office/drawing/2016/11/main" r:id="rId3"/>
              </a:ext>
            </a:extLst>
          </a:blip>
          <a:srcRect t="14756" b="14756"/>
          <a:stretch>
            <a:fillRect/>
          </a:stretch>
        </p:blipFill>
        <p:spPr>
          <a:xfrm>
            <a:off x="1578544" y="2733575"/>
            <a:ext cx="8874493" cy="4124425"/>
          </a:xfrm>
          <a:prstGeom prst="rect">
            <a:avLst/>
          </a:prstGeom>
        </p:spPr>
      </p:pic>
      <p:sp>
        <p:nvSpPr>
          <p:cNvPr id="12" name="TextBox 11">
            <a:extLst>
              <a:ext uri="{FF2B5EF4-FFF2-40B4-BE49-F238E27FC236}">
                <a16:creationId xmlns:a16="http://schemas.microsoft.com/office/drawing/2014/main" id="{F70DB5FB-1A74-4C90-91B8-87CD43F79CC3}"/>
              </a:ext>
            </a:extLst>
          </p:cNvPr>
          <p:cNvSpPr txBox="1"/>
          <p:nvPr/>
        </p:nvSpPr>
        <p:spPr>
          <a:xfrm>
            <a:off x="10684043" y="725740"/>
            <a:ext cx="885525" cy="123111"/>
          </a:xfrm>
          <a:prstGeom prst="rect">
            <a:avLst/>
          </a:prstGeom>
          <a:noFill/>
        </p:spPr>
        <p:txBody>
          <a:bodyPr wrap="square" rtlCol="0">
            <a:spAutoFit/>
          </a:bodyPr>
          <a:lstStyle/>
          <a:p>
            <a:r>
              <a:rPr lang="en-US" sz="200" dirty="0">
                <a:solidFill>
                  <a:schemeClr val="bg1"/>
                </a:solidFill>
                <a:hlinkClick r:id="rId3" tooltip="https://eng.libretexts.org/Courses/Delta_College/Operating_System:_The_Basics/02:_Operating_System_Overview/2.03:_Difference_between_multitasking_multithreading_and_multiprocessing/2.3.01:_Difference_between_multitasking_multithreading_and_multiprocessing_(continued)">
                  <a:extLst>
                    <a:ext uri="{A12FA001-AC4F-418D-AE19-62706E023703}">
                      <ahyp:hlinkClr xmlns:ahyp="http://schemas.microsoft.com/office/drawing/2018/hyperlinkcolor" val="tx"/>
                    </a:ext>
                  </a:extLst>
                </a:hlinkClick>
              </a:rPr>
              <a:t>This Photo</a:t>
            </a:r>
            <a:r>
              <a:rPr lang="en-US" sz="200" dirty="0">
                <a:solidFill>
                  <a:schemeClr val="bg1"/>
                </a:solidFill>
              </a:rPr>
              <a:t> by Unknown Author is licensed under </a:t>
            </a:r>
            <a:r>
              <a:rPr lang="en-US" sz="200" dirty="0">
                <a:solidFill>
                  <a:schemeClr val="bg1"/>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200" dirty="0">
              <a:solidFill>
                <a:schemeClr val="bg1"/>
              </a:solidFill>
            </a:endParaRPr>
          </a:p>
        </p:txBody>
      </p:sp>
      <p:sp>
        <p:nvSpPr>
          <p:cNvPr id="13" name="Sun 12">
            <a:extLst>
              <a:ext uri="{FF2B5EF4-FFF2-40B4-BE49-F238E27FC236}">
                <a16:creationId xmlns:a16="http://schemas.microsoft.com/office/drawing/2014/main" id="{571C1451-25C0-4271-A1AE-E0E8B2688339}"/>
              </a:ext>
            </a:extLst>
          </p:cNvPr>
          <p:cNvSpPr/>
          <p:nvPr/>
        </p:nvSpPr>
        <p:spPr>
          <a:xfrm>
            <a:off x="433137" y="279132"/>
            <a:ext cx="231006" cy="223209"/>
          </a:xfrm>
          <a:prstGeom prst="sun">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n 14">
            <a:extLst>
              <a:ext uri="{FF2B5EF4-FFF2-40B4-BE49-F238E27FC236}">
                <a16:creationId xmlns:a16="http://schemas.microsoft.com/office/drawing/2014/main" id="{23D3FD75-FB34-4A10-924A-E205B11AC7F3}"/>
              </a:ext>
            </a:extLst>
          </p:cNvPr>
          <p:cNvSpPr/>
          <p:nvPr/>
        </p:nvSpPr>
        <p:spPr>
          <a:xfrm>
            <a:off x="404261" y="1519187"/>
            <a:ext cx="231006" cy="223209"/>
          </a:xfrm>
          <a:prstGeom prst="sun">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FC9940E9-A8B8-4965-9390-CA9329079E14}"/>
              </a:ext>
            </a:extLst>
          </p:cNvPr>
          <p:cNvSpPr>
            <a:spLocks noGrp="1"/>
          </p:cNvSpPr>
          <p:nvPr>
            <p:ph type="title"/>
          </p:nvPr>
        </p:nvSpPr>
        <p:spPr>
          <a:xfrm>
            <a:off x="11600048" y="6747050"/>
            <a:ext cx="591952" cy="110950"/>
          </a:xfrm>
        </p:spPr>
        <p:txBody>
          <a:bodyPr/>
          <a:lstStyle/>
          <a:p>
            <a:pPr algn="l"/>
            <a:r>
              <a:rPr lang="en-US" sz="200" dirty="0"/>
              <a:t>Terminal</a:t>
            </a:r>
          </a:p>
        </p:txBody>
      </p:sp>
    </p:spTree>
    <p:extLst>
      <p:ext uri="{BB962C8B-B14F-4D97-AF65-F5344CB8AC3E}">
        <p14:creationId xmlns:p14="http://schemas.microsoft.com/office/powerpoint/2010/main" val="3683846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895C1C-64BD-4A09-AACE-434AB912FAA1}"/>
              </a:ext>
            </a:extLst>
          </p:cNvPr>
          <p:cNvSpPr>
            <a:spLocks noGrp="1"/>
          </p:cNvSpPr>
          <p:nvPr>
            <p:ph type="body" sz="quarter" idx="11"/>
          </p:nvPr>
        </p:nvSpPr>
        <p:spPr>
          <a:xfrm>
            <a:off x="0" y="-204984"/>
            <a:ext cx="11575983" cy="1029902"/>
          </a:xfrm>
        </p:spPr>
        <p:txBody>
          <a:bodyPr/>
          <a:lstStyle/>
          <a:p>
            <a:pPr algn="l"/>
            <a:r>
              <a:rPr lang="en-US" sz="4400" dirty="0">
                <a:solidFill>
                  <a:srgbClr val="FFC000"/>
                </a:solidFill>
                <a:latin typeface="Arial Rounded MT Bold" panose="020F0704030504030204" pitchFamily="34" charset="0"/>
              </a:rPr>
              <a:t>Advantage of Multitasking:</a:t>
            </a:r>
          </a:p>
        </p:txBody>
      </p:sp>
      <p:pic>
        <p:nvPicPr>
          <p:cNvPr id="14" name="Picture Placeholder 13">
            <a:extLst>
              <a:ext uri="{FF2B5EF4-FFF2-40B4-BE49-F238E27FC236}">
                <a16:creationId xmlns:a16="http://schemas.microsoft.com/office/drawing/2014/main" id="{11869195-F90B-439E-9592-867514B3D1D9}"/>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t="15997" b="15997"/>
          <a:stretch>
            <a:fillRect/>
          </a:stretch>
        </p:blipFill>
        <p:spPr>
          <a:xfrm>
            <a:off x="1963554" y="3147227"/>
            <a:ext cx="8191099" cy="3710773"/>
          </a:xfrm>
        </p:spPr>
      </p:pic>
      <p:sp>
        <p:nvSpPr>
          <p:cNvPr id="11" name="Title 10">
            <a:extLst>
              <a:ext uri="{FF2B5EF4-FFF2-40B4-BE49-F238E27FC236}">
                <a16:creationId xmlns:a16="http://schemas.microsoft.com/office/drawing/2014/main" id="{EB2A326D-97CE-4F3D-8F80-78457102440B}"/>
              </a:ext>
            </a:extLst>
          </p:cNvPr>
          <p:cNvSpPr>
            <a:spLocks noGrp="1"/>
          </p:cNvSpPr>
          <p:nvPr>
            <p:ph type="title"/>
          </p:nvPr>
        </p:nvSpPr>
        <p:spPr>
          <a:xfrm>
            <a:off x="11908857" y="6691006"/>
            <a:ext cx="283143" cy="166994"/>
          </a:xfrm>
        </p:spPr>
        <p:txBody>
          <a:bodyPr/>
          <a:lstStyle/>
          <a:p>
            <a:pPr algn="l"/>
            <a:r>
              <a:rPr lang="en-US" sz="100" dirty="0"/>
              <a:t>Advantage</a:t>
            </a:r>
          </a:p>
        </p:txBody>
      </p:sp>
      <p:sp>
        <p:nvSpPr>
          <p:cNvPr id="12" name="TextBox 11">
            <a:extLst>
              <a:ext uri="{FF2B5EF4-FFF2-40B4-BE49-F238E27FC236}">
                <a16:creationId xmlns:a16="http://schemas.microsoft.com/office/drawing/2014/main" id="{0FAC8E20-97A8-4E73-9F94-3D1547453D00}"/>
              </a:ext>
            </a:extLst>
          </p:cNvPr>
          <p:cNvSpPr txBox="1"/>
          <p:nvPr/>
        </p:nvSpPr>
        <p:spPr>
          <a:xfrm>
            <a:off x="544629" y="824918"/>
            <a:ext cx="11364228"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advantage of multitasking is the ability to have several applications open and working at the same time. </a:t>
            </a:r>
          </a:p>
          <a:p>
            <a:r>
              <a:rPr lang="en-US" sz="3200" dirty="0">
                <a:latin typeface="Times New Roman" panose="02020603050405020304" pitchFamily="18" charset="0"/>
                <a:cs typeface="Times New Roman" panose="02020603050405020304" pitchFamily="18" charset="0"/>
              </a:rPr>
              <a:t>For example, a user can edit a file with one application while another application is recalculating a spreadsheet. </a:t>
            </a:r>
          </a:p>
        </p:txBody>
      </p:sp>
      <p:sp>
        <p:nvSpPr>
          <p:cNvPr id="15" name="TextBox 14">
            <a:extLst>
              <a:ext uri="{FF2B5EF4-FFF2-40B4-BE49-F238E27FC236}">
                <a16:creationId xmlns:a16="http://schemas.microsoft.com/office/drawing/2014/main" id="{2F395266-E7EB-4091-8366-4E015D8B3C65}"/>
              </a:ext>
            </a:extLst>
          </p:cNvPr>
          <p:cNvSpPr txBox="1"/>
          <p:nvPr/>
        </p:nvSpPr>
        <p:spPr>
          <a:xfrm>
            <a:off x="11354995" y="4583914"/>
            <a:ext cx="441975" cy="123111"/>
          </a:xfrm>
          <a:prstGeom prst="rect">
            <a:avLst/>
          </a:prstGeom>
          <a:noFill/>
        </p:spPr>
        <p:txBody>
          <a:bodyPr wrap="square" rtlCol="0">
            <a:spAutoFit/>
          </a:bodyPr>
          <a:lstStyle/>
          <a:p>
            <a:r>
              <a:rPr lang="en-US" sz="100" dirty="0">
                <a:solidFill>
                  <a:schemeClr val="bg1"/>
                </a:solidFill>
                <a:hlinkClick r:id="rId3" tooltip="https://www.iphonemod.net/ios11-onehanded-multitasking-demo.html">
                  <a:extLst>
                    <a:ext uri="{A12FA001-AC4F-418D-AE19-62706E023703}">
                      <ahyp:hlinkClr xmlns:ahyp="http://schemas.microsoft.com/office/drawing/2018/hyperlinkcolor" val="tx"/>
                    </a:ext>
                  </a:extLst>
                </a:hlinkClick>
              </a:rPr>
              <a:t>This Photo</a:t>
            </a:r>
            <a:r>
              <a:rPr lang="en-US" sz="100" dirty="0">
                <a:solidFill>
                  <a:schemeClr val="bg1"/>
                </a:solidFill>
              </a:rPr>
              <a:t> by Unknown Author is licensed under </a:t>
            </a:r>
            <a:r>
              <a:rPr lang="en-US" sz="100" dirty="0">
                <a:solidFill>
                  <a:schemeClr val="bg1"/>
                </a:solidFill>
                <a:hlinkClick r:id="rId4" tooltip="https://creativecommons.org/licenses/by-nc/3.0/">
                  <a:extLst>
                    <a:ext uri="{A12FA001-AC4F-418D-AE19-62706E023703}">
                      <ahyp:hlinkClr xmlns:ahyp="http://schemas.microsoft.com/office/drawing/2018/hyperlinkcolor" val="tx"/>
                    </a:ext>
                  </a:extLst>
                </a:hlinkClick>
              </a:rPr>
              <a:t>CC BY-NC</a:t>
            </a:r>
            <a:endParaRPr lang="en-US" sz="100" dirty="0">
              <a:solidFill>
                <a:schemeClr val="bg1"/>
              </a:solidFill>
            </a:endParaRPr>
          </a:p>
        </p:txBody>
      </p:sp>
      <p:pic>
        <p:nvPicPr>
          <p:cNvPr id="2" name="Picture 1">
            <a:extLst>
              <a:ext uri="{FF2B5EF4-FFF2-40B4-BE49-F238E27FC236}">
                <a16:creationId xmlns:a16="http://schemas.microsoft.com/office/drawing/2014/main" id="{668F8601-7E00-4B2E-80D7-0FD3F17F0EBC}"/>
              </a:ext>
            </a:extLst>
          </p:cNvPr>
          <p:cNvPicPr>
            <a:picLocks noChangeAspect="1"/>
          </p:cNvPicPr>
          <p:nvPr/>
        </p:nvPicPr>
        <p:blipFill>
          <a:blip r:embed="rId5"/>
          <a:stretch>
            <a:fillRect/>
          </a:stretch>
        </p:blipFill>
        <p:spPr>
          <a:xfrm>
            <a:off x="300768" y="1018682"/>
            <a:ext cx="243861" cy="231668"/>
          </a:xfrm>
          <a:prstGeom prst="rect">
            <a:avLst/>
          </a:prstGeom>
        </p:spPr>
      </p:pic>
      <p:cxnSp>
        <p:nvCxnSpPr>
          <p:cNvPr id="8" name="Straight Connector 7">
            <a:extLst>
              <a:ext uri="{FF2B5EF4-FFF2-40B4-BE49-F238E27FC236}">
                <a16:creationId xmlns:a16="http://schemas.microsoft.com/office/drawing/2014/main" id="{61482843-A2EA-457F-A821-397FB72E475E}"/>
              </a:ext>
            </a:extLst>
          </p:cNvPr>
          <p:cNvCxnSpPr>
            <a:cxnSpLocks/>
          </p:cNvCxnSpPr>
          <p:nvPr/>
        </p:nvCxnSpPr>
        <p:spPr>
          <a:xfrm>
            <a:off x="96252" y="757541"/>
            <a:ext cx="7209323" cy="0"/>
          </a:xfrm>
          <a:prstGeom prst="line">
            <a:avLst/>
          </a:prstGeom>
          <a:ln w="28575">
            <a:solidFill>
              <a:srgbClr val="FFFF00"/>
            </a:solidFill>
          </a:ln>
        </p:spPr>
        <p:style>
          <a:lnRef idx="3">
            <a:schemeClr val="accent2"/>
          </a:lnRef>
          <a:fillRef idx="0">
            <a:schemeClr val="accent2"/>
          </a:fillRef>
          <a:effectRef idx="2">
            <a:schemeClr val="accent2"/>
          </a:effectRef>
          <a:fontRef idx="minor">
            <a:schemeClr val="tx1"/>
          </a:fontRef>
        </p:style>
      </p:cxnSp>
      <p:pic>
        <p:nvPicPr>
          <p:cNvPr id="10" name="Picture 9">
            <a:extLst>
              <a:ext uri="{FF2B5EF4-FFF2-40B4-BE49-F238E27FC236}">
                <a16:creationId xmlns:a16="http://schemas.microsoft.com/office/drawing/2014/main" id="{6F52F130-907B-4623-93AD-BD7CDB448DB8}"/>
              </a:ext>
            </a:extLst>
          </p:cNvPr>
          <p:cNvPicPr>
            <a:picLocks noChangeAspect="1"/>
          </p:cNvPicPr>
          <p:nvPr/>
        </p:nvPicPr>
        <p:blipFill>
          <a:blip r:embed="rId6"/>
          <a:stretch>
            <a:fillRect/>
          </a:stretch>
        </p:blipFill>
        <p:spPr>
          <a:xfrm>
            <a:off x="160548" y="1925045"/>
            <a:ext cx="384081" cy="347502"/>
          </a:xfrm>
          <a:prstGeom prst="rect">
            <a:avLst/>
          </a:prstGeom>
        </p:spPr>
      </p:pic>
    </p:spTree>
    <p:extLst>
      <p:ext uri="{BB962C8B-B14F-4D97-AF65-F5344CB8AC3E}">
        <p14:creationId xmlns:p14="http://schemas.microsoft.com/office/powerpoint/2010/main" val="34846557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EFB1B0-652C-403D-A624-B982F350CB72}"/>
              </a:ext>
            </a:extLst>
          </p:cNvPr>
          <p:cNvSpPr>
            <a:spLocks noGrp="1"/>
          </p:cNvSpPr>
          <p:nvPr>
            <p:ph type="title"/>
          </p:nvPr>
        </p:nvSpPr>
        <p:spPr>
          <a:xfrm>
            <a:off x="11928108" y="6719203"/>
            <a:ext cx="263892" cy="138797"/>
          </a:xfrm>
        </p:spPr>
        <p:txBody>
          <a:bodyPr/>
          <a:lstStyle/>
          <a:p>
            <a:pPr algn="l"/>
            <a:r>
              <a:rPr lang="en-US" sz="100" dirty="0"/>
              <a:t>ASD</a:t>
            </a:r>
          </a:p>
        </p:txBody>
      </p:sp>
      <p:sp>
        <p:nvSpPr>
          <p:cNvPr id="4" name="Text Placeholder 3">
            <a:extLst>
              <a:ext uri="{FF2B5EF4-FFF2-40B4-BE49-F238E27FC236}">
                <a16:creationId xmlns:a16="http://schemas.microsoft.com/office/drawing/2014/main" id="{EB7ECFAD-7028-4BBA-97C1-ED6DDCE07205}"/>
              </a:ext>
            </a:extLst>
          </p:cNvPr>
          <p:cNvSpPr>
            <a:spLocks noGrp="1"/>
          </p:cNvSpPr>
          <p:nvPr>
            <p:ph type="body" sz="quarter" idx="11"/>
          </p:nvPr>
        </p:nvSpPr>
        <p:spPr>
          <a:xfrm>
            <a:off x="439227" y="121458"/>
            <a:ext cx="11184882" cy="1760620"/>
          </a:xfrm>
        </p:spPr>
        <p:txBody>
          <a:bodyPr/>
          <a:lstStyle/>
          <a:p>
            <a:pPr algn="l">
              <a:lnSpc>
                <a:spcPct val="100000"/>
              </a:lnSpc>
              <a:spcBef>
                <a:spcPts val="0"/>
              </a:spcBef>
            </a:pPr>
            <a:r>
              <a:rPr lang="en-US" dirty="0">
                <a:latin typeface="Times New Roman" panose="02020603050405020304" pitchFamily="18" charset="0"/>
                <a:cs typeface="Times New Roman" panose="02020603050405020304" pitchFamily="18" charset="0"/>
              </a:rPr>
              <a:t>Time sharing is the another concept and benefit of Multitasking. All task are given a suitable amount of time and no waiting time occurs for the CPU.</a:t>
            </a:r>
          </a:p>
        </p:txBody>
      </p:sp>
      <p:sp>
        <p:nvSpPr>
          <p:cNvPr id="5" name="TextBox 4">
            <a:extLst>
              <a:ext uri="{FF2B5EF4-FFF2-40B4-BE49-F238E27FC236}">
                <a16:creationId xmlns:a16="http://schemas.microsoft.com/office/drawing/2014/main" id="{E2D24ACB-6463-4438-BE86-D55840A3AC91}"/>
              </a:ext>
            </a:extLst>
          </p:cNvPr>
          <p:cNvSpPr txBox="1"/>
          <p:nvPr/>
        </p:nvSpPr>
        <p:spPr>
          <a:xfrm>
            <a:off x="439227" y="1588167"/>
            <a:ext cx="11296851"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OS runs smoothly in using multitasking. All type of computer users becomes satisfied. Either user can run a single program or multiple program they don’t feel any fault in using a computer.</a:t>
            </a:r>
          </a:p>
        </p:txBody>
      </p:sp>
      <p:pic>
        <p:nvPicPr>
          <p:cNvPr id="10" name="Picture 9">
            <a:extLst>
              <a:ext uri="{FF2B5EF4-FFF2-40B4-BE49-F238E27FC236}">
                <a16:creationId xmlns:a16="http://schemas.microsoft.com/office/drawing/2014/main" id="{C1FD5BD1-0222-4277-9CBB-083CF07A281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31457" y="3234830"/>
            <a:ext cx="7729086" cy="3623169"/>
          </a:xfrm>
          <a:prstGeom prst="rect">
            <a:avLst/>
          </a:prstGeom>
        </p:spPr>
      </p:pic>
      <p:sp>
        <p:nvSpPr>
          <p:cNvPr id="15" name="TextBox 14">
            <a:extLst>
              <a:ext uri="{FF2B5EF4-FFF2-40B4-BE49-F238E27FC236}">
                <a16:creationId xmlns:a16="http://schemas.microsoft.com/office/drawing/2014/main" id="{DCAB3AFC-C2F4-452D-8F9C-1777E6CA860D}"/>
              </a:ext>
            </a:extLst>
          </p:cNvPr>
          <p:cNvSpPr txBox="1"/>
          <p:nvPr/>
        </p:nvSpPr>
        <p:spPr>
          <a:xfrm>
            <a:off x="9786487" y="1312062"/>
            <a:ext cx="1041934" cy="107722"/>
          </a:xfrm>
          <a:prstGeom prst="rect">
            <a:avLst/>
          </a:prstGeom>
          <a:noFill/>
        </p:spPr>
        <p:txBody>
          <a:bodyPr wrap="square">
            <a:spAutoFit/>
          </a:bodyPr>
          <a:lstStyle/>
          <a:p>
            <a:r>
              <a:rPr lang="en-US" sz="100" dirty="0">
                <a:solidFill>
                  <a:schemeClr val="bg1"/>
                </a:solidFill>
                <a:hlinkClick r:id="rId3" tooltip="https://computersciencewiki.org/index.php/Multi-user_systems">
                  <a:extLst>
                    <a:ext uri="{A12FA001-AC4F-418D-AE19-62706E023703}">
                      <ahyp:hlinkClr xmlns:ahyp="http://schemas.microsoft.com/office/drawing/2018/hyperlinkcolor" val="tx"/>
                    </a:ext>
                  </a:extLst>
                </a:hlinkClick>
              </a:rPr>
              <a:t>This Photo</a:t>
            </a:r>
            <a:r>
              <a:rPr lang="en-US" sz="100" dirty="0">
                <a:solidFill>
                  <a:schemeClr val="bg1"/>
                </a:solidFill>
              </a:rPr>
              <a:t> by Unknown Author is licensed under </a:t>
            </a:r>
            <a:r>
              <a:rPr lang="en-US" sz="100" dirty="0">
                <a:solidFill>
                  <a:schemeClr val="bg1"/>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100" dirty="0">
              <a:solidFill>
                <a:schemeClr val="bg1"/>
              </a:solidFill>
            </a:endParaRPr>
          </a:p>
        </p:txBody>
      </p:sp>
      <p:pic>
        <p:nvPicPr>
          <p:cNvPr id="16" name="Picture 15">
            <a:extLst>
              <a:ext uri="{FF2B5EF4-FFF2-40B4-BE49-F238E27FC236}">
                <a16:creationId xmlns:a16="http://schemas.microsoft.com/office/drawing/2014/main" id="{3F97973F-F2B5-4C94-B0D4-0B381CF9F7A4}"/>
              </a:ext>
            </a:extLst>
          </p:cNvPr>
          <p:cNvPicPr>
            <a:picLocks noChangeAspect="1"/>
          </p:cNvPicPr>
          <p:nvPr/>
        </p:nvPicPr>
        <p:blipFill>
          <a:blip r:embed="rId5"/>
          <a:stretch>
            <a:fillRect/>
          </a:stretch>
        </p:blipFill>
        <p:spPr>
          <a:xfrm>
            <a:off x="195366" y="319709"/>
            <a:ext cx="243861" cy="231668"/>
          </a:xfrm>
          <a:prstGeom prst="rect">
            <a:avLst/>
          </a:prstGeom>
        </p:spPr>
      </p:pic>
      <p:pic>
        <p:nvPicPr>
          <p:cNvPr id="17" name="Picture 16">
            <a:extLst>
              <a:ext uri="{FF2B5EF4-FFF2-40B4-BE49-F238E27FC236}">
                <a16:creationId xmlns:a16="http://schemas.microsoft.com/office/drawing/2014/main" id="{58E5DBCB-D59D-40DF-A805-43EEE0FED851}"/>
              </a:ext>
            </a:extLst>
          </p:cNvPr>
          <p:cNvPicPr>
            <a:picLocks noChangeAspect="1"/>
          </p:cNvPicPr>
          <p:nvPr/>
        </p:nvPicPr>
        <p:blipFill>
          <a:blip r:embed="rId5"/>
          <a:stretch>
            <a:fillRect/>
          </a:stretch>
        </p:blipFill>
        <p:spPr>
          <a:xfrm>
            <a:off x="169351" y="1766244"/>
            <a:ext cx="243861" cy="231668"/>
          </a:xfrm>
          <a:prstGeom prst="rect">
            <a:avLst/>
          </a:prstGeom>
        </p:spPr>
      </p:pic>
    </p:spTree>
    <p:extLst>
      <p:ext uri="{BB962C8B-B14F-4D97-AF65-F5344CB8AC3E}">
        <p14:creationId xmlns:p14="http://schemas.microsoft.com/office/powerpoint/2010/main" val="413803632"/>
      </p:ext>
    </p:extLst>
  </p:cSld>
  <p:clrMapOvr>
    <a:masterClrMapping/>
  </p:clrMapOvr>
  <mc:AlternateContent xmlns:mc="http://schemas.openxmlformats.org/markup-compatibility/2006" xmlns:p14="http://schemas.microsoft.com/office/powerpoint/2010/main">
    <mc:Choice Requires="p14">
      <p:transition spd="slow" p14:dur="200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1185</TotalTime>
  <Words>477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Black</vt:lpstr>
      <vt:lpstr>Arial Rounded MT Bold</vt:lpstr>
      <vt:lpstr>Bahnschrift</vt:lpstr>
      <vt:lpstr>Calibri</vt:lpstr>
      <vt:lpstr>Calibri Light</vt:lpstr>
      <vt:lpstr>Times New Roman</vt:lpstr>
      <vt:lpstr>Wingdings</vt:lpstr>
      <vt:lpstr>Office Theme</vt:lpstr>
      <vt:lpstr>WELCOME TO THE PRESENTAION</vt:lpstr>
      <vt:lpstr>A SATISFIED CUTOMER</vt:lpstr>
      <vt:lpstr>How actually computer work: </vt:lpstr>
      <vt:lpstr>Ata</vt:lpstr>
      <vt:lpstr>Ata</vt:lpstr>
      <vt:lpstr>ATA</vt:lpstr>
      <vt:lpstr>Terminal</vt:lpstr>
      <vt:lpstr>Advantage</vt:lpstr>
      <vt:lpstr>ASD</vt:lpstr>
      <vt:lpstr>Dis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PRESENTAION</dc:title>
  <dc:creator>User</dc:creator>
  <cp:lastModifiedBy>User</cp:lastModifiedBy>
  <cp:revision>7</cp:revision>
  <dcterms:created xsi:type="dcterms:W3CDTF">2022-05-26T05:28:19Z</dcterms:created>
  <dcterms:modified xsi:type="dcterms:W3CDTF">2022-06-16T15:30:13Z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