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Libra Sans" panose="020B0604020202020204" charset="0"/>
      <p:regular r:id="rId14"/>
    </p:embeddedFont>
    <p:embeddedFont>
      <p:font typeface="Montserrat Bold" panose="020B0604020202020204" charset="0"/>
      <p:regular r:id="rId15"/>
    </p:embeddedFont>
    <p:embeddedFont>
      <p:font typeface="Montserrat Classic Bold" panose="020B0604020202020204" charset="0"/>
      <p:regular r:id="rId16"/>
    </p:embeddedFont>
    <p:embeddedFont>
      <p:font typeface="Montserrat Ultra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3162585"/>
            <a:ext cx="6315491" cy="7588815"/>
            <a:chOff x="0" y="0"/>
            <a:chExt cx="411439" cy="49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1439" cy="494393"/>
            </a:xfrm>
            <a:custGeom>
              <a:avLst/>
              <a:gdLst/>
              <a:ahLst/>
              <a:cxnLst/>
              <a:rect l="l" t="t" r="r" b="b"/>
              <a:pathLst>
                <a:path w="411439" h="494393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18362" y="-815257"/>
            <a:ext cx="6004024" cy="7214550"/>
            <a:chOff x="0" y="0"/>
            <a:chExt cx="411439" cy="4943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439" cy="494393"/>
            </a:xfrm>
            <a:custGeom>
              <a:avLst/>
              <a:gdLst/>
              <a:ahLst/>
              <a:cxnLst/>
              <a:rect l="l" t="t" r="r" b="b"/>
              <a:pathLst>
                <a:path w="411439" h="494393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584957"/>
            <a:ext cx="1431222" cy="641912"/>
            <a:chOff x="0" y="0"/>
            <a:chExt cx="376947" cy="1690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6947" cy="169063"/>
            </a:xfrm>
            <a:custGeom>
              <a:avLst/>
              <a:gdLst/>
              <a:ahLst/>
              <a:cxnLst/>
              <a:rect l="l" t="t" r="r" b="b"/>
              <a:pathLst>
                <a:path w="376947" h="169063">
                  <a:moveTo>
                    <a:pt x="0" y="0"/>
                  </a:moveTo>
                  <a:lnTo>
                    <a:pt x="376947" y="0"/>
                  </a:lnTo>
                  <a:lnTo>
                    <a:pt x="376947" y="169063"/>
                  </a:lnTo>
                  <a:lnTo>
                    <a:pt x="0" y="169063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6947" cy="207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842486" y="905913"/>
            <a:ext cx="6815810" cy="6645585"/>
          </a:xfrm>
          <a:custGeom>
            <a:avLst/>
            <a:gdLst/>
            <a:ahLst/>
            <a:cxnLst/>
            <a:rect l="l" t="t" r="r" b="b"/>
            <a:pathLst>
              <a:path w="6815810" h="6645585">
                <a:moveTo>
                  <a:pt x="0" y="0"/>
                </a:moveTo>
                <a:lnTo>
                  <a:pt x="6815811" y="0"/>
                </a:lnTo>
                <a:lnTo>
                  <a:pt x="6815811" y="6645585"/>
                </a:lnTo>
                <a:lnTo>
                  <a:pt x="0" y="664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noFill/>
            <a:prstDash val="solid"/>
            <a:round/>
          </a:ln>
        </p:spPr>
      </p:sp>
      <p:sp>
        <p:nvSpPr>
          <p:cNvPr id="12" name="TextBox 12"/>
          <p:cNvSpPr txBox="1"/>
          <p:nvPr/>
        </p:nvSpPr>
        <p:spPr>
          <a:xfrm>
            <a:off x="1028700" y="1789619"/>
            <a:ext cx="8926913" cy="125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1"/>
              </a:lnSpc>
            </a:pPr>
            <a:r>
              <a:rPr lang="en-US" sz="8756" b="1">
                <a:solidFill>
                  <a:srgbClr val="3DD9E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29342" y="3120020"/>
            <a:ext cx="9690432" cy="125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1"/>
              </a:lnSpc>
            </a:pPr>
            <a:r>
              <a:rPr lang="en-US" sz="8756" b="1">
                <a:solidFill>
                  <a:srgbClr val="3DD9E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PROPOSAL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185534" y="8552814"/>
            <a:ext cx="7792481" cy="705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4CEE0A"/>
                </a:solidFill>
                <a:latin typeface="Abril Fatface"/>
                <a:ea typeface="Abril Fatface"/>
                <a:cs typeface="Abril Fatface"/>
                <a:sym typeface="Abril Fatface"/>
              </a:rPr>
              <a:t>Presented By Team Al-Fatah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88804" y="5034955"/>
            <a:ext cx="11243085" cy="2187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77"/>
              </a:lnSpc>
              <a:spcBef>
                <a:spcPct val="0"/>
              </a:spcBef>
            </a:pPr>
            <a:r>
              <a:rPr lang="en-US" sz="13698" b="1" dirty="0" err="1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VisionMate</a:t>
            </a:r>
            <a:endParaRPr lang="en-US" sz="13698" b="1" dirty="0">
              <a:solidFill>
                <a:srgbClr val="FFFFFF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2959" y="-815257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35485" y="2502921"/>
            <a:ext cx="6743223" cy="7386942"/>
            <a:chOff x="0" y="0"/>
            <a:chExt cx="74197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1970" cy="812800"/>
            </a:xfrm>
            <a:custGeom>
              <a:avLst/>
              <a:gdLst/>
              <a:ahLst/>
              <a:cxnLst/>
              <a:rect l="l" t="t" r="r" b="b"/>
              <a:pathLst>
                <a:path w="741970" h="812800">
                  <a:moveTo>
                    <a:pt x="370985" y="0"/>
                  </a:moveTo>
                  <a:lnTo>
                    <a:pt x="741970" y="203200"/>
                  </a:lnTo>
                  <a:lnTo>
                    <a:pt x="741970" y="609600"/>
                  </a:lnTo>
                  <a:lnTo>
                    <a:pt x="37098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70985" y="0"/>
                  </a:lnTo>
                  <a:close/>
                </a:path>
              </a:pathLst>
            </a:custGeom>
            <a:blipFill>
              <a:blip r:embed="rId2"/>
              <a:stretch>
                <a:fillRect l="-4773" r="-4773"/>
              </a:stretch>
            </a:blipFill>
            <a:ln w="1047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id="7" name="TextBox 7"/>
          <p:cNvSpPr txBox="1"/>
          <p:nvPr/>
        </p:nvSpPr>
        <p:spPr>
          <a:xfrm>
            <a:off x="651323" y="794700"/>
            <a:ext cx="1371157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49"/>
              </a:lnSpc>
              <a:spcBef>
                <a:spcPct val="0"/>
              </a:spcBef>
            </a:pPr>
            <a:r>
              <a:rPr lang="en-US" sz="74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Hardware Components: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9309" y="2633894"/>
            <a:ext cx="9494292" cy="6370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4. Display Unit </a:t>
            </a:r>
          </a:p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     • Transparent OLED Display </a:t>
            </a:r>
          </a:p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5. Power Supply </a:t>
            </a:r>
          </a:p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     • Li-ion Battery </a:t>
            </a:r>
          </a:p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6. GPS Module </a:t>
            </a:r>
          </a:p>
          <a:p>
            <a:pPr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7. Button </a:t>
            </a:r>
          </a:p>
          <a:p>
            <a:pPr marL="0" lvl="0" indent="0" algn="l">
              <a:lnSpc>
                <a:spcPts val="7175"/>
              </a:lnSpc>
            </a:pPr>
            <a:r>
              <a:rPr lang="en-US" sz="45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8. Speaker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2959" y="-2519930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84590" y="7423809"/>
            <a:ext cx="6381527" cy="6634510"/>
            <a:chOff x="0" y="0"/>
            <a:chExt cx="406400" cy="4225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336552" y="2110022"/>
            <a:ext cx="11614896" cy="6066956"/>
            <a:chOff x="0" y="0"/>
            <a:chExt cx="1556067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6067" cy="812800"/>
            </a:xfrm>
            <a:custGeom>
              <a:avLst/>
              <a:gdLst/>
              <a:ahLst/>
              <a:cxnLst/>
              <a:rect l="l" t="t" r="r" b="b"/>
              <a:pathLst>
                <a:path w="1556067" h="812800">
                  <a:moveTo>
                    <a:pt x="0" y="0"/>
                  </a:moveTo>
                  <a:lnTo>
                    <a:pt x="1556067" y="0"/>
                  </a:lnTo>
                  <a:lnTo>
                    <a:pt x="15560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56067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48638" y="3586079"/>
            <a:ext cx="9590723" cy="361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46"/>
              </a:lnSpc>
            </a:pPr>
            <a:r>
              <a:rPr lang="en-US" sz="15685" b="1">
                <a:solidFill>
                  <a:srgbClr val="0644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  <a:p>
            <a:pPr marL="0" lvl="0" indent="0" algn="ctr">
              <a:lnSpc>
                <a:spcPts val="13646"/>
              </a:lnSpc>
            </a:pPr>
            <a:r>
              <a:rPr lang="en-US" sz="15685" b="1">
                <a:solidFill>
                  <a:srgbClr val="0644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3762" y="8934767"/>
            <a:ext cx="6236176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4CEE0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Presented By Team Al-Fatah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2959" y="-815257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378454" y="5143967"/>
            <a:ext cx="496768" cy="39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64472"/>
                </a:solidFill>
                <a:latin typeface="Libra Sans"/>
                <a:ea typeface="Libra Sans"/>
                <a:cs typeface="Libra Sans"/>
                <a:sym typeface="Libra Sans"/>
              </a:rPr>
              <a:t>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99887" y="717751"/>
            <a:ext cx="1030780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Team Al Fatah</a:t>
            </a:r>
          </a:p>
        </p:txBody>
      </p:sp>
      <p:sp>
        <p:nvSpPr>
          <p:cNvPr id="7" name="Freeform 7"/>
          <p:cNvSpPr/>
          <p:nvPr/>
        </p:nvSpPr>
        <p:spPr>
          <a:xfrm>
            <a:off x="745655" y="797324"/>
            <a:ext cx="904478" cy="904478"/>
          </a:xfrm>
          <a:custGeom>
            <a:avLst/>
            <a:gdLst/>
            <a:ahLst/>
            <a:cxnLst/>
            <a:rect l="l" t="t" r="r" b="b"/>
            <a:pathLst>
              <a:path w="904478" h="904478">
                <a:moveTo>
                  <a:pt x="0" y="0"/>
                </a:moveTo>
                <a:lnTo>
                  <a:pt x="904478" y="0"/>
                </a:lnTo>
                <a:lnTo>
                  <a:pt x="904478" y="904478"/>
                </a:lnTo>
                <a:lnTo>
                  <a:pt x="0" y="90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34247" y="3119597"/>
            <a:ext cx="5219541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b="1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Team  Members: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31526" y="4501733"/>
            <a:ext cx="11594107" cy="181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4" lvl="1" indent="-377822" algn="l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Md </a:t>
            </a:r>
            <a:r>
              <a:rPr lang="en-US" sz="3499" b="1" dirty="0" err="1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Shazzad</a:t>
            </a:r>
            <a:r>
              <a:rPr lang="en-US" sz="34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Hossain </a:t>
            </a:r>
            <a:r>
              <a:rPr lang="en-US" sz="3499" b="1" dirty="0" err="1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Jiku</a:t>
            </a:r>
            <a:r>
              <a:rPr lang="en-US" sz="34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- 011221073</a:t>
            </a:r>
          </a:p>
          <a:p>
            <a:pPr marL="755644" lvl="1" indent="-377822" algn="l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Mohammad Sameer Ahmed - 011221136</a:t>
            </a:r>
          </a:p>
          <a:p>
            <a:pPr marL="755644" lvl="1" indent="-377822" algn="l">
              <a:lnSpc>
                <a:spcPts val="4899"/>
              </a:lnSpc>
              <a:buAutoNum type="arabicPeriod"/>
            </a:pPr>
            <a:r>
              <a:rPr lang="en-US" sz="34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Md. Ammar Hossain - 011221601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3490631"/>
            <a:ext cx="6315491" cy="7588815"/>
            <a:chOff x="0" y="0"/>
            <a:chExt cx="411439" cy="4943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1439" cy="494393"/>
            </a:xfrm>
            <a:custGeom>
              <a:avLst/>
              <a:gdLst/>
              <a:ahLst/>
              <a:cxnLst/>
              <a:rect l="l" t="t" r="r" b="b"/>
              <a:pathLst>
                <a:path w="411439" h="494393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18362" y="-815257"/>
            <a:ext cx="6004024" cy="7214550"/>
            <a:chOff x="0" y="0"/>
            <a:chExt cx="411439" cy="4943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439" cy="494393"/>
            </a:xfrm>
            <a:custGeom>
              <a:avLst/>
              <a:gdLst/>
              <a:ahLst/>
              <a:cxnLst/>
              <a:rect l="l" t="t" r="r" b="b"/>
              <a:pathLst>
                <a:path w="411439" h="494393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18362" y="386788"/>
            <a:ext cx="1431222" cy="641912"/>
            <a:chOff x="0" y="0"/>
            <a:chExt cx="376947" cy="1690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6947" cy="169063"/>
            </a:xfrm>
            <a:custGeom>
              <a:avLst/>
              <a:gdLst/>
              <a:ahLst/>
              <a:cxnLst/>
              <a:rect l="l" t="t" r="r" b="b"/>
              <a:pathLst>
                <a:path w="376947" h="169063">
                  <a:moveTo>
                    <a:pt x="0" y="0"/>
                  </a:moveTo>
                  <a:lnTo>
                    <a:pt x="376947" y="0"/>
                  </a:lnTo>
                  <a:lnTo>
                    <a:pt x="376947" y="169063"/>
                  </a:lnTo>
                  <a:lnTo>
                    <a:pt x="0" y="169063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6947" cy="207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37800" y="2572943"/>
            <a:ext cx="11089919" cy="558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0" lvl="1" indent="-464180" algn="l">
              <a:lnSpc>
                <a:spcPts val="7438"/>
              </a:lnSpc>
              <a:buAutoNum type="arabicPeriod"/>
            </a:pPr>
            <a:r>
              <a:rPr lang="en-US" sz="4299" b="1" spc="107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Empowering the Partially Impaired Community</a:t>
            </a:r>
          </a:p>
          <a:p>
            <a:pPr marL="928360" lvl="1" indent="-464180" algn="l">
              <a:lnSpc>
                <a:spcPts val="7438"/>
              </a:lnSpc>
              <a:buAutoNum type="arabicPeriod"/>
            </a:pPr>
            <a:r>
              <a:rPr lang="en-US" sz="4299" b="1" spc="107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Bridging Technological Gaps in Accessibility</a:t>
            </a:r>
          </a:p>
          <a:p>
            <a:pPr marL="928360" lvl="1" indent="-464180" algn="l">
              <a:lnSpc>
                <a:spcPts val="7438"/>
              </a:lnSpc>
              <a:buAutoNum type="arabicPeriod"/>
            </a:pPr>
            <a:r>
              <a:rPr lang="en-US" sz="4299" b="1" spc="107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Safety and Security</a:t>
            </a:r>
          </a:p>
          <a:p>
            <a:pPr marL="928360" lvl="1" indent="-464180" algn="l">
              <a:lnSpc>
                <a:spcPts val="7438"/>
              </a:lnSpc>
              <a:buAutoNum type="arabicPeriod"/>
            </a:pPr>
            <a:r>
              <a:rPr lang="en-US" sz="4299" b="1" spc="107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Harnessing IoT and AI for Good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854461" y="3896430"/>
            <a:ext cx="7433539" cy="5005726"/>
          </a:xfrm>
          <a:custGeom>
            <a:avLst/>
            <a:gdLst/>
            <a:ahLst/>
            <a:cxnLst/>
            <a:rect l="l" t="t" r="r" b="b"/>
            <a:pathLst>
              <a:path w="7433539" h="5005726">
                <a:moveTo>
                  <a:pt x="0" y="0"/>
                </a:moveTo>
                <a:lnTo>
                  <a:pt x="7433539" y="0"/>
                </a:lnTo>
                <a:lnTo>
                  <a:pt x="7433539" y="5005725"/>
                </a:lnTo>
                <a:lnTo>
                  <a:pt x="0" y="500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46" r="-1500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7800" y="517244"/>
            <a:ext cx="8963400" cy="1595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99"/>
              </a:lnSpc>
              <a:spcBef>
                <a:spcPct val="0"/>
              </a:spcBef>
            </a:pPr>
            <a:r>
              <a:rPr lang="en-US" sz="99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Motivation: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2959" y="-2651127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97340" y="7920318"/>
            <a:ext cx="6787605" cy="7056686"/>
            <a:chOff x="0" y="0"/>
            <a:chExt cx="406400" cy="4225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3873" y="2957887"/>
            <a:ext cx="11027315" cy="5983022"/>
            <a:chOff x="0" y="0"/>
            <a:chExt cx="2904313" cy="15757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04313" cy="1575775"/>
            </a:xfrm>
            <a:custGeom>
              <a:avLst/>
              <a:gdLst/>
              <a:ahLst/>
              <a:cxnLst/>
              <a:rect l="l" t="t" r="r" b="b"/>
              <a:pathLst>
                <a:path w="2904313" h="1575775">
                  <a:moveTo>
                    <a:pt x="0" y="0"/>
                  </a:moveTo>
                  <a:lnTo>
                    <a:pt x="2904313" y="0"/>
                  </a:lnTo>
                  <a:lnTo>
                    <a:pt x="2904313" y="1575775"/>
                  </a:lnTo>
                  <a:lnTo>
                    <a:pt x="0" y="1575775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904313" cy="162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36064" y="3331799"/>
            <a:ext cx="10786248" cy="496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49" lvl="1" indent="-474975" algn="just">
              <a:lnSpc>
                <a:spcPts val="8007"/>
              </a:lnSpc>
              <a:buAutoNum type="arabicPeriod"/>
            </a:pPr>
            <a:r>
              <a:rPr lang="en-US" sz="4399" b="1" spc="17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Social Inclusion</a:t>
            </a:r>
          </a:p>
          <a:p>
            <a:pPr marL="949949" lvl="1" indent="-474975" algn="just">
              <a:lnSpc>
                <a:spcPts val="8007"/>
              </a:lnSpc>
              <a:buAutoNum type="arabicPeriod"/>
            </a:pPr>
            <a:r>
              <a:rPr lang="en-US" sz="4399" b="1" spc="17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Enhanced Safety</a:t>
            </a:r>
          </a:p>
          <a:p>
            <a:pPr marL="949949" lvl="1" indent="-474975" algn="l">
              <a:lnSpc>
                <a:spcPts val="8007"/>
              </a:lnSpc>
              <a:buAutoNum type="arabicPeriod"/>
            </a:pPr>
            <a:r>
              <a:rPr lang="en-US" sz="4399" b="1" spc="17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Community Support</a:t>
            </a:r>
          </a:p>
          <a:p>
            <a:pPr marL="949949" lvl="1" indent="-474975" algn="l">
              <a:lnSpc>
                <a:spcPts val="8007"/>
              </a:lnSpc>
              <a:buAutoNum type="arabicPeriod"/>
            </a:pPr>
            <a:r>
              <a:rPr lang="en-US" sz="4399" b="1" spc="17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Encouragement for Further Innovation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5175" y="1085850"/>
            <a:ext cx="15619849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59"/>
              </a:lnSpc>
              <a:spcBef>
                <a:spcPct val="0"/>
              </a:spcBef>
            </a:pPr>
            <a:r>
              <a:rPr lang="en-US" sz="65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How It Will Contribute to Society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21041" y="-815257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8866" y="1960951"/>
            <a:ext cx="7011738" cy="7716604"/>
            <a:chOff x="0" y="0"/>
            <a:chExt cx="73855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8556" cy="812800"/>
            </a:xfrm>
            <a:custGeom>
              <a:avLst/>
              <a:gdLst/>
              <a:ahLst/>
              <a:cxnLst/>
              <a:rect l="l" t="t" r="r" b="b"/>
              <a:pathLst>
                <a:path w="738556" h="812800">
                  <a:moveTo>
                    <a:pt x="369278" y="0"/>
                  </a:moveTo>
                  <a:lnTo>
                    <a:pt x="738556" y="203200"/>
                  </a:lnTo>
                  <a:lnTo>
                    <a:pt x="738556" y="609600"/>
                  </a:lnTo>
                  <a:lnTo>
                    <a:pt x="36927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69278" y="0"/>
                  </a:lnTo>
                  <a:close/>
                </a:path>
              </a:pathLst>
            </a:custGeom>
            <a:blipFill>
              <a:blip r:embed="rId2"/>
              <a:stretch>
                <a:fillRect l="-48481" r="-48481"/>
              </a:stretch>
            </a:blipFill>
            <a:ln w="1333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-2085195" y="8641887"/>
            <a:ext cx="5743236" cy="5970915"/>
            <a:chOff x="0" y="0"/>
            <a:chExt cx="406400" cy="4225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86423" y="871157"/>
            <a:ext cx="10489839" cy="131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29"/>
              </a:lnSpc>
              <a:spcBef>
                <a:spcPct val="0"/>
              </a:spcBef>
            </a:pPr>
            <a:r>
              <a:rPr lang="en-US" sz="92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7396" y="2861761"/>
            <a:ext cx="10838866" cy="6544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1" dirty="0" err="1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VisionMate</a:t>
            </a:r>
            <a:r>
              <a:rPr lang="en-US" sz="36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is an IoT-based wearable designed to assist partially impaired individuals by providing real-time navigation, obstacle avoidance, object identification, and emergency SOS alerts. </a:t>
            </a:r>
          </a:p>
          <a:p>
            <a:pPr algn="l">
              <a:lnSpc>
                <a:spcPts val="5179"/>
              </a:lnSpc>
            </a:pPr>
            <a:endParaRPr lang="en-US" sz="3699" b="1" dirty="0">
              <a:solidFill>
                <a:srgbClr val="FFFFFF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By integrating technologies like sensors, GPS, and AI, it aims to enhance safety, confidence, and independence for partially impaired individuals in their daily lives.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96165" y="-2832448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>
                <a:alpha val="63922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262995" y="6441221"/>
            <a:ext cx="6787605" cy="7056686"/>
            <a:chOff x="0" y="0"/>
            <a:chExt cx="406400" cy="4225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613023" y="1785070"/>
            <a:ext cx="9283142" cy="8501930"/>
          </a:xfrm>
          <a:custGeom>
            <a:avLst/>
            <a:gdLst/>
            <a:ahLst/>
            <a:cxnLst/>
            <a:rect l="l" t="t" r="r" b="b"/>
            <a:pathLst>
              <a:path w="9283142" h="8501930">
                <a:moveTo>
                  <a:pt x="0" y="0"/>
                </a:moveTo>
                <a:lnTo>
                  <a:pt x="9283142" y="0"/>
                </a:lnTo>
                <a:lnTo>
                  <a:pt x="9283142" y="8501930"/>
                </a:lnTo>
                <a:lnTo>
                  <a:pt x="0" y="850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94" b="-459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5822" y="519113"/>
            <a:ext cx="16126146" cy="1023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9"/>
              </a:lnSpc>
              <a:spcBef>
                <a:spcPct val="0"/>
              </a:spcBef>
            </a:pPr>
            <a:r>
              <a:rPr lang="en-US" sz="70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Diagram of projects VisionMate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05106" y="-1491010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22189" y="2170072"/>
            <a:ext cx="13400407" cy="7580028"/>
          </a:xfrm>
          <a:custGeom>
            <a:avLst/>
            <a:gdLst/>
            <a:ahLst/>
            <a:cxnLst/>
            <a:rect l="l" t="t" r="r" b="b"/>
            <a:pathLst>
              <a:path w="13400407" h="7580028">
                <a:moveTo>
                  <a:pt x="0" y="0"/>
                </a:moveTo>
                <a:lnTo>
                  <a:pt x="13400407" y="0"/>
                </a:lnTo>
                <a:lnTo>
                  <a:pt x="13400407" y="7580028"/>
                </a:lnTo>
                <a:lnTo>
                  <a:pt x="0" y="7580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7103" y="759446"/>
            <a:ext cx="1054923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49"/>
              </a:lnSpc>
              <a:spcBef>
                <a:spcPct val="0"/>
              </a:spcBef>
            </a:pPr>
            <a:r>
              <a:rPr lang="en-US" sz="74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flowchart: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2959" y="-2405830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15965" y="5941045"/>
            <a:ext cx="6381527" cy="6634510"/>
            <a:chOff x="0" y="0"/>
            <a:chExt cx="406400" cy="4225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1323" y="997150"/>
            <a:ext cx="14003172" cy="1223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59"/>
              </a:lnSpc>
              <a:spcBef>
                <a:spcPct val="0"/>
              </a:spcBef>
            </a:pPr>
            <a:r>
              <a:rPr lang="en-US" sz="85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Features of VisionMate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1323" y="3014647"/>
            <a:ext cx="11179865" cy="585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Real-Time Obstacle Detection</a:t>
            </a:r>
          </a:p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GPS-Based Navigation Assistance</a:t>
            </a:r>
          </a:p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Environmental Awareness with Object Identification</a:t>
            </a:r>
          </a:p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Emergency SOS Functionality</a:t>
            </a:r>
          </a:p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Emergency Trigger</a:t>
            </a:r>
          </a:p>
          <a:p>
            <a:pPr marL="1014718" lvl="1" indent="-507359" algn="l">
              <a:lnSpc>
                <a:spcPts val="6579"/>
              </a:lnSpc>
              <a:buAutoNum type="arabicPeriod"/>
            </a:pPr>
            <a:r>
              <a:rPr lang="en-US" sz="4699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Battery Monitoring with Alerts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618759" y="3100372"/>
            <a:ext cx="6597600" cy="6510021"/>
          </a:xfrm>
          <a:custGeom>
            <a:avLst/>
            <a:gdLst/>
            <a:ahLst/>
            <a:cxnLst/>
            <a:rect l="l" t="t" r="r" b="b"/>
            <a:pathLst>
              <a:path w="6597600" h="6510021">
                <a:moveTo>
                  <a:pt x="0" y="0"/>
                </a:moveTo>
                <a:lnTo>
                  <a:pt x="6597601" y="0"/>
                </a:lnTo>
                <a:lnTo>
                  <a:pt x="6597601" y="6510021"/>
                </a:lnTo>
                <a:lnTo>
                  <a:pt x="0" y="6510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4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70833" y="-3317255"/>
            <a:ext cx="6381527" cy="6634510"/>
            <a:chOff x="0" y="0"/>
            <a:chExt cx="406400" cy="422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422511"/>
            </a:xfrm>
            <a:custGeom>
              <a:avLst/>
              <a:gdLst/>
              <a:ahLst/>
              <a:cxnLst/>
              <a:rect l="l" t="t" r="r" b="b"/>
              <a:pathLst>
                <a:path w="406400" h="422511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937422" y="3357359"/>
            <a:ext cx="10128764" cy="6077258"/>
          </a:xfrm>
          <a:custGeom>
            <a:avLst/>
            <a:gdLst/>
            <a:ahLst/>
            <a:cxnLst/>
            <a:rect l="l" t="t" r="r" b="b"/>
            <a:pathLst>
              <a:path w="10128764" h="6077258">
                <a:moveTo>
                  <a:pt x="0" y="0"/>
                </a:moveTo>
                <a:lnTo>
                  <a:pt x="10128764" y="0"/>
                </a:lnTo>
                <a:lnTo>
                  <a:pt x="10128764" y="6077259"/>
                </a:lnTo>
                <a:lnTo>
                  <a:pt x="0" y="6077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223522" y="7326378"/>
            <a:ext cx="2842664" cy="1117819"/>
            <a:chOff x="0" y="0"/>
            <a:chExt cx="748685" cy="2944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8685" cy="294405"/>
            </a:xfrm>
            <a:custGeom>
              <a:avLst/>
              <a:gdLst/>
              <a:ahLst/>
              <a:cxnLst/>
              <a:rect l="l" t="t" r="r" b="b"/>
              <a:pathLst>
                <a:path w="748685" h="294405">
                  <a:moveTo>
                    <a:pt x="0" y="0"/>
                  </a:moveTo>
                  <a:lnTo>
                    <a:pt x="748685" y="0"/>
                  </a:lnTo>
                  <a:lnTo>
                    <a:pt x="748685" y="294405"/>
                  </a:lnTo>
                  <a:lnTo>
                    <a:pt x="0" y="2944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748685" cy="342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323" y="776003"/>
            <a:ext cx="1457219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49"/>
              </a:lnSpc>
              <a:spcBef>
                <a:spcPct val="0"/>
              </a:spcBef>
            </a:pPr>
            <a:r>
              <a:rPr lang="en-US" sz="74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Hardware Components: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6101" y="2554873"/>
            <a:ext cx="8227899" cy="687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1. Microcontroller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   • Raspberry Pi 4 (8 GB)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   • ESP 32S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2. Sensors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   • Camera sensor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   • Time-of-Flight (</a:t>
            </a:r>
            <a:r>
              <a:rPr lang="en-US" sz="4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ToF</a:t>
            </a: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) Sensors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3. Actuator 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   • Vibration Motor (Coin Shape)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242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Libra Sans</vt:lpstr>
      <vt:lpstr>Montserrat Bold</vt:lpstr>
      <vt:lpstr>Montserrat Ultra-Bold</vt:lpstr>
      <vt:lpstr>Montserrat Classic Bold</vt:lpstr>
      <vt:lpstr>Times New Roman</vt:lpstr>
      <vt:lpstr>Abril Fatface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Project Proposal Presentation</dc:title>
  <dc:creator>Ammar</dc:creator>
  <cp:lastModifiedBy>Md. Ammar Hossain</cp:lastModifiedBy>
  <cp:revision>4</cp:revision>
  <dcterms:created xsi:type="dcterms:W3CDTF">2006-08-16T00:00:00Z</dcterms:created>
  <dcterms:modified xsi:type="dcterms:W3CDTF">2025-01-11T10:27:23Z</dcterms:modified>
  <dc:identifier>DAGa3ScK8VU</dc:identifier>
</cp:coreProperties>
</file>