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ld Standard TT"/>
      <p:regular r:id="rId20"/>
      <p:bold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ldStandardTT-regular.fntdata"/><Relationship Id="rId11" Type="http://schemas.openxmlformats.org/officeDocument/2006/relationships/slide" Target="slides/slide6.xml"/><Relationship Id="rId22" Type="http://schemas.openxmlformats.org/officeDocument/2006/relationships/font" Target="fonts/OldStandardTT-italic.fntdata"/><Relationship Id="rId10" Type="http://schemas.openxmlformats.org/officeDocument/2006/relationships/slide" Target="slides/slide5.xml"/><Relationship Id="rId21" Type="http://schemas.openxmlformats.org/officeDocument/2006/relationships/font" Target="fonts/OldStandardTT-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45f16e9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45f16e9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45f16e98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45f16e98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45f16e9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45f16e9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45f16e98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45f16e98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45f16e98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45f16e98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3b3b449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3b3b449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3b3b4495a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3b3b4495a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f45f16e98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f45f16e98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3b3b4495a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3b3b4495a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3b3b4495a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3b3b4495a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45f16e98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45f16e98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3b3b4495a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3b3b4495a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b3b4495a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3b3b4495a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Structured</a:t>
            </a:r>
            <a:r>
              <a:rPr lang="en"/>
              <a:t> Programming Language - 5</a:t>
            </a:r>
            <a:endParaRPr/>
          </a:p>
        </p:txBody>
      </p:sp>
      <p:sp>
        <p:nvSpPr>
          <p:cNvPr id="60" name="Google Shape;60;p13"/>
          <p:cNvSpPr txBox="1"/>
          <p:nvPr>
            <p:ph idx="1" type="subTitle"/>
          </p:nvPr>
        </p:nvSpPr>
        <p:spPr>
          <a:xfrm>
            <a:off x="512700" y="3840650"/>
            <a:ext cx="1322700" cy="78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Gourab Saha</a:t>
            </a:r>
            <a:endParaRPr/>
          </a:p>
          <a:p>
            <a:pPr indent="0" lvl="0" marL="0" rtl="0" algn="l">
              <a:spcBef>
                <a:spcPts val="0"/>
              </a:spcBef>
              <a:spcAft>
                <a:spcPts val="0"/>
              </a:spcAft>
              <a:buNone/>
            </a:pPr>
            <a:r>
              <a:rPr lang="en"/>
              <a:t>Lecturer</a:t>
            </a:r>
            <a:endParaRPr/>
          </a:p>
          <a:p>
            <a:pPr indent="0" lvl="0" marL="0" rtl="0" algn="l">
              <a:spcBef>
                <a:spcPts val="0"/>
              </a:spcBef>
              <a:spcAft>
                <a:spcPts val="0"/>
              </a:spcAft>
              <a:buNone/>
            </a:pPr>
            <a:r>
              <a:rPr lang="en"/>
              <a:t>CSE, UIU</a:t>
            </a:r>
            <a:endParaRPr/>
          </a:p>
        </p:txBody>
      </p:sp>
      <p:sp>
        <p:nvSpPr>
          <p:cNvPr id="61" name="Google Shape;61;p13"/>
          <p:cNvSpPr txBox="1"/>
          <p:nvPr>
            <p:ph idx="1" type="subTitle"/>
          </p:nvPr>
        </p:nvSpPr>
        <p:spPr>
          <a:xfrm>
            <a:off x="2382050" y="3840650"/>
            <a:ext cx="1322700" cy="78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Ajwad Akil</a:t>
            </a:r>
            <a:endParaRPr/>
          </a:p>
          <a:p>
            <a:pPr indent="0" lvl="0" marL="0" rtl="0" algn="l">
              <a:spcBef>
                <a:spcPts val="0"/>
              </a:spcBef>
              <a:spcAft>
                <a:spcPts val="0"/>
              </a:spcAft>
              <a:buNone/>
            </a:pPr>
            <a:r>
              <a:rPr lang="en"/>
              <a:t>Lecturer</a:t>
            </a:r>
            <a:endParaRPr/>
          </a:p>
          <a:p>
            <a:pPr indent="0" lvl="0" marL="0" rtl="0" algn="l">
              <a:spcBef>
                <a:spcPts val="0"/>
              </a:spcBef>
              <a:spcAft>
                <a:spcPts val="0"/>
              </a:spcAft>
              <a:buNone/>
            </a:pPr>
            <a:r>
              <a:rPr lang="en"/>
              <a:t>CSE, UIU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Break</a:t>
            </a:r>
            <a:endParaRPr/>
          </a:p>
        </p:txBody>
      </p:sp>
      <p:pic>
        <p:nvPicPr>
          <p:cNvPr id="116" name="Google Shape;116;p22"/>
          <p:cNvPicPr preferRelativeResize="0"/>
          <p:nvPr/>
        </p:nvPicPr>
        <p:blipFill>
          <a:blip r:embed="rId3">
            <a:alphaModFix/>
          </a:blip>
          <a:stretch>
            <a:fillRect/>
          </a:stretch>
        </p:blipFill>
        <p:spPr>
          <a:xfrm>
            <a:off x="200100" y="1058225"/>
            <a:ext cx="5942349" cy="3478725"/>
          </a:xfrm>
          <a:prstGeom prst="rect">
            <a:avLst/>
          </a:prstGeom>
          <a:noFill/>
          <a:ln>
            <a:noFill/>
          </a:ln>
        </p:spPr>
      </p:pic>
      <p:pic>
        <p:nvPicPr>
          <p:cNvPr id="117" name="Google Shape;117;p22"/>
          <p:cNvPicPr preferRelativeResize="0"/>
          <p:nvPr/>
        </p:nvPicPr>
        <p:blipFill>
          <a:blip r:embed="rId4">
            <a:alphaModFix/>
          </a:blip>
          <a:stretch>
            <a:fillRect/>
          </a:stretch>
        </p:blipFill>
        <p:spPr>
          <a:xfrm>
            <a:off x="6197748" y="1895700"/>
            <a:ext cx="2916275" cy="676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Continue</a:t>
            </a:r>
            <a:endParaRPr/>
          </a:p>
        </p:txBody>
      </p:sp>
      <p:pic>
        <p:nvPicPr>
          <p:cNvPr id="123" name="Google Shape;123;p23"/>
          <p:cNvPicPr preferRelativeResize="0"/>
          <p:nvPr/>
        </p:nvPicPr>
        <p:blipFill>
          <a:blip r:embed="rId3">
            <a:alphaModFix/>
          </a:blip>
          <a:stretch>
            <a:fillRect/>
          </a:stretch>
        </p:blipFill>
        <p:spPr>
          <a:xfrm>
            <a:off x="311700" y="1058225"/>
            <a:ext cx="5707062" cy="37804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Practice Problems</a:t>
            </a:r>
            <a:endParaRPr/>
          </a:p>
        </p:txBody>
      </p:sp>
      <p:sp>
        <p:nvSpPr>
          <p:cNvPr id="129" name="Google Shape;129;p2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6718"/>
              <a:t>A person invests $1000.00 in a savings account yielding 5% interest. Assuming all interest is left on deposit in the account, calculate and print the amount of money in the account at the end of each year for 10 years. Use the following</a:t>
            </a:r>
            <a:endParaRPr sz="6718"/>
          </a:p>
          <a:p>
            <a:pPr indent="0" lvl="0" marL="0" rtl="0" algn="l">
              <a:spcBef>
                <a:spcPts val="1200"/>
              </a:spcBef>
              <a:spcAft>
                <a:spcPts val="0"/>
              </a:spcAft>
              <a:buClr>
                <a:schemeClr val="dk1"/>
              </a:buClr>
              <a:buSzPts val="275"/>
              <a:buFont typeface="Arial"/>
              <a:buNone/>
            </a:pPr>
            <a:r>
              <a:rPr lang="en" sz="6718"/>
              <a:t>formula for determining these amounts:</a:t>
            </a:r>
            <a:endParaRPr sz="6718"/>
          </a:p>
          <a:p>
            <a:pPr indent="0" lvl="0" marL="0" rtl="0" algn="l">
              <a:spcBef>
                <a:spcPts val="1200"/>
              </a:spcBef>
              <a:spcAft>
                <a:spcPts val="0"/>
              </a:spcAft>
              <a:buClr>
                <a:schemeClr val="dk1"/>
              </a:buClr>
              <a:buSzPts val="275"/>
              <a:buFont typeface="Arial"/>
              <a:buNone/>
            </a:pPr>
            <a:r>
              <a:rPr i="1" lang="en" sz="6718"/>
              <a:t>a = p(1 + r)</a:t>
            </a:r>
            <a:r>
              <a:rPr baseline="30000" i="1" lang="en" sz="7118"/>
              <a:t>n</a:t>
            </a:r>
            <a:endParaRPr baseline="30000" i="1" sz="7118"/>
          </a:p>
          <a:p>
            <a:pPr indent="0" lvl="0" marL="0" rtl="0" algn="l">
              <a:spcBef>
                <a:spcPts val="1200"/>
              </a:spcBef>
              <a:spcAft>
                <a:spcPts val="0"/>
              </a:spcAft>
              <a:buClr>
                <a:schemeClr val="dk1"/>
              </a:buClr>
              <a:buSzPts val="275"/>
              <a:buFont typeface="Arial"/>
              <a:buNone/>
            </a:pPr>
            <a:r>
              <a:rPr lang="en" sz="6718"/>
              <a:t>p is the original amount invested (i.e., the principal, $1000.00 here),</a:t>
            </a:r>
            <a:endParaRPr sz="6718"/>
          </a:p>
          <a:p>
            <a:pPr indent="0" lvl="0" marL="0" rtl="0" algn="l">
              <a:spcBef>
                <a:spcPts val="1200"/>
              </a:spcBef>
              <a:spcAft>
                <a:spcPts val="0"/>
              </a:spcAft>
              <a:buClr>
                <a:schemeClr val="dk1"/>
              </a:buClr>
              <a:buSzPts val="275"/>
              <a:buFont typeface="Arial"/>
              <a:buNone/>
            </a:pPr>
            <a:r>
              <a:rPr lang="en" sz="6718"/>
              <a:t>r is the annual interest rate (for example, .05 for 5%),</a:t>
            </a:r>
            <a:endParaRPr sz="6718"/>
          </a:p>
          <a:p>
            <a:pPr indent="0" lvl="0" marL="0" rtl="0" algn="l">
              <a:spcBef>
                <a:spcPts val="1200"/>
              </a:spcBef>
              <a:spcAft>
                <a:spcPts val="0"/>
              </a:spcAft>
              <a:buClr>
                <a:schemeClr val="dk1"/>
              </a:buClr>
              <a:buSzPts val="275"/>
              <a:buFont typeface="Arial"/>
              <a:buNone/>
            </a:pPr>
            <a:r>
              <a:rPr lang="en" sz="6718"/>
              <a:t>n is the number of years, which is 10 here, and</a:t>
            </a:r>
            <a:endParaRPr sz="6718"/>
          </a:p>
          <a:p>
            <a:pPr indent="0" lvl="0" marL="0" rtl="0" algn="l">
              <a:spcBef>
                <a:spcPts val="1200"/>
              </a:spcBef>
              <a:spcAft>
                <a:spcPts val="0"/>
              </a:spcAft>
              <a:buClr>
                <a:schemeClr val="dk1"/>
              </a:buClr>
              <a:buSzPts val="275"/>
              <a:buFont typeface="Arial"/>
              <a:buNone/>
            </a:pPr>
            <a:r>
              <a:rPr lang="en" sz="6718"/>
              <a:t>a is the amount on deposit at the end of the nth year.</a:t>
            </a:r>
            <a:endParaRPr sz="6718"/>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Some Practice Problems</a:t>
            </a:r>
            <a:endParaRPr/>
          </a:p>
        </p:txBody>
      </p:sp>
      <p:pic>
        <p:nvPicPr>
          <p:cNvPr id="135" name="Google Shape;135;p25"/>
          <p:cNvPicPr preferRelativeResize="0"/>
          <p:nvPr/>
        </p:nvPicPr>
        <p:blipFill>
          <a:blip r:embed="rId3">
            <a:alphaModFix/>
          </a:blip>
          <a:stretch>
            <a:fillRect/>
          </a:stretch>
        </p:blipFill>
        <p:spPr>
          <a:xfrm>
            <a:off x="152400" y="1210625"/>
            <a:ext cx="5410700" cy="3619249"/>
          </a:xfrm>
          <a:prstGeom prst="rect">
            <a:avLst/>
          </a:prstGeom>
          <a:noFill/>
          <a:ln>
            <a:noFill/>
          </a:ln>
        </p:spPr>
      </p:pic>
      <p:pic>
        <p:nvPicPr>
          <p:cNvPr id="136" name="Google Shape;136;p25"/>
          <p:cNvPicPr preferRelativeResize="0"/>
          <p:nvPr/>
        </p:nvPicPr>
        <p:blipFill>
          <a:blip r:embed="rId4">
            <a:alphaModFix/>
          </a:blip>
          <a:stretch>
            <a:fillRect/>
          </a:stretch>
        </p:blipFill>
        <p:spPr>
          <a:xfrm>
            <a:off x="5715500" y="1210625"/>
            <a:ext cx="3276100" cy="27989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Loops</a:t>
            </a:r>
            <a:endParaRPr/>
          </a:p>
          <a:p>
            <a:pPr indent="0" lvl="0" marL="0" rtl="0" algn="l">
              <a:spcBef>
                <a:spcPts val="0"/>
              </a:spcBef>
              <a:spcAft>
                <a:spcPts val="0"/>
              </a:spcAft>
              <a:buNone/>
            </a:pPr>
            <a:r>
              <a:t/>
            </a:r>
            <a:endParaRPr/>
          </a:p>
        </p:txBody>
      </p:sp>
      <p:pic>
        <p:nvPicPr>
          <p:cNvPr id="142" name="Google Shape;142;p26"/>
          <p:cNvPicPr preferRelativeResize="0"/>
          <p:nvPr/>
        </p:nvPicPr>
        <p:blipFill>
          <a:blip r:embed="rId3">
            <a:alphaModFix/>
          </a:blip>
          <a:stretch>
            <a:fillRect/>
          </a:stretch>
        </p:blipFill>
        <p:spPr>
          <a:xfrm>
            <a:off x="152400" y="1210625"/>
            <a:ext cx="8839199" cy="320179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Loops</a:t>
            </a:r>
            <a:endParaRPr/>
          </a:p>
        </p:txBody>
      </p:sp>
      <p:sp>
        <p:nvSpPr>
          <p:cNvPr id="67" name="Google Shape;67;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For loop</a:t>
            </a:r>
            <a:endParaRPr/>
          </a:p>
          <a:p>
            <a:pPr indent="-342900" lvl="0" marL="457200" rtl="0" algn="l">
              <a:spcBef>
                <a:spcPts val="0"/>
              </a:spcBef>
              <a:spcAft>
                <a:spcPts val="0"/>
              </a:spcAft>
              <a:buSzPts val="1800"/>
              <a:buAutoNum type="arabicPeriod"/>
            </a:pPr>
            <a:r>
              <a:rPr lang="en"/>
              <a:t>While loop</a:t>
            </a:r>
            <a:endParaRPr/>
          </a:p>
          <a:p>
            <a:pPr indent="-342900" lvl="0" marL="457200" rtl="0" algn="l">
              <a:spcBef>
                <a:spcPts val="0"/>
              </a:spcBef>
              <a:spcAft>
                <a:spcPts val="0"/>
              </a:spcAft>
              <a:buSzPts val="1800"/>
              <a:buAutoNum type="arabicPeriod"/>
            </a:pPr>
            <a:r>
              <a:rPr lang="en"/>
              <a:t>Do while loop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p:txBody>
      </p:sp>
      <p:sp>
        <p:nvSpPr>
          <p:cNvPr id="73" name="Google Shape;73;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Structure of the loop</a:t>
            </a:r>
            <a:br>
              <a:rPr lang="en"/>
            </a:br>
            <a:r>
              <a:rPr lang="en"/>
              <a:t>for(initialization; condition; update)statement;</a:t>
            </a:r>
            <a:br>
              <a:rPr lang="en"/>
            </a:br>
            <a:r>
              <a:rPr lang="en"/>
              <a:t>example:</a:t>
            </a:r>
            <a:br>
              <a:rPr lang="en"/>
            </a:br>
            <a:r>
              <a:rPr lang="en"/>
              <a:t>for(counter = 1; counter&lt;=n; counter++){</a:t>
            </a:r>
            <a:br>
              <a:rPr lang="en"/>
            </a:br>
            <a:r>
              <a:rPr lang="en"/>
              <a:t>	printf(“%d”, counter);</a:t>
            </a:r>
            <a:br>
              <a:rPr lang="en"/>
            </a:br>
            <a:r>
              <a:rPr lang="en"/>
              <a:t>}</a:t>
            </a:r>
            <a:endParaRPr/>
          </a:p>
          <a:p>
            <a:pPr indent="-342900" lvl="0" marL="457200" rtl="0" algn="l">
              <a:spcBef>
                <a:spcPts val="0"/>
              </a:spcBef>
              <a:spcAft>
                <a:spcPts val="0"/>
              </a:spcAft>
              <a:buSzPts val="1800"/>
              <a:buAutoNum type="arabicPeriod"/>
            </a:pPr>
            <a:r>
              <a:rPr lang="en"/>
              <a:t>Each part of the for loop is optional under certain cases</a:t>
            </a:r>
            <a:endParaRPr/>
          </a:p>
          <a:p>
            <a:pPr indent="-342900" lvl="0" marL="457200" rtl="0" algn="l">
              <a:spcBef>
                <a:spcPts val="0"/>
              </a:spcBef>
              <a:spcAft>
                <a:spcPts val="0"/>
              </a:spcAft>
              <a:buSzPts val="1800"/>
              <a:buAutoNum type="arabicPeriod"/>
            </a:pPr>
            <a:r>
              <a:rPr lang="en"/>
              <a:t>Initialization -&gt; Condition -&gt; Statement -&gt; Update -&gt; back to condition</a:t>
            </a:r>
            <a:br>
              <a:rPr lang="en"/>
            </a:br>
            <a:r>
              <a:rPr lang="en"/>
              <a:t>					      -&gt; Break the loop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 Loop</a:t>
            </a:r>
            <a:endParaRPr/>
          </a:p>
          <a:p>
            <a:pPr indent="0" lvl="0" marL="0" rtl="0" algn="l">
              <a:spcBef>
                <a:spcPts val="0"/>
              </a:spcBef>
              <a:spcAft>
                <a:spcPts val="0"/>
              </a:spcAft>
              <a:buNone/>
            </a:pPr>
            <a:r>
              <a:t/>
            </a:r>
            <a:endParaRPr/>
          </a:p>
        </p:txBody>
      </p:sp>
      <p:pic>
        <p:nvPicPr>
          <p:cNvPr id="79" name="Google Shape;79;p16"/>
          <p:cNvPicPr preferRelativeResize="0"/>
          <p:nvPr/>
        </p:nvPicPr>
        <p:blipFill>
          <a:blip r:embed="rId3">
            <a:alphaModFix/>
          </a:blip>
          <a:stretch>
            <a:fillRect/>
          </a:stretch>
        </p:blipFill>
        <p:spPr>
          <a:xfrm>
            <a:off x="152400" y="1087275"/>
            <a:ext cx="6907724" cy="2767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Infinite Loop</a:t>
            </a:r>
            <a:endParaRPr/>
          </a:p>
        </p:txBody>
      </p:sp>
      <p:sp>
        <p:nvSpPr>
          <p:cNvPr id="85" name="Google Shape;85;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No terminating condition inside loop</a:t>
            </a:r>
            <a:br>
              <a:rPr lang="en"/>
            </a:br>
            <a:r>
              <a:rPr lang="en"/>
              <a:t>e</a:t>
            </a:r>
            <a:r>
              <a:rPr lang="en"/>
              <a:t>xample: for(counter = 0;; counter++){}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sp>
        <p:nvSpPr>
          <p:cNvPr id="91" name="Google Shape;91;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Structure</a:t>
            </a:r>
            <a:br>
              <a:rPr lang="en"/>
            </a:br>
            <a:r>
              <a:rPr lang="en"/>
              <a:t>while(condition) statement;</a:t>
            </a:r>
            <a:br>
              <a:rPr lang="en"/>
            </a:br>
            <a:r>
              <a:rPr lang="en"/>
              <a:t>Example:</a:t>
            </a:r>
            <a:br>
              <a:rPr lang="en"/>
            </a:br>
            <a:r>
              <a:rPr lang="en"/>
              <a:t>counter = 1;</a:t>
            </a:r>
            <a:br>
              <a:rPr lang="en"/>
            </a:br>
            <a:r>
              <a:rPr lang="en"/>
              <a:t>w</a:t>
            </a:r>
            <a:r>
              <a:rPr lang="en"/>
              <a:t>hile ( counter &lt;= 10) {</a:t>
            </a:r>
            <a:br>
              <a:rPr lang="en"/>
            </a:br>
            <a:r>
              <a:rPr lang="en"/>
              <a:t>	printf(“%d”, counter);</a:t>
            </a:r>
            <a:br>
              <a:rPr lang="en"/>
            </a:br>
            <a:r>
              <a:rPr lang="en"/>
              <a:t>	counter++;</a:t>
            </a:r>
            <a:br>
              <a:rPr lang="en"/>
            </a:br>
            <a:r>
              <a:rPr lang="en"/>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While loop</a:t>
            </a:r>
            <a:endParaRPr/>
          </a:p>
        </p:txBody>
      </p:sp>
      <p:pic>
        <p:nvPicPr>
          <p:cNvPr id="97" name="Google Shape;97;p19"/>
          <p:cNvPicPr preferRelativeResize="0"/>
          <p:nvPr/>
        </p:nvPicPr>
        <p:blipFill>
          <a:blip r:embed="rId3">
            <a:alphaModFix/>
          </a:blip>
          <a:stretch>
            <a:fillRect/>
          </a:stretch>
        </p:blipFill>
        <p:spPr>
          <a:xfrm>
            <a:off x="375425" y="1015475"/>
            <a:ext cx="4145407" cy="3780474"/>
          </a:xfrm>
          <a:prstGeom prst="rect">
            <a:avLst/>
          </a:prstGeom>
          <a:noFill/>
          <a:ln>
            <a:noFill/>
          </a:ln>
        </p:spPr>
      </p:pic>
      <p:pic>
        <p:nvPicPr>
          <p:cNvPr id="98" name="Google Shape;98;p19"/>
          <p:cNvPicPr preferRelativeResize="0"/>
          <p:nvPr/>
        </p:nvPicPr>
        <p:blipFill>
          <a:blip r:embed="rId4">
            <a:alphaModFix/>
          </a:blip>
          <a:stretch>
            <a:fillRect/>
          </a:stretch>
        </p:blipFill>
        <p:spPr>
          <a:xfrm>
            <a:off x="4673232" y="1210625"/>
            <a:ext cx="3552825" cy="15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 while loop</a:t>
            </a:r>
            <a:endParaRPr/>
          </a:p>
        </p:txBody>
      </p:sp>
      <p:sp>
        <p:nvSpPr>
          <p:cNvPr id="104" name="Google Shape;104;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AutoNum type="arabicPeriod"/>
            </a:pPr>
            <a:r>
              <a:rPr lang="en"/>
              <a:t>Structure</a:t>
            </a:r>
            <a:br>
              <a:rPr lang="en"/>
            </a:br>
            <a:r>
              <a:rPr lang="en"/>
              <a:t>do statement while(condition);</a:t>
            </a:r>
            <a:br>
              <a:rPr lang="en"/>
            </a:br>
            <a:r>
              <a:rPr lang="en"/>
              <a:t>example:</a:t>
            </a:r>
            <a:br>
              <a:rPr lang="en"/>
            </a:br>
            <a:r>
              <a:rPr lang="en"/>
              <a:t>counter = 1;</a:t>
            </a:r>
            <a:br>
              <a:rPr lang="en"/>
            </a:br>
            <a:r>
              <a:rPr lang="en"/>
              <a:t>do {</a:t>
            </a:r>
            <a:br>
              <a:rPr lang="en"/>
            </a:br>
            <a:r>
              <a:rPr lang="en"/>
              <a:t>	printf(“%d”, counter);</a:t>
            </a:r>
            <a:br>
              <a:rPr lang="en"/>
            </a:br>
            <a:r>
              <a:rPr lang="en"/>
              <a:t>	counter++;</a:t>
            </a:r>
            <a:br>
              <a:rPr lang="en"/>
            </a:br>
            <a:r>
              <a:rPr lang="en"/>
              <a:t>}</a:t>
            </a:r>
            <a:br>
              <a:rPr lang="en"/>
            </a:br>
            <a:r>
              <a:rPr lang="en"/>
              <a:t>while( counter&lt;= 10);</a:t>
            </a:r>
            <a:endParaRPr/>
          </a:p>
          <a:p>
            <a:pPr indent="-342900" lvl="0" marL="457200" rtl="0" algn="l">
              <a:spcBef>
                <a:spcPts val="0"/>
              </a:spcBef>
              <a:spcAft>
                <a:spcPts val="0"/>
              </a:spcAft>
              <a:buSzPts val="1800"/>
              <a:buAutoNum type="arabicPeriod"/>
            </a:pPr>
            <a:r>
              <a:rPr lang="en"/>
              <a:t>Difference between it and while loop is that body of do while loop executes</a:t>
            </a:r>
            <a:br>
              <a:rPr lang="en"/>
            </a:br>
            <a:r>
              <a:rPr lang="en"/>
              <a:t> Once before checking the condition.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Statements</a:t>
            </a:r>
            <a:endParaRPr/>
          </a:p>
        </p:txBody>
      </p:sp>
      <p:sp>
        <p:nvSpPr>
          <p:cNvPr id="110" name="Google Shape;110;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Break</a:t>
            </a:r>
            <a:endParaRPr/>
          </a:p>
          <a:p>
            <a:pPr indent="-342900" lvl="0" marL="457200" rtl="0" algn="l">
              <a:spcBef>
                <a:spcPts val="0"/>
              </a:spcBef>
              <a:spcAft>
                <a:spcPts val="0"/>
              </a:spcAft>
              <a:buSzPts val="1800"/>
              <a:buAutoNum type="arabicPeriod"/>
            </a:pPr>
            <a:r>
              <a:rPr lang="en"/>
              <a:t>Continue</a:t>
            </a:r>
            <a:endParaRPr/>
          </a:p>
          <a:p>
            <a:pPr indent="-342900" lvl="0" marL="457200" rtl="0" algn="l">
              <a:spcBef>
                <a:spcPts val="0"/>
              </a:spcBef>
              <a:spcAft>
                <a:spcPts val="0"/>
              </a:spcAft>
              <a:buSzPts val="1800"/>
              <a:buAutoNum type="arabicPeriod"/>
            </a:pPr>
            <a:r>
              <a:rPr lang="en"/>
              <a:t>Goto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