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7" r:id="rId5"/>
    <p:sldId id="264" r:id="rId6"/>
    <p:sldId id="265" r:id="rId7"/>
    <p:sldId id="266" r:id="rId8"/>
    <p:sldId id="268" r:id="rId9"/>
    <p:sldId id="275" r:id="rId10"/>
    <p:sldId id="276" r:id="rId11"/>
    <p:sldId id="277" r:id="rId12"/>
    <p:sldId id="261" r:id="rId13"/>
    <p:sldId id="26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FB42-16DE-476F-8831-EEA322B6E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56F2-5A7F-4510-A69B-6FA4A50B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8D08-FBB6-43E1-9342-07FD411E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80DA-1BB2-445D-8430-DD2269B3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E7FB-BFF9-46EC-8E57-FF46FE00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13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D911-7811-422C-BB61-CE65592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7BB29-A3F5-4E88-94EA-2C9B8035D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130F-B4B9-4668-8848-E8A2B25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1341-29E3-47D2-A9A3-1B8B0272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5383-CA51-4604-851B-3C06332B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56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9D547-B1CD-4C0D-91C9-2C11734A1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4AC-121A-431A-AF7A-5FD172E7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D496-2B6D-40A7-9A33-9631AECE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CBF2-3B82-4598-BC1C-985C89F6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4D23-8DBF-4FAF-8CE4-837D4218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178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4850-4D87-4B01-B478-4956860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9777-CEAE-4604-84AA-FF7BFDC2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1D25-809F-47D9-A438-5AADE246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CF58-6C54-4442-9AAA-3212489B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CF8FB-304A-422F-A5D6-2393FA6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77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D7C1-5947-4100-86E8-E915775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E87C-11CC-4607-8D8C-4799619B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0B33-82C6-4FD6-ABC2-D409483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353E-55AD-4376-A35A-B9ADCAB8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AB70-90D2-496D-AE1E-306044A6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99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A24A-EC98-4C14-AF1C-223C083A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AD8F-85EA-4BF9-9C39-3F6AED24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08D6-77B6-4EFA-83C2-79BC6C1C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3F609-4B01-427D-9DB4-A4CF4EDB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9837-AA59-45D5-9132-90EE20AB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2877-7ECD-4B30-AD77-9770928D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887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6917-291F-4DB6-BDC3-73F8A901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DD81-8348-45AD-8380-514460E0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60D42-C316-4A4E-A492-5C10EA36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971D8-E8FE-48E6-AD90-CAB43DDD0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3694-D2B2-44AF-86E8-591FC2D0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F6FC-3EDD-4707-A22B-C829CBE8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F5517-6134-4893-8CA7-F15FA871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EB05F-28E2-43E1-B06E-B25CDD5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79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949-1CD3-4CED-902E-2F4FD6A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1AF7C-2EE9-40B8-8556-1BC1BA82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0745-7692-493A-AF04-22ADFBC5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1FD0-E613-44A5-B481-1291BC8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2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56BD5-D25D-432F-BA25-428A1C6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23A7D-40BB-45AC-ACB6-665303E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C55D5-E894-48E9-AEAA-044F4B3D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9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E34B-B498-4D79-B372-99765F0A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4574-7CEA-4036-B7DF-8C4B3548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A114-9942-44CE-ADFC-979A10B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02DB-0E92-4CC0-A1A2-0B742972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CF73-9A0C-4E5E-9B9E-F558288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28A0-8A5B-4CBB-B17A-69C1BA23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9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962C-CF3A-41FD-9BF2-6F9F20B9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92EAF-306C-4C42-9765-F5ACD70C4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8BA2-9036-41A7-8AC7-6ECE1B416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5011-796C-42D7-A2CF-0EB757F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FCB2-B422-48B3-8A5D-F1B9AB7F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184E-459D-4FEC-A97D-EABE4429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EA2E3-9265-449B-A48C-8481F333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DCBF8-7C68-4A26-96FA-40231664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6A51-29B5-4258-BDF1-E0115BD1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49D-CBDF-40F4-B3C1-72ECD40E2F71}" type="datetimeFigureOut">
              <a:rPr lang="en-DE" smtClean="0"/>
              <a:t>05/04/2020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D98E-4EF1-4343-8FD9-9A3F5AF35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6EF8-A6D2-4DC7-8C36-775EDEF6C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CE75-0658-4B64-B461-666AFEF1C2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89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8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2F04-BC27-4BCB-969A-50646C6AD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Recognition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6AD2A-48B9-4AD9-AD6C-EF08EB4ED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DSR</a:t>
            </a:r>
            <a:endParaRPr lang="en-DE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20E07B-B0EB-4F9B-83E0-7C9D1E087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2AFD17F5-3BC9-4815-B653-D3E1B1256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F5740E-43F4-4F9A-A05E-1BA6DEF03DF5}"/>
              </a:ext>
            </a:extLst>
          </p:cNvPr>
          <p:cNvGrpSpPr/>
          <p:nvPr/>
        </p:nvGrpSpPr>
        <p:grpSpPr>
          <a:xfrm>
            <a:off x="9054208" y="1444185"/>
            <a:ext cx="1828800" cy="4252780"/>
            <a:chOff x="8648086" y="1444186"/>
            <a:chExt cx="1828800" cy="4252780"/>
          </a:xfr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A84589-E258-4A10-A125-AEA6837B25AC}"/>
                </a:ext>
              </a:extLst>
            </p:cNvPr>
            <p:cNvSpPr/>
            <p:nvPr/>
          </p:nvSpPr>
          <p:spPr>
            <a:xfrm>
              <a:off x="8648086" y="1444186"/>
              <a:ext cx="1828800" cy="42527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CD287F-1ED0-41D0-A7DC-7FCDE4775A92}"/>
                </a:ext>
              </a:extLst>
            </p:cNvPr>
            <p:cNvSpPr txBox="1"/>
            <p:nvPr/>
          </p:nvSpPr>
          <p:spPr>
            <a:xfrm>
              <a:off x="8914786" y="2047082"/>
              <a:ext cx="15240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:Horn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:Clarinet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:Piano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:Guitar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:Trumpet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:Flute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:Violin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:Cello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460ACA-C63C-45D4-9F9F-F49B5B1B6FB0}"/>
              </a:ext>
            </a:extLst>
          </p:cNvPr>
          <p:cNvGrpSpPr/>
          <p:nvPr/>
        </p:nvGrpSpPr>
        <p:grpSpPr>
          <a:xfrm>
            <a:off x="1451691" y="1508477"/>
            <a:ext cx="1415845" cy="4124198"/>
            <a:chOff x="1007191" y="1468570"/>
            <a:chExt cx="1415845" cy="4124198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6618A45-734E-4CA1-8B64-33DEBA782C38}"/>
                </a:ext>
              </a:extLst>
            </p:cNvPr>
            <p:cNvSpPr/>
            <p:nvPr/>
          </p:nvSpPr>
          <p:spPr>
            <a:xfrm>
              <a:off x="1007191" y="1468570"/>
              <a:ext cx="1415845" cy="1997808"/>
            </a:xfrm>
            <a:prstGeom prst="flowChartMagneticDisk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IRMAS</a:t>
              </a:r>
              <a:endParaRPr lang="en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1B8EAB4-4515-465A-B1CF-970003CB43C7}"/>
                </a:ext>
              </a:extLst>
            </p:cNvPr>
            <p:cNvSpPr/>
            <p:nvPr/>
          </p:nvSpPr>
          <p:spPr>
            <a:xfrm>
              <a:off x="1007191" y="3594960"/>
              <a:ext cx="1415845" cy="1997808"/>
            </a:xfrm>
            <a:prstGeom prst="flowChartMagneticDisk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UIOWA</a:t>
              </a:r>
              <a:endParaRPr lang="en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887B68C-3B08-4CC0-9770-FFE2097731F2}"/>
              </a:ext>
            </a:extLst>
          </p:cNvPr>
          <p:cNvSpPr/>
          <p:nvPr/>
        </p:nvSpPr>
        <p:spPr>
          <a:xfrm>
            <a:off x="6979812" y="1535459"/>
            <a:ext cx="1475232" cy="1997808"/>
          </a:xfrm>
          <a:prstGeom prst="flowChartMultidocument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Stacking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EFAC71A-B2CF-4554-B3E9-C3BA47104034}"/>
              </a:ext>
            </a:extLst>
          </p:cNvPr>
          <p:cNvSpPr/>
          <p:nvPr/>
        </p:nvSpPr>
        <p:spPr>
          <a:xfrm>
            <a:off x="3505080" y="4216400"/>
            <a:ext cx="520700" cy="1003300"/>
          </a:xfrm>
          <a:prstGeom prst="flowChartAlternateProcess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Curate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B04A36D-D7E8-402A-806F-AAA11E86C63A}"/>
              </a:ext>
            </a:extLst>
          </p:cNvPr>
          <p:cNvSpPr/>
          <p:nvPr/>
        </p:nvSpPr>
        <p:spPr>
          <a:xfrm>
            <a:off x="4663324" y="1508477"/>
            <a:ext cx="520700" cy="4124197"/>
          </a:xfrm>
          <a:prstGeom prst="flowChartAlternateProcess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Augmentation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C17F692-9B84-4856-BA46-0E4433EA7E55}"/>
              </a:ext>
            </a:extLst>
          </p:cNvPr>
          <p:cNvSpPr/>
          <p:nvPr/>
        </p:nvSpPr>
        <p:spPr>
          <a:xfrm>
            <a:off x="5821568" y="1508476"/>
            <a:ext cx="520700" cy="2126391"/>
          </a:xfrm>
          <a:prstGeom prst="flowChartAlternateProcess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Extraction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00BEAA3F-03BD-4960-BE54-C18DB864B196}"/>
              </a:ext>
            </a:extLst>
          </p:cNvPr>
          <p:cNvSpPr txBox="1">
            <a:spLocks/>
          </p:cNvSpPr>
          <p:nvPr/>
        </p:nvSpPr>
        <p:spPr>
          <a:xfrm>
            <a:off x="1187196" y="-19948"/>
            <a:ext cx="981760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To train a model is like to teach a student?</a:t>
            </a:r>
            <a:endParaRPr lang="en-DE" sz="2800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53674AD-87EC-4C24-9EB8-949FF27C9730}"/>
              </a:ext>
            </a:extLst>
          </p:cNvPr>
          <p:cNvSpPr/>
          <p:nvPr/>
        </p:nvSpPr>
        <p:spPr>
          <a:xfrm>
            <a:off x="2867536" y="4602481"/>
            <a:ext cx="637542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8861E0-86FF-4B52-B770-AD844993C972}"/>
              </a:ext>
            </a:extLst>
          </p:cNvPr>
          <p:cNvSpPr/>
          <p:nvPr/>
        </p:nvSpPr>
        <p:spPr>
          <a:xfrm>
            <a:off x="4025780" y="4602481"/>
            <a:ext cx="637542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CDA9C9D-7CB4-494D-A0D6-FEE53B0B30F2}"/>
              </a:ext>
            </a:extLst>
          </p:cNvPr>
          <p:cNvSpPr/>
          <p:nvPr/>
        </p:nvSpPr>
        <p:spPr>
          <a:xfrm>
            <a:off x="5191270" y="5107940"/>
            <a:ext cx="3862938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66F4B9-8A87-4EAA-9E81-717BDA46FACA}"/>
              </a:ext>
            </a:extLst>
          </p:cNvPr>
          <p:cNvSpPr/>
          <p:nvPr/>
        </p:nvSpPr>
        <p:spPr>
          <a:xfrm>
            <a:off x="5195362" y="2657268"/>
            <a:ext cx="613646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8FB0790-A764-4C14-9386-84D95EA4C263}"/>
              </a:ext>
            </a:extLst>
          </p:cNvPr>
          <p:cNvSpPr/>
          <p:nvPr/>
        </p:nvSpPr>
        <p:spPr>
          <a:xfrm>
            <a:off x="6380648" y="2620830"/>
            <a:ext cx="613646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B6D7D72-D47C-41EA-A374-56713512CE10}"/>
              </a:ext>
            </a:extLst>
          </p:cNvPr>
          <p:cNvSpPr/>
          <p:nvPr/>
        </p:nvSpPr>
        <p:spPr>
          <a:xfrm>
            <a:off x="8471694" y="2583434"/>
            <a:ext cx="582514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A18F6E9-ABBE-4DCD-BCBC-E5FBC0AD4138}"/>
              </a:ext>
            </a:extLst>
          </p:cNvPr>
          <p:cNvSpPr/>
          <p:nvPr/>
        </p:nvSpPr>
        <p:spPr>
          <a:xfrm>
            <a:off x="2867536" y="2489629"/>
            <a:ext cx="1788542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7CF41C-A59A-4835-BDFE-FD833497D2D4}"/>
              </a:ext>
            </a:extLst>
          </p:cNvPr>
          <p:cNvSpPr txBox="1"/>
          <p:nvPr/>
        </p:nvSpPr>
        <p:spPr>
          <a:xfrm>
            <a:off x="5346484" y="5372385"/>
            <a:ext cx="34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Time Domain</a:t>
            </a:r>
            <a:endParaRPr lang="en-DE" sz="240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0DD9F-E024-4707-B8DA-8125E1F39F5A}"/>
              </a:ext>
            </a:extLst>
          </p:cNvPr>
          <p:cNvSpPr txBox="1"/>
          <p:nvPr/>
        </p:nvSpPr>
        <p:spPr>
          <a:xfrm>
            <a:off x="5346484" y="3682357"/>
            <a:ext cx="34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Frequency Domain</a:t>
            </a:r>
            <a:endParaRPr lang="en-DE" sz="240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2AFD17F5-3BC9-4815-B653-D3E1B1256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  <a:effectLst>
            <a:glow rad="139700">
              <a:schemeClr val="accent2">
                <a:lumMod val="75000"/>
                <a:alpha val="40000"/>
              </a:schemeClr>
            </a:glo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F5740E-43F4-4F9A-A05E-1BA6DEF03DF5}"/>
              </a:ext>
            </a:extLst>
          </p:cNvPr>
          <p:cNvGrpSpPr/>
          <p:nvPr/>
        </p:nvGrpSpPr>
        <p:grpSpPr>
          <a:xfrm>
            <a:off x="9054208" y="1444185"/>
            <a:ext cx="1828800" cy="4252780"/>
            <a:chOff x="8648086" y="1444186"/>
            <a:chExt cx="1828800" cy="4252780"/>
          </a:xfr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A84589-E258-4A10-A125-AEA6837B25AC}"/>
                </a:ext>
              </a:extLst>
            </p:cNvPr>
            <p:cNvSpPr/>
            <p:nvPr/>
          </p:nvSpPr>
          <p:spPr>
            <a:xfrm>
              <a:off x="8648086" y="1444186"/>
              <a:ext cx="1828800" cy="42527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CD287F-1ED0-41D0-A7DC-7FCDE4775A92}"/>
                </a:ext>
              </a:extLst>
            </p:cNvPr>
            <p:cNvSpPr txBox="1"/>
            <p:nvPr/>
          </p:nvSpPr>
          <p:spPr>
            <a:xfrm>
              <a:off x="8914786" y="2047082"/>
              <a:ext cx="15240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:Horn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:Clarinet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:Piano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:Guitar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:Trumpet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:Flute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:Violin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</a:rPr>
                <a:t>:Cello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460ACA-C63C-45D4-9F9F-F49B5B1B6FB0}"/>
              </a:ext>
            </a:extLst>
          </p:cNvPr>
          <p:cNvGrpSpPr/>
          <p:nvPr/>
        </p:nvGrpSpPr>
        <p:grpSpPr>
          <a:xfrm>
            <a:off x="1451691" y="1508477"/>
            <a:ext cx="1415845" cy="4124198"/>
            <a:chOff x="1007191" y="1468570"/>
            <a:chExt cx="1415845" cy="4124198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6618A45-734E-4CA1-8B64-33DEBA782C38}"/>
                </a:ext>
              </a:extLst>
            </p:cNvPr>
            <p:cNvSpPr/>
            <p:nvPr/>
          </p:nvSpPr>
          <p:spPr>
            <a:xfrm>
              <a:off x="1007191" y="1468570"/>
              <a:ext cx="1415845" cy="1997808"/>
            </a:xfrm>
            <a:prstGeom prst="flowChartMagneticDisk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IRMAS</a:t>
              </a:r>
              <a:endParaRPr lang="en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1B8EAB4-4515-465A-B1CF-970003CB43C7}"/>
                </a:ext>
              </a:extLst>
            </p:cNvPr>
            <p:cNvSpPr/>
            <p:nvPr/>
          </p:nvSpPr>
          <p:spPr>
            <a:xfrm>
              <a:off x="1007191" y="3594960"/>
              <a:ext cx="1415845" cy="1997808"/>
            </a:xfrm>
            <a:prstGeom prst="flowChartMagneticDisk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UIOWA</a:t>
              </a:r>
              <a:endParaRPr lang="en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887B68C-3B08-4CC0-9770-FFE2097731F2}"/>
              </a:ext>
            </a:extLst>
          </p:cNvPr>
          <p:cNvSpPr/>
          <p:nvPr/>
        </p:nvSpPr>
        <p:spPr>
          <a:xfrm>
            <a:off x="6979812" y="1535459"/>
            <a:ext cx="1475232" cy="1997808"/>
          </a:xfrm>
          <a:prstGeom prst="flowChartMultidocument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Stacking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EFAC71A-B2CF-4554-B3E9-C3BA47104034}"/>
              </a:ext>
            </a:extLst>
          </p:cNvPr>
          <p:cNvSpPr/>
          <p:nvPr/>
        </p:nvSpPr>
        <p:spPr>
          <a:xfrm>
            <a:off x="3505080" y="4216400"/>
            <a:ext cx="520700" cy="1003300"/>
          </a:xfrm>
          <a:prstGeom prst="flowChartAlternateProcess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Curate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B04A36D-D7E8-402A-806F-AAA11E86C63A}"/>
              </a:ext>
            </a:extLst>
          </p:cNvPr>
          <p:cNvSpPr/>
          <p:nvPr/>
        </p:nvSpPr>
        <p:spPr>
          <a:xfrm>
            <a:off x="4663324" y="1508477"/>
            <a:ext cx="520700" cy="4124197"/>
          </a:xfrm>
          <a:prstGeom prst="flowChartAlternateProcess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Augmentation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C17F692-9B84-4856-BA46-0E4433EA7E55}"/>
              </a:ext>
            </a:extLst>
          </p:cNvPr>
          <p:cNvSpPr/>
          <p:nvPr/>
        </p:nvSpPr>
        <p:spPr>
          <a:xfrm>
            <a:off x="5821568" y="1508476"/>
            <a:ext cx="520700" cy="2126391"/>
          </a:xfrm>
          <a:prstGeom prst="flowChartAlternateProcess">
            <a:avLst/>
          </a:prstGeom>
          <a:gradFill>
            <a:gsLst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Extraction</a:t>
            </a:r>
            <a:endParaRPr lang="en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00BEAA3F-03BD-4960-BE54-C18DB864B196}"/>
              </a:ext>
            </a:extLst>
          </p:cNvPr>
          <p:cNvSpPr txBox="1">
            <a:spLocks/>
          </p:cNvSpPr>
          <p:nvPr/>
        </p:nvSpPr>
        <p:spPr>
          <a:xfrm>
            <a:off x="1196665" y="19736"/>
            <a:ext cx="981760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Enough of this </a:t>
            </a:r>
            <a:r>
              <a:rPr lang="en-US" sz="2800" b="1" dirty="0" err="1"/>
              <a:t>Powerpoint</a:t>
            </a:r>
            <a:r>
              <a:rPr lang="en-US" sz="2800" b="1" dirty="0"/>
              <a:t> thing!</a:t>
            </a:r>
            <a:endParaRPr lang="en-DE" sz="2800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53674AD-87EC-4C24-9EB8-949FF27C9730}"/>
              </a:ext>
            </a:extLst>
          </p:cNvPr>
          <p:cNvSpPr/>
          <p:nvPr/>
        </p:nvSpPr>
        <p:spPr>
          <a:xfrm>
            <a:off x="2867536" y="4602481"/>
            <a:ext cx="637542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8861E0-86FF-4B52-B770-AD844993C972}"/>
              </a:ext>
            </a:extLst>
          </p:cNvPr>
          <p:cNvSpPr/>
          <p:nvPr/>
        </p:nvSpPr>
        <p:spPr>
          <a:xfrm>
            <a:off x="4025780" y="4602481"/>
            <a:ext cx="637542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CDA9C9D-7CB4-494D-A0D6-FEE53B0B30F2}"/>
              </a:ext>
            </a:extLst>
          </p:cNvPr>
          <p:cNvSpPr/>
          <p:nvPr/>
        </p:nvSpPr>
        <p:spPr>
          <a:xfrm>
            <a:off x="5191270" y="5107940"/>
            <a:ext cx="3862938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66F4B9-8A87-4EAA-9E81-717BDA46FACA}"/>
              </a:ext>
            </a:extLst>
          </p:cNvPr>
          <p:cNvSpPr/>
          <p:nvPr/>
        </p:nvSpPr>
        <p:spPr>
          <a:xfrm>
            <a:off x="5195362" y="2657268"/>
            <a:ext cx="613646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8FB0790-A764-4C14-9386-84D95EA4C263}"/>
              </a:ext>
            </a:extLst>
          </p:cNvPr>
          <p:cNvSpPr/>
          <p:nvPr/>
        </p:nvSpPr>
        <p:spPr>
          <a:xfrm>
            <a:off x="6380648" y="2620830"/>
            <a:ext cx="613646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B6D7D72-D47C-41EA-A374-56713512CE10}"/>
              </a:ext>
            </a:extLst>
          </p:cNvPr>
          <p:cNvSpPr/>
          <p:nvPr/>
        </p:nvSpPr>
        <p:spPr>
          <a:xfrm>
            <a:off x="8471694" y="2583434"/>
            <a:ext cx="582514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A18F6E9-ABBE-4DCD-BCBC-E5FBC0AD4138}"/>
              </a:ext>
            </a:extLst>
          </p:cNvPr>
          <p:cNvSpPr/>
          <p:nvPr/>
        </p:nvSpPr>
        <p:spPr>
          <a:xfrm>
            <a:off x="2867536" y="2489629"/>
            <a:ext cx="1788542" cy="2438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7CF41C-A59A-4835-BDFE-FD833497D2D4}"/>
              </a:ext>
            </a:extLst>
          </p:cNvPr>
          <p:cNvSpPr txBox="1"/>
          <p:nvPr/>
        </p:nvSpPr>
        <p:spPr>
          <a:xfrm>
            <a:off x="5346484" y="5372385"/>
            <a:ext cx="34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Time Domain</a:t>
            </a:r>
            <a:endParaRPr lang="en-DE" sz="240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0DD9F-E024-4707-B8DA-8125E1F39F5A}"/>
              </a:ext>
            </a:extLst>
          </p:cNvPr>
          <p:cNvSpPr txBox="1"/>
          <p:nvPr/>
        </p:nvSpPr>
        <p:spPr>
          <a:xfrm>
            <a:off x="5346484" y="3682357"/>
            <a:ext cx="34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Frequency Domain</a:t>
            </a:r>
            <a:endParaRPr lang="en-DE" sz="240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7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0BC6-E809-4515-8267-86F9008E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Tagging a song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FFA0-4C34-41B8-A577-209089676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IRMAS (6705)</a:t>
            </a:r>
          </a:p>
          <a:p>
            <a:r>
              <a:rPr lang="en-US" dirty="0"/>
              <a:t>3 seconds</a:t>
            </a:r>
          </a:p>
          <a:p>
            <a:r>
              <a:rPr lang="en-US" dirty="0"/>
              <a:t>Excerpts from songs</a:t>
            </a:r>
          </a:p>
          <a:p>
            <a:r>
              <a:rPr lang="en-US" dirty="0"/>
              <a:t>Polyphonic</a:t>
            </a:r>
          </a:p>
          <a:p>
            <a:r>
              <a:rPr lang="en-US" dirty="0"/>
              <a:t>Melodic</a:t>
            </a:r>
          </a:p>
          <a:p>
            <a:r>
              <a:rPr lang="en-US" dirty="0"/>
              <a:t>Ensemble (noise)</a:t>
            </a:r>
          </a:p>
          <a:p>
            <a:r>
              <a:rPr lang="en-US" dirty="0"/>
              <a:t>Label: predominant instrument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CC09-AE49-443D-BC94-EB3CFE4F8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UIOWA(?)</a:t>
            </a:r>
          </a:p>
          <a:p>
            <a:r>
              <a:rPr lang="en-US" dirty="0"/>
              <a:t>1 to 120 seconds</a:t>
            </a:r>
          </a:p>
          <a:p>
            <a:r>
              <a:rPr lang="en-US" dirty="0"/>
              <a:t>Studio recording of instrument</a:t>
            </a:r>
          </a:p>
          <a:p>
            <a:r>
              <a:rPr lang="en-US" dirty="0"/>
              <a:t>Monophonic</a:t>
            </a:r>
          </a:p>
          <a:p>
            <a:r>
              <a:rPr lang="en-US" dirty="0"/>
              <a:t>Melodic (chromatic scale)</a:t>
            </a:r>
          </a:p>
          <a:p>
            <a:r>
              <a:rPr lang="en-US" dirty="0"/>
              <a:t>Solo Instrument (no noise)</a:t>
            </a:r>
          </a:p>
          <a:p>
            <a:r>
              <a:rPr lang="en-US" dirty="0"/>
              <a:t>Label: Solo instrument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942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0BC6-E809-4515-8267-86F9008E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/ preparation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FFA0-4C34-41B8-A577-209089676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IRMAS (6705)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 seconds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Excerpts from songs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Polyphonic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Melodic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Ensemble (Background noise)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Label: predominant instrument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CC09-AE49-443D-BC94-EB3CFE4F8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UIOWA(1000)</a:t>
            </a:r>
          </a:p>
          <a:p>
            <a:r>
              <a:rPr lang="en-US" dirty="0">
                <a:solidFill>
                  <a:schemeClr val="tx1"/>
                </a:solidFill>
              </a:rPr>
              <a:t>3 seconds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Studio recording of instrument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Monophonic</a:t>
            </a:r>
          </a:p>
          <a:p>
            <a:r>
              <a:rPr lang="en-US" dirty="0" err="1">
                <a:solidFill>
                  <a:schemeClr val="tx1"/>
                </a:solidFill>
              </a:rPr>
              <a:t>Monoton</a:t>
            </a:r>
            <a:r>
              <a:rPr lang="en-US" dirty="0">
                <a:solidFill>
                  <a:schemeClr val="tx1"/>
                </a:solidFill>
              </a:rPr>
              <a:t> (Single note)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Solo Instrument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Label: Solo instrument</a:t>
            </a:r>
            <a:endParaRPr lang="en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48683-425F-4D37-9E6A-76467598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0" y="2586170"/>
            <a:ext cx="3670877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98DEC-A151-42AA-95F2-2451D7BA76B6}"/>
              </a:ext>
            </a:extLst>
          </p:cNvPr>
          <p:cNvSpPr txBox="1"/>
          <p:nvPr/>
        </p:nvSpPr>
        <p:spPr>
          <a:xfrm>
            <a:off x="838200" y="4095720"/>
            <a:ext cx="34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Ode an die Freude.wav</a:t>
            </a:r>
            <a:endParaRPr lang="en-DE" sz="24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65CE9-B3BD-4AF2-81F6-A4F394212D18}"/>
              </a:ext>
            </a:extLst>
          </p:cNvPr>
          <p:cNvGrpSpPr/>
          <p:nvPr/>
        </p:nvGrpSpPr>
        <p:grpSpPr>
          <a:xfrm>
            <a:off x="5085625" y="1462220"/>
            <a:ext cx="1828800" cy="4252780"/>
            <a:chOff x="4483768" y="2167070"/>
            <a:chExt cx="1828800" cy="33514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664F85C-688C-4EAB-9561-23364BF19B0E}"/>
                </a:ext>
              </a:extLst>
            </p:cNvPr>
            <p:cNvSpPr/>
            <p:nvPr/>
          </p:nvSpPr>
          <p:spPr>
            <a:xfrm>
              <a:off x="4483768" y="2167070"/>
              <a:ext cx="1828800" cy="3351414"/>
            </a:xfrm>
            <a:prstGeom prst="roundRect">
              <a:avLst/>
            </a:prstGeom>
            <a:gradFill flip="none" rotWithShape="1">
              <a:gsLst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4" name="Graphic 13" descr="Guitar">
              <a:extLst>
                <a:ext uri="{FF2B5EF4-FFF2-40B4-BE49-F238E27FC236}">
                  <a16:creationId xmlns:a16="http://schemas.microsoft.com/office/drawing/2014/main" id="{4FA0EA7A-A44F-4FEB-947B-BE092A247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1100" y="433387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axophone">
              <a:extLst>
                <a:ext uri="{FF2B5EF4-FFF2-40B4-BE49-F238E27FC236}">
                  <a16:creationId xmlns:a16="http://schemas.microsoft.com/office/drawing/2014/main" id="{92FC0AA5-E53B-4F52-8F0F-CCCAAF3A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1100" y="3290642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Trumpet">
              <a:extLst>
                <a:ext uri="{FF2B5EF4-FFF2-40B4-BE49-F238E27FC236}">
                  <a16:creationId xmlns:a16="http://schemas.microsoft.com/office/drawing/2014/main" id="{5562C976-C1C9-4CA2-B70D-FCBB32BE3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1100" y="2167070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Graphic 30" descr="Piano">
            <a:extLst>
              <a:ext uri="{FF2B5EF4-FFF2-40B4-BE49-F238E27FC236}">
                <a16:creationId xmlns:a16="http://schemas.microsoft.com/office/drawing/2014/main" id="{11F542A0-2E1B-4D6D-944D-65F5563028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0707" y="1501138"/>
            <a:ext cx="1209512" cy="1209512"/>
          </a:xfrm>
          <a:prstGeom prst="rect">
            <a:avLst/>
          </a:prstGeom>
        </p:spPr>
      </p:pic>
      <p:pic>
        <p:nvPicPr>
          <p:cNvPr id="33" name="Graphic 32" descr="Clarinet">
            <a:extLst>
              <a:ext uri="{FF2B5EF4-FFF2-40B4-BE49-F238E27FC236}">
                <a16:creationId xmlns:a16="http://schemas.microsoft.com/office/drawing/2014/main" id="{E541AF46-4518-41CF-8B8F-144A024EF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80263" y="2798994"/>
            <a:ext cx="1209513" cy="1209513"/>
          </a:xfrm>
          <a:prstGeom prst="rect">
            <a:avLst/>
          </a:prstGeom>
        </p:spPr>
      </p:pic>
      <p:pic>
        <p:nvPicPr>
          <p:cNvPr id="35" name="Graphic 34" descr="Violin">
            <a:extLst>
              <a:ext uri="{FF2B5EF4-FFF2-40B4-BE49-F238E27FC236}">
                <a16:creationId xmlns:a16="http://schemas.microsoft.com/office/drawing/2014/main" id="{08017A2E-232A-4188-9F01-7AD38E33C8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4403" y="2798993"/>
            <a:ext cx="1209514" cy="1209514"/>
          </a:xfrm>
          <a:prstGeom prst="rect">
            <a:avLst/>
          </a:prstGeom>
        </p:spPr>
      </p:pic>
      <p:pic>
        <p:nvPicPr>
          <p:cNvPr id="37" name="Graphic 36" descr="Trumpet">
            <a:extLst>
              <a:ext uri="{FF2B5EF4-FFF2-40B4-BE49-F238E27FC236}">
                <a16:creationId xmlns:a16="http://schemas.microsoft.com/office/drawing/2014/main" id="{2E8B08D2-88DC-4145-95BE-862D507014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30707" y="4030480"/>
            <a:ext cx="1209512" cy="1209512"/>
          </a:xfrm>
          <a:prstGeom prst="rect">
            <a:avLst/>
          </a:prstGeom>
        </p:spPr>
      </p:pic>
      <p:pic>
        <p:nvPicPr>
          <p:cNvPr id="42" name="Graphic 41" descr="Violin">
            <a:extLst>
              <a:ext uri="{FF2B5EF4-FFF2-40B4-BE49-F238E27FC236}">
                <a16:creationId xmlns:a16="http://schemas.microsoft.com/office/drawing/2014/main" id="{E7964827-E362-4053-8DBF-855C06B40F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3803" y="2798993"/>
            <a:ext cx="1209514" cy="1209514"/>
          </a:xfrm>
          <a:prstGeom prst="rect">
            <a:avLst/>
          </a:prstGeom>
        </p:spPr>
      </p:pic>
      <p:pic>
        <p:nvPicPr>
          <p:cNvPr id="43" name="Graphic 42" descr="Violin">
            <a:extLst>
              <a:ext uri="{FF2B5EF4-FFF2-40B4-BE49-F238E27FC236}">
                <a16:creationId xmlns:a16="http://schemas.microsoft.com/office/drawing/2014/main" id="{9257D1C2-D694-4E1F-98F5-294C36FD2D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30706" y="2798993"/>
            <a:ext cx="1209514" cy="1209514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79BB7741-1326-42F4-8104-ACBBCBD433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sp>
        <p:nvSpPr>
          <p:cNvPr id="48" name="Title 7">
            <a:extLst>
              <a:ext uri="{FF2B5EF4-FFF2-40B4-BE49-F238E27FC236}">
                <a16:creationId xmlns:a16="http://schemas.microsoft.com/office/drawing/2014/main" id="{0F7DAA90-B9B0-4A0B-A386-364CBF36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267" y="-9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That thing can hear?</a:t>
            </a:r>
            <a:endParaRPr lang="en-DE" sz="2800" b="1" dirty="0"/>
          </a:p>
        </p:txBody>
      </p:sp>
    </p:spTree>
    <p:extLst>
      <p:ext uri="{BB962C8B-B14F-4D97-AF65-F5344CB8AC3E}">
        <p14:creationId xmlns:p14="http://schemas.microsoft.com/office/powerpoint/2010/main" val="41514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830003-9090-4886-807F-1CB10F2F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65800-4A07-4878-87A0-9860A0FD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" y="2934054"/>
            <a:ext cx="5019730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15FDBD-0D30-4232-8E92-EC84BA3E880D}"/>
              </a:ext>
            </a:extLst>
          </p:cNvPr>
          <p:cNvSpPr/>
          <p:nvPr/>
        </p:nvSpPr>
        <p:spPr>
          <a:xfrm>
            <a:off x="5088800" y="1468570"/>
            <a:ext cx="1828800" cy="4252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68-DC7E-4C86-8476-2D70DC774B03}"/>
              </a:ext>
            </a:extLst>
          </p:cNvPr>
          <p:cNvSpPr/>
          <p:nvPr/>
        </p:nvSpPr>
        <p:spPr>
          <a:xfrm>
            <a:off x="5590450" y="2889250"/>
            <a:ext cx="787400" cy="1586045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E5F1B5-3B3B-4E9C-925D-25F3FC6DDBDC}"/>
              </a:ext>
            </a:extLst>
          </p:cNvPr>
          <p:cNvSpPr/>
          <p:nvPr/>
        </p:nvSpPr>
        <p:spPr>
          <a:xfrm>
            <a:off x="5590450" y="2548810"/>
            <a:ext cx="787400" cy="17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034E-2301-456D-A675-3D674B4A70CC}"/>
              </a:ext>
            </a:extLst>
          </p:cNvPr>
          <p:cNvSpPr txBox="1"/>
          <p:nvPr/>
        </p:nvSpPr>
        <p:spPr>
          <a:xfrm>
            <a:off x="-95989" y="4636215"/>
            <a:ext cx="546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[1, 3, 2, 6, 2, 3, 4, 5, 3, 4, 6, 7 , 8, 7, 2, 4, 7, </a:t>
            </a:r>
            <a:r>
              <a:rPr lang="en-US" sz="2000" dirty="0">
                <a:solidFill>
                  <a:srgbClr val="FF0000"/>
                </a:solidFill>
              </a:rPr>
              <a:t>9, 2, 1]</a:t>
            </a:r>
            <a:endParaRPr lang="en-DE" sz="2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262D5-0158-4C79-82BD-1CA041D98078}"/>
              </a:ext>
            </a:extLst>
          </p:cNvPr>
          <p:cNvSpPr txBox="1"/>
          <p:nvPr/>
        </p:nvSpPr>
        <p:spPr>
          <a:xfrm>
            <a:off x="5400675" y="171069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3 seconds</a:t>
            </a:r>
            <a:endParaRPr lang="en-D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ABE9C-F02F-4D78-92E5-632442268C85}"/>
              </a:ext>
            </a:extLst>
          </p:cNvPr>
          <p:cNvSpPr txBox="1"/>
          <p:nvPr/>
        </p:nvSpPr>
        <p:spPr>
          <a:xfrm>
            <a:off x="10157605" y="2152650"/>
            <a:ext cx="152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:Horn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:Clarinet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:Piano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:Guitar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:Trumpet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:Flute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:Violin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:Cello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BC197-E8A5-4A16-A812-7369EA2486EE}"/>
              </a:ext>
            </a:extLst>
          </p:cNvPr>
          <p:cNvSpPr txBox="1"/>
          <p:nvPr/>
        </p:nvSpPr>
        <p:spPr>
          <a:xfrm>
            <a:off x="5400675" y="2058935"/>
            <a:ext cx="20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(132.000, )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C21B0-2357-4CA8-85D2-22A14A1D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9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830003-9090-4886-807F-1CB10F2F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65800-4A07-4878-87A0-9860A0FD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20" y="2934054"/>
            <a:ext cx="5019730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15FDBD-0D30-4232-8E92-EC84BA3E880D}"/>
              </a:ext>
            </a:extLst>
          </p:cNvPr>
          <p:cNvSpPr/>
          <p:nvPr/>
        </p:nvSpPr>
        <p:spPr>
          <a:xfrm>
            <a:off x="5088800" y="1468570"/>
            <a:ext cx="1828800" cy="4252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68-DC7E-4C86-8476-2D70DC774B03}"/>
              </a:ext>
            </a:extLst>
          </p:cNvPr>
          <p:cNvSpPr/>
          <p:nvPr/>
        </p:nvSpPr>
        <p:spPr>
          <a:xfrm>
            <a:off x="5590450" y="2889250"/>
            <a:ext cx="787400" cy="1586045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E5F1B5-3B3B-4E9C-925D-25F3FC6DDBDC}"/>
              </a:ext>
            </a:extLst>
          </p:cNvPr>
          <p:cNvSpPr/>
          <p:nvPr/>
        </p:nvSpPr>
        <p:spPr>
          <a:xfrm>
            <a:off x="5590450" y="2548810"/>
            <a:ext cx="787400" cy="17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034E-2301-456D-A675-3D674B4A70CC}"/>
              </a:ext>
            </a:extLst>
          </p:cNvPr>
          <p:cNvSpPr txBox="1"/>
          <p:nvPr/>
        </p:nvSpPr>
        <p:spPr>
          <a:xfrm>
            <a:off x="1158875" y="4636215"/>
            <a:ext cx="546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[1, 3, 2, 6, 2, 3, 4, 5, 3, 4, 6, 7 , 8, 7, 2, 4, 7, </a:t>
            </a:r>
            <a:r>
              <a:rPr lang="en-US" sz="2000" dirty="0">
                <a:solidFill>
                  <a:srgbClr val="FF0000"/>
                </a:solidFill>
              </a:rPr>
              <a:t>9, 2, 1]</a:t>
            </a:r>
            <a:endParaRPr lang="en-DE" sz="2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ABE9C-F02F-4D78-92E5-632442268C85}"/>
              </a:ext>
            </a:extLst>
          </p:cNvPr>
          <p:cNvSpPr txBox="1"/>
          <p:nvPr/>
        </p:nvSpPr>
        <p:spPr>
          <a:xfrm>
            <a:off x="10157605" y="2152650"/>
            <a:ext cx="152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:Horn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:Clarinet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:Piano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:Guitar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:Trumpet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:Flute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:Violin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:Cello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D1D442-20C6-45AB-8CA7-8A477B3B2A38}"/>
              </a:ext>
            </a:extLst>
          </p:cNvPr>
          <p:cNvSpPr txBox="1"/>
          <p:nvPr/>
        </p:nvSpPr>
        <p:spPr>
          <a:xfrm>
            <a:off x="5400675" y="171069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3 seconds</a:t>
            </a:r>
            <a:endParaRPr lang="en-D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F56CA-61C5-4C6A-AF91-3CA2646B9307}"/>
              </a:ext>
            </a:extLst>
          </p:cNvPr>
          <p:cNvSpPr txBox="1"/>
          <p:nvPr/>
        </p:nvSpPr>
        <p:spPr>
          <a:xfrm>
            <a:off x="5400675" y="2058935"/>
            <a:ext cx="20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(132.000, )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B19C0-8536-4CCA-AE1A-733408A0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E1A80-7FA7-4DE1-A032-78F67832AC0A}"/>
              </a:ext>
            </a:extLst>
          </p:cNvPr>
          <p:cNvSpPr txBox="1"/>
          <p:nvPr/>
        </p:nvSpPr>
        <p:spPr>
          <a:xfrm>
            <a:off x="9327221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0.4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20307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830003-9090-4886-807F-1CB10F2F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65800-4A07-4878-87A0-9860A0FD0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" r="16701"/>
          <a:stretch/>
        </p:blipFill>
        <p:spPr>
          <a:xfrm>
            <a:off x="2158220" y="2934054"/>
            <a:ext cx="4212000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15FDBD-0D30-4232-8E92-EC84BA3E880D}"/>
              </a:ext>
            </a:extLst>
          </p:cNvPr>
          <p:cNvSpPr/>
          <p:nvPr/>
        </p:nvSpPr>
        <p:spPr>
          <a:xfrm>
            <a:off x="5088800" y="1468570"/>
            <a:ext cx="1828800" cy="4252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68-DC7E-4C86-8476-2D70DC774B03}"/>
              </a:ext>
            </a:extLst>
          </p:cNvPr>
          <p:cNvSpPr/>
          <p:nvPr/>
        </p:nvSpPr>
        <p:spPr>
          <a:xfrm>
            <a:off x="5590450" y="2889250"/>
            <a:ext cx="787400" cy="1586045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E5F1B5-3B3B-4E9C-925D-25F3FC6DDBDC}"/>
              </a:ext>
            </a:extLst>
          </p:cNvPr>
          <p:cNvSpPr/>
          <p:nvPr/>
        </p:nvSpPr>
        <p:spPr>
          <a:xfrm>
            <a:off x="5590450" y="2548810"/>
            <a:ext cx="787400" cy="17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034E-2301-456D-A675-3D674B4A70CC}"/>
              </a:ext>
            </a:extLst>
          </p:cNvPr>
          <p:cNvSpPr txBox="1"/>
          <p:nvPr/>
        </p:nvSpPr>
        <p:spPr>
          <a:xfrm>
            <a:off x="1949450" y="4636215"/>
            <a:ext cx="546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[1, 3, 2, 6, 2, 3, 4, 5, 3, 4, 6, 7 , 8, 7, </a:t>
            </a:r>
            <a:r>
              <a:rPr lang="en-US" sz="2000" dirty="0">
                <a:solidFill>
                  <a:srgbClr val="FF0000"/>
                </a:solidFill>
              </a:rPr>
              <a:t>2, 4, 7]</a:t>
            </a:r>
            <a:endParaRPr lang="en-DE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B0946-1B40-4AEA-A6A3-90B54BB02AD4}"/>
              </a:ext>
            </a:extLst>
          </p:cNvPr>
          <p:cNvSpPr txBox="1"/>
          <p:nvPr/>
        </p:nvSpPr>
        <p:spPr>
          <a:xfrm>
            <a:off x="10157605" y="2152650"/>
            <a:ext cx="152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:Horn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:Clarinet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:Piano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:Guitar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:Trumpet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:Flute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:Violin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:Cello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A84FB-9877-49D5-ADA4-50D3ADCD5A1A}"/>
              </a:ext>
            </a:extLst>
          </p:cNvPr>
          <p:cNvSpPr txBox="1"/>
          <p:nvPr/>
        </p:nvSpPr>
        <p:spPr>
          <a:xfrm>
            <a:off x="5400675" y="171069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3 seconds</a:t>
            </a:r>
            <a:endParaRPr lang="en-D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8CA11-74F6-4BFC-A0BA-5C6B4145A651}"/>
              </a:ext>
            </a:extLst>
          </p:cNvPr>
          <p:cNvSpPr txBox="1"/>
          <p:nvPr/>
        </p:nvSpPr>
        <p:spPr>
          <a:xfrm>
            <a:off x="5400675" y="2058935"/>
            <a:ext cx="20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(132.000, )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47727-41D5-47FA-A517-D7488EFC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7A0CC-4505-4405-9159-4CF7E8F2F39F}"/>
              </a:ext>
            </a:extLst>
          </p:cNvPr>
          <p:cNvSpPr txBox="1"/>
          <p:nvPr/>
        </p:nvSpPr>
        <p:spPr>
          <a:xfrm>
            <a:off x="9327221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0.4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C8EC2E-BA75-40E6-9F74-F54C915C9A15}"/>
              </a:ext>
            </a:extLst>
          </p:cNvPr>
          <p:cNvSpPr txBox="1"/>
          <p:nvPr/>
        </p:nvSpPr>
        <p:spPr>
          <a:xfrm>
            <a:off x="8810105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9507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830003-9090-4886-807F-1CB10F2F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65800-4A07-4878-87A0-9860A0FD0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" r="32195"/>
          <a:stretch/>
        </p:blipFill>
        <p:spPr>
          <a:xfrm>
            <a:off x="2939270" y="2934054"/>
            <a:ext cx="3420000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15FDBD-0D30-4232-8E92-EC84BA3E880D}"/>
              </a:ext>
            </a:extLst>
          </p:cNvPr>
          <p:cNvSpPr/>
          <p:nvPr/>
        </p:nvSpPr>
        <p:spPr>
          <a:xfrm>
            <a:off x="5088800" y="1468570"/>
            <a:ext cx="1828800" cy="4252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68-DC7E-4C86-8476-2D70DC774B03}"/>
              </a:ext>
            </a:extLst>
          </p:cNvPr>
          <p:cNvSpPr/>
          <p:nvPr/>
        </p:nvSpPr>
        <p:spPr>
          <a:xfrm>
            <a:off x="5590450" y="2889250"/>
            <a:ext cx="787400" cy="1586045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E5F1B5-3B3B-4E9C-925D-25F3FC6DDBDC}"/>
              </a:ext>
            </a:extLst>
          </p:cNvPr>
          <p:cNvSpPr/>
          <p:nvPr/>
        </p:nvSpPr>
        <p:spPr>
          <a:xfrm>
            <a:off x="5590450" y="2548810"/>
            <a:ext cx="787400" cy="17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034E-2301-456D-A675-3D674B4A70CC}"/>
              </a:ext>
            </a:extLst>
          </p:cNvPr>
          <p:cNvSpPr txBox="1"/>
          <p:nvPr/>
        </p:nvSpPr>
        <p:spPr>
          <a:xfrm>
            <a:off x="2701925" y="4636215"/>
            <a:ext cx="546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[1, 3, 2, 6, 2, 3, 4, 5, 3, 4, 6, </a:t>
            </a:r>
            <a:r>
              <a:rPr lang="en-US" sz="2000" dirty="0">
                <a:solidFill>
                  <a:srgbClr val="FF0000"/>
                </a:solidFill>
              </a:rPr>
              <a:t>7 , 8, 7]</a:t>
            </a:r>
            <a:endParaRPr lang="en-DE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E0F57-CF8E-4ABA-BD28-1F365BD74B66}"/>
              </a:ext>
            </a:extLst>
          </p:cNvPr>
          <p:cNvSpPr txBox="1"/>
          <p:nvPr/>
        </p:nvSpPr>
        <p:spPr>
          <a:xfrm>
            <a:off x="10157605" y="2152650"/>
            <a:ext cx="152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:Horn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:Clarinet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:Piano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:Guitar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:Trumpet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:Flute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:Violin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:Cello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35E4B-922B-4CC2-9D66-D329E6BBEBDC}"/>
              </a:ext>
            </a:extLst>
          </p:cNvPr>
          <p:cNvSpPr txBox="1"/>
          <p:nvPr/>
        </p:nvSpPr>
        <p:spPr>
          <a:xfrm>
            <a:off x="5400675" y="171069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3 seconds</a:t>
            </a:r>
            <a:endParaRPr lang="en-D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EDDBB-FABC-475C-B1DB-47F6646F28E7}"/>
              </a:ext>
            </a:extLst>
          </p:cNvPr>
          <p:cNvSpPr txBox="1"/>
          <p:nvPr/>
        </p:nvSpPr>
        <p:spPr>
          <a:xfrm>
            <a:off x="5400675" y="2058935"/>
            <a:ext cx="20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(132.000, )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F98A15-5A1E-4826-BF76-916697625F0E}"/>
              </a:ext>
            </a:extLst>
          </p:cNvPr>
          <p:cNvSpPr txBox="1"/>
          <p:nvPr/>
        </p:nvSpPr>
        <p:spPr>
          <a:xfrm>
            <a:off x="9327221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0.4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2F6F4-49C8-4E49-AA6C-54965C67CD4B}"/>
              </a:ext>
            </a:extLst>
          </p:cNvPr>
          <p:cNvSpPr txBox="1"/>
          <p:nvPr/>
        </p:nvSpPr>
        <p:spPr>
          <a:xfrm>
            <a:off x="8810105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768D5-B250-40D4-A85F-A245E856B164}"/>
              </a:ext>
            </a:extLst>
          </p:cNvPr>
          <p:cNvSpPr txBox="1"/>
          <p:nvPr/>
        </p:nvSpPr>
        <p:spPr>
          <a:xfrm>
            <a:off x="8292990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0.5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E6BB7-7B01-4593-9161-FC38BC97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927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830003-9090-4886-807F-1CB10F2F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65800-4A07-4878-87A0-9860A0FD0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" r="47689"/>
          <a:stretch/>
        </p:blipFill>
        <p:spPr>
          <a:xfrm>
            <a:off x="3748895" y="2934054"/>
            <a:ext cx="2628000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15FDBD-0D30-4232-8E92-EC84BA3E880D}"/>
              </a:ext>
            </a:extLst>
          </p:cNvPr>
          <p:cNvSpPr/>
          <p:nvPr/>
        </p:nvSpPr>
        <p:spPr>
          <a:xfrm>
            <a:off x="5088800" y="1468570"/>
            <a:ext cx="1828800" cy="4252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68-DC7E-4C86-8476-2D70DC774B03}"/>
              </a:ext>
            </a:extLst>
          </p:cNvPr>
          <p:cNvSpPr/>
          <p:nvPr/>
        </p:nvSpPr>
        <p:spPr>
          <a:xfrm>
            <a:off x="5590450" y="2889250"/>
            <a:ext cx="787400" cy="1586045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E5F1B5-3B3B-4E9C-925D-25F3FC6DDBDC}"/>
              </a:ext>
            </a:extLst>
          </p:cNvPr>
          <p:cNvSpPr/>
          <p:nvPr/>
        </p:nvSpPr>
        <p:spPr>
          <a:xfrm>
            <a:off x="5590450" y="2548810"/>
            <a:ext cx="787400" cy="17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034E-2301-456D-A675-3D674B4A70CC}"/>
              </a:ext>
            </a:extLst>
          </p:cNvPr>
          <p:cNvSpPr txBox="1"/>
          <p:nvPr/>
        </p:nvSpPr>
        <p:spPr>
          <a:xfrm>
            <a:off x="3492500" y="4636215"/>
            <a:ext cx="546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[1, 3, 2, 6, 2, 3, 4, 5, </a:t>
            </a:r>
            <a:r>
              <a:rPr lang="en-US" sz="2000" dirty="0">
                <a:solidFill>
                  <a:srgbClr val="FF0000"/>
                </a:solidFill>
              </a:rPr>
              <a:t>3, 4, 6]</a:t>
            </a:r>
            <a:endParaRPr lang="en-DE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E0F57-CF8E-4ABA-BD28-1F365BD74B66}"/>
              </a:ext>
            </a:extLst>
          </p:cNvPr>
          <p:cNvSpPr txBox="1"/>
          <p:nvPr/>
        </p:nvSpPr>
        <p:spPr>
          <a:xfrm>
            <a:off x="10157605" y="2152650"/>
            <a:ext cx="152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:Horn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:Clarinet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:Piano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:Guitar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:Trumpet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:Flute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:Violin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:Cello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0D5DE-DF4C-4119-AFB1-EF1EB85DBB5F}"/>
              </a:ext>
            </a:extLst>
          </p:cNvPr>
          <p:cNvSpPr txBox="1"/>
          <p:nvPr/>
        </p:nvSpPr>
        <p:spPr>
          <a:xfrm>
            <a:off x="5400675" y="171069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3 seconds</a:t>
            </a:r>
            <a:endParaRPr lang="en-D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E6EB0-D7D2-46A2-98EA-784E3A1DAD53}"/>
              </a:ext>
            </a:extLst>
          </p:cNvPr>
          <p:cNvSpPr txBox="1"/>
          <p:nvPr/>
        </p:nvSpPr>
        <p:spPr>
          <a:xfrm>
            <a:off x="5400675" y="2058935"/>
            <a:ext cx="20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(132.000, )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E7528-F6B4-4831-90BB-5177BF86A497}"/>
              </a:ext>
            </a:extLst>
          </p:cNvPr>
          <p:cNvSpPr txBox="1"/>
          <p:nvPr/>
        </p:nvSpPr>
        <p:spPr>
          <a:xfrm>
            <a:off x="9327221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0.4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62300F-8698-49A0-95A3-5F4BE6DE906E}"/>
              </a:ext>
            </a:extLst>
          </p:cNvPr>
          <p:cNvSpPr txBox="1"/>
          <p:nvPr/>
        </p:nvSpPr>
        <p:spPr>
          <a:xfrm>
            <a:off x="8810105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99F59-8490-4817-A2ED-8A632FF13658}"/>
              </a:ext>
            </a:extLst>
          </p:cNvPr>
          <p:cNvSpPr txBox="1"/>
          <p:nvPr/>
        </p:nvSpPr>
        <p:spPr>
          <a:xfrm>
            <a:off x="8292990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0.5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7AC8B-D2D4-45BE-8ABE-828680CCE87D}"/>
              </a:ext>
            </a:extLst>
          </p:cNvPr>
          <p:cNvSpPr txBox="1"/>
          <p:nvPr/>
        </p:nvSpPr>
        <p:spPr>
          <a:xfrm>
            <a:off x="7775875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0.5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7D7F43-690A-43AA-BCED-0FEF24AC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169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3830003-9090-4886-807F-1CB10F2F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102AF51C-A25A-4E96-B91F-2FC4B5A0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65" y="19736"/>
            <a:ext cx="9817608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Zu </a:t>
            </a:r>
            <a:r>
              <a:rPr lang="en-US" sz="2800" b="1" dirty="0" err="1"/>
              <a:t>viele</a:t>
            </a:r>
            <a:r>
              <a:rPr lang="en-US" sz="2800" b="1" dirty="0"/>
              <a:t> </a:t>
            </a:r>
            <a:r>
              <a:rPr lang="en-US" sz="2800" b="1" dirty="0" err="1"/>
              <a:t>Noten</a:t>
            </a:r>
            <a:r>
              <a:rPr lang="en-US" sz="2800" b="1" dirty="0"/>
              <a:t>!</a:t>
            </a:r>
            <a:endParaRPr lang="en-DE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65800-4A07-4878-87A0-9860A0FD0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" r="83694"/>
          <a:stretch/>
        </p:blipFill>
        <p:spPr>
          <a:xfrm>
            <a:off x="5597358" y="2934054"/>
            <a:ext cx="787401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15FDBD-0D30-4232-8E92-EC84BA3E880D}"/>
              </a:ext>
            </a:extLst>
          </p:cNvPr>
          <p:cNvSpPr/>
          <p:nvPr/>
        </p:nvSpPr>
        <p:spPr>
          <a:xfrm>
            <a:off x="5088800" y="1468570"/>
            <a:ext cx="1828800" cy="4252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68-DC7E-4C86-8476-2D70DC774B03}"/>
              </a:ext>
            </a:extLst>
          </p:cNvPr>
          <p:cNvSpPr/>
          <p:nvPr/>
        </p:nvSpPr>
        <p:spPr>
          <a:xfrm>
            <a:off x="5590450" y="2889250"/>
            <a:ext cx="787400" cy="1586045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E5F1B5-3B3B-4E9C-925D-25F3FC6DDBDC}"/>
              </a:ext>
            </a:extLst>
          </p:cNvPr>
          <p:cNvSpPr/>
          <p:nvPr/>
        </p:nvSpPr>
        <p:spPr>
          <a:xfrm>
            <a:off x="5590450" y="2548810"/>
            <a:ext cx="787400" cy="17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034E-2301-456D-A675-3D674B4A70CC}"/>
              </a:ext>
            </a:extLst>
          </p:cNvPr>
          <p:cNvSpPr txBox="1"/>
          <p:nvPr/>
        </p:nvSpPr>
        <p:spPr>
          <a:xfrm>
            <a:off x="5517948" y="4636215"/>
            <a:ext cx="13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1, 3, 2]</a:t>
            </a:r>
            <a:endParaRPr lang="en-DE" sz="2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44F8C-922D-49F4-B651-56D342F1E7F2}"/>
              </a:ext>
            </a:extLst>
          </p:cNvPr>
          <p:cNvSpPr txBox="1"/>
          <p:nvPr/>
        </p:nvSpPr>
        <p:spPr>
          <a:xfrm>
            <a:off x="9327221" y="2172050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0.4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7DFB8-ADC7-4BA5-990B-8630E3094D45}"/>
              </a:ext>
            </a:extLst>
          </p:cNvPr>
          <p:cNvSpPr txBox="1"/>
          <p:nvPr/>
        </p:nvSpPr>
        <p:spPr>
          <a:xfrm>
            <a:off x="8810105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925E-A6EB-4D44-AABC-1F3C26F5FF1C}"/>
              </a:ext>
            </a:extLst>
          </p:cNvPr>
          <p:cNvSpPr txBox="1"/>
          <p:nvPr/>
        </p:nvSpPr>
        <p:spPr>
          <a:xfrm>
            <a:off x="8292990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0.5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E0F57-CF8E-4ABA-BD28-1F365BD74B66}"/>
              </a:ext>
            </a:extLst>
          </p:cNvPr>
          <p:cNvSpPr txBox="1"/>
          <p:nvPr/>
        </p:nvSpPr>
        <p:spPr>
          <a:xfrm>
            <a:off x="10157605" y="2152650"/>
            <a:ext cx="152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:Horn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:Clarinet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:Piano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:Guitar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:Trumpet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:Flute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:Violin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:Cello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56063-F7D4-42A9-99D6-2B7CE4F6BDAA}"/>
              </a:ext>
            </a:extLst>
          </p:cNvPr>
          <p:cNvSpPr txBox="1"/>
          <p:nvPr/>
        </p:nvSpPr>
        <p:spPr>
          <a:xfrm>
            <a:off x="7258760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0.5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A64BC-7E61-4BE5-904F-BD017A7B7583}"/>
              </a:ext>
            </a:extLst>
          </p:cNvPr>
          <p:cNvSpPr/>
          <p:nvPr/>
        </p:nvSpPr>
        <p:spPr>
          <a:xfrm>
            <a:off x="7386787" y="1651000"/>
            <a:ext cx="2376641" cy="3383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F5FED-0176-4A67-8BB1-95D24C398290}"/>
              </a:ext>
            </a:extLst>
          </p:cNvPr>
          <p:cNvSpPr txBox="1"/>
          <p:nvPr/>
        </p:nvSpPr>
        <p:spPr>
          <a:xfrm>
            <a:off x="5400675" y="171069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3 seconds</a:t>
            </a:r>
            <a:endParaRPr lang="en-DE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17B6F-0F9A-4712-8155-82CD3000CA99}"/>
              </a:ext>
            </a:extLst>
          </p:cNvPr>
          <p:cNvSpPr txBox="1"/>
          <p:nvPr/>
        </p:nvSpPr>
        <p:spPr>
          <a:xfrm>
            <a:off x="5400675" y="2058935"/>
            <a:ext cx="20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(132.000, )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419C0-DE5C-45CE-973E-9A9F407FFAAC}"/>
              </a:ext>
            </a:extLst>
          </p:cNvPr>
          <p:cNvSpPr txBox="1"/>
          <p:nvPr/>
        </p:nvSpPr>
        <p:spPr>
          <a:xfrm>
            <a:off x="7775875" y="2147666"/>
            <a:ext cx="708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0.1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0.0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0.5</a:t>
            </a: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0.2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37F57624-5326-47A0-A62B-472801D4FD1D}"/>
              </a:ext>
            </a:extLst>
          </p:cNvPr>
          <p:cNvSpPr/>
          <p:nvPr/>
        </p:nvSpPr>
        <p:spPr>
          <a:xfrm>
            <a:off x="7083552" y="2147666"/>
            <a:ext cx="175207" cy="3046988"/>
          </a:xfrm>
          <a:prstGeom prst="lef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5A389668-6B48-4E04-A093-3DCE82DBBD58}"/>
              </a:ext>
            </a:extLst>
          </p:cNvPr>
          <p:cNvSpPr/>
          <p:nvPr/>
        </p:nvSpPr>
        <p:spPr>
          <a:xfrm>
            <a:off x="9690276" y="2080022"/>
            <a:ext cx="311357" cy="3114632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A03C967-E1F1-4DF9-933D-5C7FF9A05072}"/>
              </a:ext>
            </a:extLst>
          </p:cNvPr>
          <p:cNvSpPr/>
          <p:nvPr/>
        </p:nvSpPr>
        <p:spPr>
          <a:xfrm>
            <a:off x="7083552" y="5593080"/>
            <a:ext cx="2918081" cy="525780"/>
          </a:xfrm>
          <a:prstGeom prst="leftRightArrow">
            <a:avLst/>
          </a:prstGeom>
          <a:gradFill>
            <a:gsLst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Time</a:t>
            </a:r>
            <a:endParaRPr lang="en-DE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3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48683-425F-4D37-9E6A-76467598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0" y="2586170"/>
            <a:ext cx="3670877" cy="1514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98DEC-A151-42AA-95F2-2451D7BA76B6}"/>
              </a:ext>
            </a:extLst>
          </p:cNvPr>
          <p:cNvSpPr txBox="1"/>
          <p:nvPr/>
        </p:nvSpPr>
        <p:spPr>
          <a:xfrm>
            <a:off x="838200" y="4095720"/>
            <a:ext cx="341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Ode an die Freude.wav</a:t>
            </a:r>
            <a:endParaRPr lang="en-DE" sz="24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65CE9-B3BD-4AF2-81F6-A4F394212D18}"/>
              </a:ext>
            </a:extLst>
          </p:cNvPr>
          <p:cNvGrpSpPr/>
          <p:nvPr/>
        </p:nvGrpSpPr>
        <p:grpSpPr>
          <a:xfrm>
            <a:off x="5085625" y="1462220"/>
            <a:ext cx="1828800" cy="4252780"/>
            <a:chOff x="4483768" y="2167070"/>
            <a:chExt cx="1828800" cy="33514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664F85C-688C-4EAB-9561-23364BF19B0E}"/>
                </a:ext>
              </a:extLst>
            </p:cNvPr>
            <p:cNvSpPr/>
            <p:nvPr/>
          </p:nvSpPr>
          <p:spPr>
            <a:xfrm>
              <a:off x="4483768" y="2167070"/>
              <a:ext cx="1828800" cy="3351414"/>
            </a:xfrm>
            <a:prstGeom prst="roundRect">
              <a:avLst/>
            </a:prstGeom>
            <a:gradFill flip="none" rotWithShape="1">
              <a:gsLst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4" name="Graphic 13" descr="Guitar">
              <a:extLst>
                <a:ext uri="{FF2B5EF4-FFF2-40B4-BE49-F238E27FC236}">
                  <a16:creationId xmlns:a16="http://schemas.microsoft.com/office/drawing/2014/main" id="{4FA0EA7A-A44F-4FEB-947B-BE092A247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1100" y="433387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axophone">
              <a:extLst>
                <a:ext uri="{FF2B5EF4-FFF2-40B4-BE49-F238E27FC236}">
                  <a16:creationId xmlns:a16="http://schemas.microsoft.com/office/drawing/2014/main" id="{92FC0AA5-E53B-4F52-8F0F-CCCAAF3A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1100" y="3290642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Trumpet">
              <a:extLst>
                <a:ext uri="{FF2B5EF4-FFF2-40B4-BE49-F238E27FC236}">
                  <a16:creationId xmlns:a16="http://schemas.microsoft.com/office/drawing/2014/main" id="{5562C976-C1C9-4CA2-B70D-FCBB32BE3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1100" y="216707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6EAF4AA3-7B1B-4528-A9B0-0F29835EA4C4}"/>
              </a:ext>
            </a:extLst>
          </p:cNvPr>
          <p:cNvSpPr/>
          <p:nvPr/>
        </p:nvSpPr>
        <p:spPr>
          <a:xfrm>
            <a:off x="9934614" y="2658353"/>
            <a:ext cx="2155701" cy="2133600"/>
          </a:xfrm>
          <a:prstGeom prst="irregularSeal1">
            <a:avLst/>
          </a:prstGeom>
          <a:gradFill>
            <a:gsLst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Electric Guitars!</a:t>
            </a:r>
            <a:endParaRPr lang="en-DE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AD35F904-6796-4A30-929B-589E31113BF7}"/>
              </a:ext>
            </a:extLst>
          </p:cNvPr>
          <p:cNvSpPr/>
          <p:nvPr/>
        </p:nvSpPr>
        <p:spPr>
          <a:xfrm>
            <a:off x="7345014" y="1092786"/>
            <a:ext cx="2028825" cy="1899195"/>
          </a:xfrm>
          <a:prstGeom prst="irregularSeal2">
            <a:avLst/>
          </a:prstGeom>
          <a:gradFill>
            <a:gsLst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So sad!</a:t>
            </a:r>
            <a:endParaRPr lang="en-DE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Explosion: 8 Points 18">
            <a:extLst>
              <a:ext uri="{FF2B5EF4-FFF2-40B4-BE49-F238E27FC236}">
                <a16:creationId xmlns:a16="http://schemas.microsoft.com/office/drawing/2014/main" id="{4207772D-2144-4381-8C3A-97D5343C171E}"/>
              </a:ext>
            </a:extLst>
          </p:cNvPr>
          <p:cNvSpPr/>
          <p:nvPr/>
        </p:nvSpPr>
        <p:spPr>
          <a:xfrm>
            <a:off x="8192739" y="4232852"/>
            <a:ext cx="2362200" cy="2325858"/>
          </a:xfrm>
          <a:prstGeom prst="irregularSeal1">
            <a:avLst/>
          </a:prstGeom>
          <a:gradFill>
            <a:gsLst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Sounds like Teen Spirit!</a:t>
            </a:r>
            <a:endParaRPr lang="en-D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phic 4" descr="Electric guitar">
            <a:extLst>
              <a:ext uri="{FF2B5EF4-FFF2-40B4-BE49-F238E27FC236}">
                <a16:creationId xmlns:a16="http://schemas.microsoft.com/office/drawing/2014/main" id="{9E63D09C-63C3-485D-BFE5-896ACE601C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3014" y="2423785"/>
            <a:ext cx="2133600" cy="2133600"/>
          </a:xfrm>
          <a:prstGeom prst="rect">
            <a:avLst/>
          </a:prstGeom>
        </p:spPr>
      </p:pic>
      <p:sp>
        <p:nvSpPr>
          <p:cNvPr id="21" name="Explosion: 8 Points 20">
            <a:extLst>
              <a:ext uri="{FF2B5EF4-FFF2-40B4-BE49-F238E27FC236}">
                <a16:creationId xmlns:a16="http://schemas.microsoft.com/office/drawing/2014/main" id="{0B2EF20B-9A45-42D3-A14D-BBE34406835F}"/>
              </a:ext>
            </a:extLst>
          </p:cNvPr>
          <p:cNvSpPr/>
          <p:nvPr/>
        </p:nvSpPr>
        <p:spPr>
          <a:xfrm>
            <a:off x="9506953" y="299291"/>
            <a:ext cx="2362200" cy="2325858"/>
          </a:xfrm>
          <a:prstGeom prst="irregularSeal1">
            <a:avLst/>
          </a:prstGeom>
          <a:gradFill>
            <a:gsLst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Grunge!</a:t>
            </a:r>
            <a:endParaRPr lang="en-D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8F7D5FB-9A20-4DB9-BBE3-952C37F4A3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1" y="309969"/>
            <a:ext cx="812394" cy="81239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261536-C868-4A0F-BF57-6439DB1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65" y="19736"/>
            <a:ext cx="9817608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Same </a:t>
            </a:r>
            <a:r>
              <a:rPr lang="en-US" sz="2800" b="1" dirty="0" err="1"/>
              <a:t>same</a:t>
            </a:r>
            <a:r>
              <a:rPr lang="en-US" sz="2800" b="1" dirty="0"/>
              <a:t>, but different.</a:t>
            </a:r>
            <a:endParaRPr lang="en-DE" sz="2800" b="1" dirty="0"/>
          </a:p>
        </p:txBody>
      </p:sp>
    </p:spTree>
    <p:extLst>
      <p:ext uri="{BB962C8B-B14F-4D97-AF65-F5344CB8AC3E}">
        <p14:creationId xmlns:p14="http://schemas.microsoft.com/office/powerpoint/2010/main" val="33728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642</Words>
  <Application>Microsoft Office PowerPoint</Application>
  <PresentationFormat>Widescreen</PresentationFormat>
  <Paragraphs>263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Palatino Linotype</vt:lpstr>
      <vt:lpstr>Office Theme</vt:lpstr>
      <vt:lpstr>Instrument Recognition</vt:lpstr>
      <vt:lpstr>That thing can hear?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Zu viele Noten!</vt:lpstr>
      <vt:lpstr>Same same, but different.</vt:lpstr>
      <vt:lpstr>PowerPoint Presentation</vt:lpstr>
      <vt:lpstr>PowerPoint Presentation</vt:lpstr>
      <vt:lpstr>Tagging a song</vt:lpstr>
      <vt:lpstr>Data cleaning /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Recognition</dc:title>
  <dc:creator>Mirko Bruhn</dc:creator>
  <cp:lastModifiedBy>Mirko Bruhn</cp:lastModifiedBy>
  <cp:revision>24</cp:revision>
  <dcterms:created xsi:type="dcterms:W3CDTF">2020-03-31T21:11:23Z</dcterms:created>
  <dcterms:modified xsi:type="dcterms:W3CDTF">2020-04-05T21:48:26Z</dcterms:modified>
</cp:coreProperties>
</file>