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256" r:id="rId2"/>
    <p:sldId id="293" r:id="rId3"/>
    <p:sldId id="296" r:id="rId4"/>
    <p:sldId id="514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515" r:id="rId37"/>
    <p:sldId id="464" r:id="rId38"/>
    <p:sldId id="516" r:id="rId39"/>
    <p:sldId id="465" r:id="rId40"/>
    <p:sldId id="517" r:id="rId41"/>
    <p:sldId id="466" r:id="rId42"/>
    <p:sldId id="467" r:id="rId43"/>
    <p:sldId id="468" r:id="rId44"/>
    <p:sldId id="469" r:id="rId45"/>
    <p:sldId id="470" r:id="rId46"/>
    <p:sldId id="471" r:id="rId47"/>
    <p:sldId id="472" r:id="rId48"/>
    <p:sldId id="473" r:id="rId49"/>
    <p:sldId id="474" r:id="rId50"/>
    <p:sldId id="475" r:id="rId51"/>
    <p:sldId id="476" r:id="rId52"/>
    <p:sldId id="294" r:id="rId53"/>
    <p:sldId id="276" r:id="rId54"/>
    <p:sldId id="270" r:id="rId55"/>
    <p:sldId id="273" r:id="rId56"/>
    <p:sldId id="258" r:id="rId57"/>
    <p:sldId id="277" r:id="rId58"/>
    <p:sldId id="274" r:id="rId59"/>
    <p:sldId id="280" r:id="rId60"/>
    <p:sldId id="278" r:id="rId61"/>
    <p:sldId id="279" r:id="rId62"/>
    <p:sldId id="275" r:id="rId63"/>
    <p:sldId id="281" r:id="rId64"/>
    <p:sldId id="285" r:id="rId65"/>
    <p:sldId id="282" r:id="rId66"/>
    <p:sldId id="286" r:id="rId67"/>
    <p:sldId id="287" r:id="rId68"/>
    <p:sldId id="288" r:id="rId69"/>
    <p:sldId id="292" r:id="rId70"/>
    <p:sldId id="289" r:id="rId71"/>
    <p:sldId id="290" r:id="rId72"/>
    <p:sldId id="291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108" d="100"/>
          <a:sy n="108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D3E69A-AEF2-41C8-99C5-0EE05F663550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7AAE1179-4422-486A-98EE-9C8765083C0F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3000" b="1" dirty="0">
              <a:latin typeface="Times New Roman" pitchFamily="18" charset="0"/>
              <a:cs typeface="Times New Roman" pitchFamily="18" charset="0"/>
            </a:rPr>
            <a:t>1. Probability</a:t>
          </a:r>
          <a:endParaRPr lang="th-TH" sz="3000" b="1" dirty="0">
            <a:latin typeface="Times New Roman" pitchFamily="18" charset="0"/>
          </a:endParaRPr>
        </a:p>
      </dgm:t>
    </dgm:pt>
    <dgm:pt modelId="{447FC35B-CC5D-4889-ACEB-7544B279F8F9}" type="parTrans" cxnId="{E528476E-07FC-46BA-84EA-060EC0D57898}">
      <dgm:prSet/>
      <dgm:spPr/>
      <dgm:t>
        <a:bodyPr/>
        <a:lstStyle/>
        <a:p>
          <a:endParaRPr lang="th-TH" b="1">
            <a:latin typeface="Times New Roman" pitchFamily="18" charset="0"/>
          </a:endParaRPr>
        </a:p>
      </dgm:t>
    </dgm:pt>
    <dgm:pt modelId="{505F7B40-CADC-4E04-9604-13739E996030}" type="sibTrans" cxnId="{E528476E-07FC-46BA-84EA-060EC0D57898}">
      <dgm:prSet/>
      <dgm:spPr/>
      <dgm:t>
        <a:bodyPr/>
        <a:lstStyle/>
        <a:p>
          <a:endParaRPr lang="th-TH" b="1">
            <a:latin typeface="Times New Roman" pitchFamily="18" charset="0"/>
          </a:endParaRPr>
        </a:p>
      </dgm:t>
    </dgm:pt>
    <dgm:pt modelId="{3049A7F1-2ABE-4CBB-8162-00B4965E9B65}">
      <dgm:prSet phldrT="[Text]" custT="1"/>
      <dgm:spPr/>
      <dgm:t>
        <a:bodyPr/>
        <a:lstStyle/>
        <a:p>
          <a:pPr algn="l"/>
          <a:r>
            <a:rPr lang="en-US" sz="2200" b="1" dirty="0">
              <a:latin typeface="Times New Roman" pitchFamily="18" charset="0"/>
              <a:cs typeface="Times New Roman" pitchFamily="18" charset="0"/>
            </a:rPr>
            <a:t>1.1 Simple random</a:t>
          </a:r>
          <a:endParaRPr lang="th-TH" sz="2200" b="1" dirty="0">
            <a:latin typeface="Times New Roman" pitchFamily="18" charset="0"/>
          </a:endParaRPr>
        </a:p>
      </dgm:t>
    </dgm:pt>
    <dgm:pt modelId="{50151383-0F16-4104-840B-384D7408BA9D}" type="parTrans" cxnId="{5295801B-179E-49E8-90C2-4E4889A5E16B}">
      <dgm:prSet/>
      <dgm:spPr/>
      <dgm:t>
        <a:bodyPr/>
        <a:lstStyle/>
        <a:p>
          <a:endParaRPr lang="th-TH" b="1">
            <a:latin typeface="Times New Roman" pitchFamily="18" charset="0"/>
          </a:endParaRPr>
        </a:p>
      </dgm:t>
    </dgm:pt>
    <dgm:pt modelId="{19E5F3D0-8DF2-402C-AC08-DCCC61DC27BD}" type="sibTrans" cxnId="{5295801B-179E-49E8-90C2-4E4889A5E16B}">
      <dgm:prSet/>
      <dgm:spPr/>
      <dgm:t>
        <a:bodyPr/>
        <a:lstStyle/>
        <a:p>
          <a:endParaRPr lang="th-TH" b="1">
            <a:latin typeface="Times New Roman" pitchFamily="18" charset="0"/>
          </a:endParaRPr>
        </a:p>
      </dgm:t>
    </dgm:pt>
    <dgm:pt modelId="{70B0A68A-6F95-4666-BCE8-41EE5D2DD753}">
      <dgm:prSet phldrT="[Text]" custT="1"/>
      <dgm:spPr/>
      <dgm:t>
        <a:bodyPr/>
        <a:lstStyle/>
        <a:p>
          <a:pPr algn="l"/>
          <a:r>
            <a:rPr lang="en-US" sz="2200" b="1" dirty="0">
              <a:latin typeface="Times New Roman" pitchFamily="18" charset="0"/>
              <a:cs typeface="Times New Roman" pitchFamily="18" charset="0"/>
            </a:rPr>
            <a:t>1.2 Systematic </a:t>
          </a:r>
          <a:endParaRPr lang="th-TH" sz="2200" b="1" dirty="0">
            <a:latin typeface="Times New Roman" pitchFamily="18" charset="0"/>
          </a:endParaRPr>
        </a:p>
      </dgm:t>
    </dgm:pt>
    <dgm:pt modelId="{3685CD6C-0365-44E8-9A70-E0D36313EB72}" type="parTrans" cxnId="{BF716578-84D7-4E0E-9E56-EF975BE08054}">
      <dgm:prSet/>
      <dgm:spPr/>
      <dgm:t>
        <a:bodyPr/>
        <a:lstStyle/>
        <a:p>
          <a:endParaRPr lang="th-TH" b="1">
            <a:latin typeface="Times New Roman" pitchFamily="18" charset="0"/>
          </a:endParaRPr>
        </a:p>
      </dgm:t>
    </dgm:pt>
    <dgm:pt modelId="{1107348A-D078-405B-8A9E-6F7EF8775AE5}" type="sibTrans" cxnId="{BF716578-84D7-4E0E-9E56-EF975BE08054}">
      <dgm:prSet/>
      <dgm:spPr/>
      <dgm:t>
        <a:bodyPr/>
        <a:lstStyle/>
        <a:p>
          <a:endParaRPr lang="th-TH" b="1">
            <a:latin typeface="Times New Roman" pitchFamily="18" charset="0"/>
          </a:endParaRPr>
        </a:p>
      </dgm:t>
    </dgm:pt>
    <dgm:pt modelId="{377BFA9B-C309-44A0-951B-6E250D816E2A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3000" b="1" dirty="0">
              <a:latin typeface="Times New Roman" pitchFamily="18" charset="0"/>
              <a:cs typeface="Times New Roman" pitchFamily="18" charset="0"/>
            </a:rPr>
            <a:t>2. Non-probability</a:t>
          </a:r>
          <a:endParaRPr lang="th-TH" sz="3000" b="1" dirty="0">
            <a:latin typeface="Times New Roman" pitchFamily="18" charset="0"/>
          </a:endParaRPr>
        </a:p>
      </dgm:t>
    </dgm:pt>
    <dgm:pt modelId="{06E65427-CBA1-4465-A65C-041551A0B50E}" type="parTrans" cxnId="{ED62886C-46E7-4305-BC8A-C7A843705A4D}">
      <dgm:prSet/>
      <dgm:spPr/>
      <dgm:t>
        <a:bodyPr/>
        <a:lstStyle/>
        <a:p>
          <a:endParaRPr lang="th-TH" b="1">
            <a:latin typeface="Times New Roman" pitchFamily="18" charset="0"/>
          </a:endParaRPr>
        </a:p>
      </dgm:t>
    </dgm:pt>
    <dgm:pt modelId="{59396535-44C7-4686-8933-2C4BE5C76510}" type="sibTrans" cxnId="{ED62886C-46E7-4305-BC8A-C7A843705A4D}">
      <dgm:prSet/>
      <dgm:spPr/>
      <dgm:t>
        <a:bodyPr/>
        <a:lstStyle/>
        <a:p>
          <a:endParaRPr lang="th-TH" b="1">
            <a:latin typeface="Times New Roman" pitchFamily="18" charset="0"/>
          </a:endParaRPr>
        </a:p>
      </dgm:t>
    </dgm:pt>
    <dgm:pt modelId="{9DD46CA4-B4BB-43D8-B263-25D99412D00F}">
      <dgm:prSet phldrT="[Text]" custT="1"/>
      <dgm:spPr/>
      <dgm:t>
        <a:bodyPr/>
        <a:lstStyle/>
        <a:p>
          <a:pPr algn="l"/>
          <a:r>
            <a:rPr lang="en-US" sz="2200" b="1" dirty="0">
              <a:latin typeface="Times New Roman" pitchFamily="18" charset="0"/>
              <a:cs typeface="Times New Roman" pitchFamily="18" charset="0"/>
            </a:rPr>
            <a:t>2.1 Convenience</a:t>
          </a:r>
        </a:p>
      </dgm:t>
    </dgm:pt>
    <dgm:pt modelId="{9056ED3B-B095-40C0-A3B3-EFAF3DD13CB8}" type="parTrans" cxnId="{BF655D66-2C7D-4DCF-A0D7-7ADC49A5D518}">
      <dgm:prSet/>
      <dgm:spPr/>
      <dgm:t>
        <a:bodyPr/>
        <a:lstStyle/>
        <a:p>
          <a:endParaRPr lang="th-TH" b="1">
            <a:latin typeface="Times New Roman" pitchFamily="18" charset="0"/>
          </a:endParaRPr>
        </a:p>
      </dgm:t>
    </dgm:pt>
    <dgm:pt modelId="{716E8180-2EEC-45FC-9B59-314E486BD723}" type="sibTrans" cxnId="{BF655D66-2C7D-4DCF-A0D7-7ADC49A5D518}">
      <dgm:prSet/>
      <dgm:spPr/>
      <dgm:t>
        <a:bodyPr/>
        <a:lstStyle/>
        <a:p>
          <a:endParaRPr lang="th-TH" b="1">
            <a:latin typeface="Times New Roman" pitchFamily="18" charset="0"/>
          </a:endParaRPr>
        </a:p>
      </dgm:t>
    </dgm:pt>
    <dgm:pt modelId="{484EF99F-FCA8-4252-8D13-0EA09E6FC16F}">
      <dgm:prSet phldrT="[Text]" custT="1"/>
      <dgm:spPr/>
      <dgm:t>
        <a:bodyPr/>
        <a:lstStyle/>
        <a:p>
          <a:pPr algn="l"/>
          <a:r>
            <a:rPr lang="en-US" sz="2200" b="1" dirty="0">
              <a:latin typeface="Times New Roman" pitchFamily="18" charset="0"/>
              <a:cs typeface="Times New Roman" pitchFamily="18" charset="0"/>
            </a:rPr>
            <a:t>2.4 Snowball</a:t>
          </a:r>
          <a:endParaRPr lang="th-TH" sz="2200" b="1" dirty="0">
            <a:latin typeface="Times New Roman" pitchFamily="18" charset="0"/>
          </a:endParaRPr>
        </a:p>
      </dgm:t>
    </dgm:pt>
    <dgm:pt modelId="{3F0F091D-0F48-4259-A7D8-9455014897FD}" type="parTrans" cxnId="{9E264ED9-1D7A-4CD8-8531-61148A017F5A}">
      <dgm:prSet/>
      <dgm:spPr/>
      <dgm:t>
        <a:bodyPr/>
        <a:lstStyle/>
        <a:p>
          <a:endParaRPr lang="th-TH" b="1">
            <a:latin typeface="Times New Roman" pitchFamily="18" charset="0"/>
          </a:endParaRPr>
        </a:p>
      </dgm:t>
    </dgm:pt>
    <dgm:pt modelId="{CA527E70-4BF0-416F-9EC6-25685015B9CB}" type="sibTrans" cxnId="{9E264ED9-1D7A-4CD8-8531-61148A017F5A}">
      <dgm:prSet/>
      <dgm:spPr/>
      <dgm:t>
        <a:bodyPr/>
        <a:lstStyle/>
        <a:p>
          <a:endParaRPr lang="th-TH" b="1">
            <a:latin typeface="Times New Roman" pitchFamily="18" charset="0"/>
          </a:endParaRPr>
        </a:p>
      </dgm:t>
    </dgm:pt>
    <dgm:pt modelId="{E178216A-5581-49A7-9AB2-90C886DB59DE}">
      <dgm:prSet phldrT="[Text]" custT="1"/>
      <dgm:spPr/>
      <dgm:t>
        <a:bodyPr/>
        <a:lstStyle/>
        <a:p>
          <a:pPr algn="l"/>
          <a:r>
            <a:rPr lang="en-US" sz="2200" b="1" dirty="0">
              <a:latin typeface="Times New Roman" pitchFamily="18" charset="0"/>
              <a:cs typeface="Times New Roman" pitchFamily="18" charset="0"/>
            </a:rPr>
            <a:t>1.3 Stratified</a:t>
          </a:r>
          <a:endParaRPr lang="th-TH" sz="2200" b="1" dirty="0">
            <a:latin typeface="Times New Roman" pitchFamily="18" charset="0"/>
          </a:endParaRPr>
        </a:p>
      </dgm:t>
    </dgm:pt>
    <dgm:pt modelId="{709D9629-D36A-48A7-BFB1-1567E1533E37}" type="parTrans" cxnId="{90BD2542-046A-4A69-9C47-D1A7CDE3B5B3}">
      <dgm:prSet/>
      <dgm:spPr/>
      <dgm:t>
        <a:bodyPr/>
        <a:lstStyle/>
        <a:p>
          <a:endParaRPr lang="th-TH" b="1">
            <a:latin typeface="Times New Roman" pitchFamily="18" charset="0"/>
          </a:endParaRPr>
        </a:p>
      </dgm:t>
    </dgm:pt>
    <dgm:pt modelId="{5D2DD44C-397A-4FE2-B741-23ECA081B102}" type="sibTrans" cxnId="{90BD2542-046A-4A69-9C47-D1A7CDE3B5B3}">
      <dgm:prSet/>
      <dgm:spPr/>
      <dgm:t>
        <a:bodyPr/>
        <a:lstStyle/>
        <a:p>
          <a:endParaRPr lang="th-TH" b="1">
            <a:latin typeface="Times New Roman" pitchFamily="18" charset="0"/>
          </a:endParaRPr>
        </a:p>
      </dgm:t>
    </dgm:pt>
    <dgm:pt modelId="{3A74319B-EC53-491D-8C34-4C044B730A75}">
      <dgm:prSet phldrT="[Text]" custT="1"/>
      <dgm:spPr/>
      <dgm:t>
        <a:bodyPr/>
        <a:lstStyle/>
        <a:p>
          <a:pPr algn="l"/>
          <a:r>
            <a:rPr lang="en-US" sz="2200" b="1" dirty="0">
              <a:latin typeface="Times New Roman" pitchFamily="18" charset="0"/>
              <a:cs typeface="Times New Roman" pitchFamily="18" charset="0"/>
            </a:rPr>
            <a:t>1.4 Cluster</a:t>
          </a:r>
          <a:endParaRPr lang="th-TH" sz="2200" b="1" dirty="0">
            <a:latin typeface="Times New Roman" pitchFamily="18" charset="0"/>
          </a:endParaRPr>
        </a:p>
      </dgm:t>
    </dgm:pt>
    <dgm:pt modelId="{128667AF-FC27-4C17-8411-54BA42AB1AD7}" type="parTrans" cxnId="{1002E997-F590-4D06-961C-5B827712E9B0}">
      <dgm:prSet/>
      <dgm:spPr/>
      <dgm:t>
        <a:bodyPr/>
        <a:lstStyle/>
        <a:p>
          <a:endParaRPr lang="th-TH" b="1">
            <a:latin typeface="Times New Roman" pitchFamily="18" charset="0"/>
          </a:endParaRPr>
        </a:p>
      </dgm:t>
    </dgm:pt>
    <dgm:pt modelId="{764DFB58-DBFB-4092-B997-6430699BCD9A}" type="sibTrans" cxnId="{1002E997-F590-4D06-961C-5B827712E9B0}">
      <dgm:prSet/>
      <dgm:spPr/>
      <dgm:t>
        <a:bodyPr/>
        <a:lstStyle/>
        <a:p>
          <a:endParaRPr lang="th-TH" b="1">
            <a:latin typeface="Times New Roman" pitchFamily="18" charset="0"/>
          </a:endParaRPr>
        </a:p>
      </dgm:t>
    </dgm:pt>
    <dgm:pt modelId="{157D4D26-7DA3-492F-A394-80FD3D4A002C}">
      <dgm:prSet phldrT="[Text]" custT="1"/>
      <dgm:spPr/>
      <dgm:t>
        <a:bodyPr/>
        <a:lstStyle/>
        <a:p>
          <a:pPr algn="l"/>
          <a:r>
            <a:rPr lang="en-US" sz="2200" b="1" dirty="0">
              <a:latin typeface="Times New Roman" pitchFamily="18" charset="0"/>
              <a:cs typeface="Times New Roman" pitchFamily="18" charset="0"/>
            </a:rPr>
            <a:t>1.5 Multi-stage</a:t>
          </a:r>
          <a:endParaRPr lang="th-TH" sz="2200" b="1" dirty="0">
            <a:latin typeface="Times New Roman" pitchFamily="18" charset="0"/>
          </a:endParaRPr>
        </a:p>
      </dgm:t>
    </dgm:pt>
    <dgm:pt modelId="{F3BBF717-29DC-4AA3-8285-8A706869425C}" type="parTrans" cxnId="{8CAFA08E-36B0-47DF-98E2-0F817D13EDD8}">
      <dgm:prSet/>
      <dgm:spPr/>
      <dgm:t>
        <a:bodyPr/>
        <a:lstStyle/>
        <a:p>
          <a:endParaRPr lang="th-TH" b="1">
            <a:latin typeface="Times New Roman" pitchFamily="18" charset="0"/>
          </a:endParaRPr>
        </a:p>
      </dgm:t>
    </dgm:pt>
    <dgm:pt modelId="{E6BB2C09-2E62-4429-B554-E601B76BC698}" type="sibTrans" cxnId="{8CAFA08E-36B0-47DF-98E2-0F817D13EDD8}">
      <dgm:prSet/>
      <dgm:spPr/>
      <dgm:t>
        <a:bodyPr/>
        <a:lstStyle/>
        <a:p>
          <a:endParaRPr lang="th-TH" b="1">
            <a:latin typeface="Times New Roman" pitchFamily="18" charset="0"/>
          </a:endParaRPr>
        </a:p>
      </dgm:t>
    </dgm:pt>
    <dgm:pt modelId="{536164EC-6466-4001-87BB-3074D8D26BA7}">
      <dgm:prSet phldrT="[Text]" custT="1"/>
      <dgm:spPr/>
      <dgm:t>
        <a:bodyPr/>
        <a:lstStyle/>
        <a:p>
          <a:pPr algn="l"/>
          <a:r>
            <a:rPr lang="en-US" sz="2200" b="1" dirty="0">
              <a:latin typeface="Times New Roman" pitchFamily="18" charset="0"/>
              <a:cs typeface="Times New Roman" pitchFamily="18" charset="0"/>
            </a:rPr>
            <a:t>2.2 Purposive</a:t>
          </a:r>
        </a:p>
      </dgm:t>
    </dgm:pt>
    <dgm:pt modelId="{629D7B25-9D96-4150-9B53-9BCA0FBB47CB}" type="parTrans" cxnId="{5C3E4FB3-18C5-400E-911B-CD7B411FC594}">
      <dgm:prSet/>
      <dgm:spPr/>
      <dgm:t>
        <a:bodyPr/>
        <a:lstStyle/>
        <a:p>
          <a:endParaRPr lang="th-TH" b="1">
            <a:latin typeface="Times New Roman" pitchFamily="18" charset="0"/>
          </a:endParaRPr>
        </a:p>
      </dgm:t>
    </dgm:pt>
    <dgm:pt modelId="{A662B258-5784-48FB-A2A7-0E5687946B55}" type="sibTrans" cxnId="{5C3E4FB3-18C5-400E-911B-CD7B411FC594}">
      <dgm:prSet/>
      <dgm:spPr/>
      <dgm:t>
        <a:bodyPr/>
        <a:lstStyle/>
        <a:p>
          <a:endParaRPr lang="th-TH" b="1">
            <a:latin typeface="Times New Roman" pitchFamily="18" charset="0"/>
          </a:endParaRPr>
        </a:p>
      </dgm:t>
    </dgm:pt>
    <dgm:pt modelId="{47F0134D-7B64-48C0-BF86-5B5A25C2A33F}">
      <dgm:prSet phldrT="[Text]" custT="1"/>
      <dgm:spPr/>
      <dgm:t>
        <a:bodyPr/>
        <a:lstStyle/>
        <a:p>
          <a:pPr algn="l"/>
          <a:r>
            <a:rPr lang="en-US" sz="2200" b="1" dirty="0">
              <a:latin typeface="Times New Roman" pitchFamily="18" charset="0"/>
              <a:cs typeface="Times New Roman" pitchFamily="18" charset="0"/>
            </a:rPr>
            <a:t>2.3 Quota</a:t>
          </a:r>
        </a:p>
      </dgm:t>
    </dgm:pt>
    <dgm:pt modelId="{248A9EC1-DF20-47CB-8438-8A2C1717AE0D}" type="parTrans" cxnId="{79A7E80E-D016-48DE-8E87-50A306FA61D4}">
      <dgm:prSet/>
      <dgm:spPr/>
      <dgm:t>
        <a:bodyPr/>
        <a:lstStyle/>
        <a:p>
          <a:endParaRPr lang="th-TH" b="1">
            <a:latin typeface="Times New Roman" pitchFamily="18" charset="0"/>
          </a:endParaRPr>
        </a:p>
      </dgm:t>
    </dgm:pt>
    <dgm:pt modelId="{5838BA1F-3115-4C6A-B28E-882A81B84CEE}" type="sibTrans" cxnId="{79A7E80E-D016-48DE-8E87-50A306FA61D4}">
      <dgm:prSet/>
      <dgm:spPr/>
      <dgm:t>
        <a:bodyPr/>
        <a:lstStyle/>
        <a:p>
          <a:endParaRPr lang="th-TH" b="1">
            <a:latin typeface="Times New Roman" pitchFamily="18" charset="0"/>
          </a:endParaRPr>
        </a:p>
      </dgm:t>
    </dgm:pt>
    <dgm:pt modelId="{0AF80113-0287-43D2-B273-741C53F0A6EB}" type="pres">
      <dgm:prSet presAssocID="{E9D3E69A-AEF2-41C8-99C5-0EE05F66355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DE2803-065A-4046-93E1-37186FA6B550}" type="pres">
      <dgm:prSet presAssocID="{7AAE1179-4422-486A-98EE-9C8765083C0F}" presName="root" presStyleCnt="0"/>
      <dgm:spPr/>
    </dgm:pt>
    <dgm:pt modelId="{4BF92066-C634-4C78-90B9-41FB4BAA7752}" type="pres">
      <dgm:prSet presAssocID="{7AAE1179-4422-486A-98EE-9C8765083C0F}" presName="rootComposite" presStyleCnt="0"/>
      <dgm:spPr/>
    </dgm:pt>
    <dgm:pt modelId="{573D7090-948C-446D-ACF3-2CB8F804F834}" type="pres">
      <dgm:prSet presAssocID="{7AAE1179-4422-486A-98EE-9C8765083C0F}" presName="rootText" presStyleLbl="node1" presStyleIdx="0" presStyleCnt="2" custScaleX="275790"/>
      <dgm:spPr/>
    </dgm:pt>
    <dgm:pt modelId="{BADBD6B6-FD09-4047-B3FE-83848302619E}" type="pres">
      <dgm:prSet presAssocID="{7AAE1179-4422-486A-98EE-9C8765083C0F}" presName="rootConnector" presStyleLbl="node1" presStyleIdx="0" presStyleCnt="2"/>
      <dgm:spPr/>
    </dgm:pt>
    <dgm:pt modelId="{11671FD4-5F13-46C8-9B8F-4765A9F723F2}" type="pres">
      <dgm:prSet presAssocID="{7AAE1179-4422-486A-98EE-9C8765083C0F}" presName="childShape" presStyleCnt="0"/>
      <dgm:spPr/>
    </dgm:pt>
    <dgm:pt modelId="{96E070EF-33D3-47BF-A45F-D68221D1CD3A}" type="pres">
      <dgm:prSet presAssocID="{50151383-0F16-4104-840B-384D7408BA9D}" presName="Name13" presStyleLbl="parChTrans1D2" presStyleIdx="0" presStyleCnt="9" custSzX="344103"/>
      <dgm:spPr/>
    </dgm:pt>
    <dgm:pt modelId="{C7640FE8-6187-4893-B5A1-8DEE197DC20A}" type="pres">
      <dgm:prSet presAssocID="{3049A7F1-2ABE-4CBB-8162-00B4965E9B65}" presName="childText" presStyleLbl="bgAcc1" presStyleIdx="0" presStyleCnt="9" custScaleX="275790" custScaleY="62294">
        <dgm:presLayoutVars>
          <dgm:bulletEnabled val="1"/>
        </dgm:presLayoutVars>
      </dgm:prSet>
      <dgm:spPr/>
    </dgm:pt>
    <dgm:pt modelId="{FB136B96-F135-4521-B981-843438023CA1}" type="pres">
      <dgm:prSet presAssocID="{3685CD6C-0365-44E8-9A70-E0D36313EB72}" presName="Name13" presStyleLbl="parChTrans1D2" presStyleIdx="1" presStyleCnt="9" custSzX="344103"/>
      <dgm:spPr/>
    </dgm:pt>
    <dgm:pt modelId="{C56C47A5-6793-47F5-9D04-9B7144301A8B}" type="pres">
      <dgm:prSet presAssocID="{70B0A68A-6F95-4666-BCE8-41EE5D2DD753}" presName="childText" presStyleLbl="bgAcc1" presStyleIdx="1" presStyleCnt="9" custScaleX="275790" custScaleY="62294">
        <dgm:presLayoutVars>
          <dgm:bulletEnabled val="1"/>
        </dgm:presLayoutVars>
      </dgm:prSet>
      <dgm:spPr/>
    </dgm:pt>
    <dgm:pt modelId="{E409BDA8-240C-48D3-A5FF-9DD98E7E9E1E}" type="pres">
      <dgm:prSet presAssocID="{709D9629-D36A-48A7-BFB1-1567E1533E37}" presName="Name13" presStyleLbl="parChTrans1D2" presStyleIdx="2" presStyleCnt="9" custSzX="344103"/>
      <dgm:spPr/>
    </dgm:pt>
    <dgm:pt modelId="{E89DB317-29D1-43C3-A60E-2387EE3C7420}" type="pres">
      <dgm:prSet presAssocID="{E178216A-5581-49A7-9AB2-90C886DB59DE}" presName="childText" presStyleLbl="bgAcc1" presStyleIdx="2" presStyleCnt="9" custScaleX="275790" custScaleY="62294">
        <dgm:presLayoutVars>
          <dgm:bulletEnabled val="1"/>
        </dgm:presLayoutVars>
      </dgm:prSet>
      <dgm:spPr/>
    </dgm:pt>
    <dgm:pt modelId="{C3D0FB85-6FB6-42C9-A8B6-F5E4C1DED75A}" type="pres">
      <dgm:prSet presAssocID="{128667AF-FC27-4C17-8411-54BA42AB1AD7}" presName="Name13" presStyleLbl="parChTrans1D2" presStyleIdx="3" presStyleCnt="9" custSzX="344103"/>
      <dgm:spPr/>
    </dgm:pt>
    <dgm:pt modelId="{5CACD23A-6684-4523-AB04-E1B878A21808}" type="pres">
      <dgm:prSet presAssocID="{3A74319B-EC53-491D-8C34-4C044B730A75}" presName="childText" presStyleLbl="bgAcc1" presStyleIdx="3" presStyleCnt="9" custScaleX="275790" custScaleY="62294">
        <dgm:presLayoutVars>
          <dgm:bulletEnabled val="1"/>
        </dgm:presLayoutVars>
      </dgm:prSet>
      <dgm:spPr/>
    </dgm:pt>
    <dgm:pt modelId="{EA5143AA-5C75-409E-8FBD-735381266965}" type="pres">
      <dgm:prSet presAssocID="{F3BBF717-29DC-4AA3-8285-8A706869425C}" presName="Name13" presStyleLbl="parChTrans1D2" presStyleIdx="4" presStyleCnt="9" custSzX="344103"/>
      <dgm:spPr/>
    </dgm:pt>
    <dgm:pt modelId="{4B8CB187-8E4D-4208-B29A-14441CF96022}" type="pres">
      <dgm:prSet presAssocID="{157D4D26-7DA3-492F-A394-80FD3D4A002C}" presName="childText" presStyleLbl="bgAcc1" presStyleIdx="4" presStyleCnt="9" custScaleX="275790" custScaleY="62294">
        <dgm:presLayoutVars>
          <dgm:bulletEnabled val="1"/>
        </dgm:presLayoutVars>
      </dgm:prSet>
      <dgm:spPr/>
    </dgm:pt>
    <dgm:pt modelId="{965FF89D-A2B3-4ED9-9D7A-E356D4C033D4}" type="pres">
      <dgm:prSet presAssocID="{377BFA9B-C309-44A0-951B-6E250D816E2A}" presName="root" presStyleCnt="0"/>
      <dgm:spPr/>
    </dgm:pt>
    <dgm:pt modelId="{89977191-DA86-4ED9-9644-A88E064AE5C1}" type="pres">
      <dgm:prSet presAssocID="{377BFA9B-C309-44A0-951B-6E250D816E2A}" presName="rootComposite" presStyleCnt="0"/>
      <dgm:spPr/>
    </dgm:pt>
    <dgm:pt modelId="{B8C5C58B-5350-438A-90E3-3AE6F093E8BD}" type="pres">
      <dgm:prSet presAssocID="{377BFA9B-C309-44A0-951B-6E250D816E2A}" presName="rootText" presStyleLbl="node1" presStyleIdx="1" presStyleCnt="2" custScaleX="275790"/>
      <dgm:spPr/>
    </dgm:pt>
    <dgm:pt modelId="{72E293BC-2590-4E0B-A799-F04636DB865F}" type="pres">
      <dgm:prSet presAssocID="{377BFA9B-C309-44A0-951B-6E250D816E2A}" presName="rootConnector" presStyleLbl="node1" presStyleIdx="1" presStyleCnt="2"/>
      <dgm:spPr/>
    </dgm:pt>
    <dgm:pt modelId="{DEF8BF56-2D2B-48FD-A1BB-B115DE74D5FA}" type="pres">
      <dgm:prSet presAssocID="{377BFA9B-C309-44A0-951B-6E250D816E2A}" presName="childShape" presStyleCnt="0"/>
      <dgm:spPr/>
    </dgm:pt>
    <dgm:pt modelId="{46BD17CC-86E9-4C0B-8566-D2EEC08EEDAE}" type="pres">
      <dgm:prSet presAssocID="{9056ED3B-B095-40C0-A3B3-EFAF3DD13CB8}" presName="Name13" presStyleLbl="parChTrans1D2" presStyleIdx="5" presStyleCnt="9" custSzX="344103"/>
      <dgm:spPr/>
    </dgm:pt>
    <dgm:pt modelId="{69339B5D-7C68-4209-BD36-F301394D0700}" type="pres">
      <dgm:prSet presAssocID="{9DD46CA4-B4BB-43D8-B263-25D99412D00F}" presName="childText" presStyleLbl="bgAcc1" presStyleIdx="5" presStyleCnt="9" custScaleX="275790" custScaleY="62294">
        <dgm:presLayoutVars>
          <dgm:bulletEnabled val="1"/>
        </dgm:presLayoutVars>
      </dgm:prSet>
      <dgm:spPr/>
    </dgm:pt>
    <dgm:pt modelId="{68F13B58-92CB-472F-B2D6-7CC260C0FBE2}" type="pres">
      <dgm:prSet presAssocID="{629D7B25-9D96-4150-9B53-9BCA0FBB47CB}" presName="Name13" presStyleLbl="parChTrans1D2" presStyleIdx="6" presStyleCnt="9" custSzX="344103"/>
      <dgm:spPr/>
    </dgm:pt>
    <dgm:pt modelId="{8F08ABFC-C003-4C31-8B53-3F7326117329}" type="pres">
      <dgm:prSet presAssocID="{536164EC-6466-4001-87BB-3074D8D26BA7}" presName="childText" presStyleLbl="bgAcc1" presStyleIdx="6" presStyleCnt="9" custScaleX="275790" custScaleY="62294">
        <dgm:presLayoutVars>
          <dgm:bulletEnabled val="1"/>
        </dgm:presLayoutVars>
      </dgm:prSet>
      <dgm:spPr/>
    </dgm:pt>
    <dgm:pt modelId="{4BD79A61-37F4-4D6E-96CC-620E6F9507BB}" type="pres">
      <dgm:prSet presAssocID="{248A9EC1-DF20-47CB-8438-8A2C1717AE0D}" presName="Name13" presStyleLbl="parChTrans1D2" presStyleIdx="7" presStyleCnt="9" custSzX="344103"/>
      <dgm:spPr/>
    </dgm:pt>
    <dgm:pt modelId="{D4C7F3F3-6CA3-4612-A93E-5552497E479E}" type="pres">
      <dgm:prSet presAssocID="{47F0134D-7B64-48C0-BF86-5B5A25C2A33F}" presName="childText" presStyleLbl="bgAcc1" presStyleIdx="7" presStyleCnt="9" custScaleX="275790" custScaleY="62294">
        <dgm:presLayoutVars>
          <dgm:bulletEnabled val="1"/>
        </dgm:presLayoutVars>
      </dgm:prSet>
      <dgm:spPr/>
    </dgm:pt>
    <dgm:pt modelId="{4326AA4A-B9F5-4CF8-A7E6-A7E9519EDEC0}" type="pres">
      <dgm:prSet presAssocID="{3F0F091D-0F48-4259-A7D8-9455014897FD}" presName="Name13" presStyleLbl="parChTrans1D2" presStyleIdx="8" presStyleCnt="9" custSzX="344103"/>
      <dgm:spPr/>
    </dgm:pt>
    <dgm:pt modelId="{A9EB9AB1-3C2E-42DC-B6B9-48B753F5E8C5}" type="pres">
      <dgm:prSet presAssocID="{484EF99F-FCA8-4252-8D13-0EA09E6FC16F}" presName="childText" presStyleLbl="bgAcc1" presStyleIdx="8" presStyleCnt="9" custScaleX="275790" custScaleY="62294">
        <dgm:presLayoutVars>
          <dgm:bulletEnabled val="1"/>
        </dgm:presLayoutVars>
      </dgm:prSet>
      <dgm:spPr/>
    </dgm:pt>
  </dgm:ptLst>
  <dgm:cxnLst>
    <dgm:cxn modelId="{62DCF907-C971-449B-8939-FA27ABB84A36}" type="presOf" srcId="{709D9629-D36A-48A7-BFB1-1567E1533E37}" destId="{E409BDA8-240C-48D3-A5FF-9DD98E7E9E1E}" srcOrd="0" destOrd="0" presId="urn:microsoft.com/office/officeart/2005/8/layout/hierarchy3"/>
    <dgm:cxn modelId="{79A7E80E-D016-48DE-8E87-50A306FA61D4}" srcId="{377BFA9B-C309-44A0-951B-6E250D816E2A}" destId="{47F0134D-7B64-48C0-BF86-5B5A25C2A33F}" srcOrd="2" destOrd="0" parTransId="{248A9EC1-DF20-47CB-8438-8A2C1717AE0D}" sibTransId="{5838BA1F-3115-4C6A-B28E-882A81B84CEE}"/>
    <dgm:cxn modelId="{538F3218-7B8D-4E79-9283-D8E7A68E9DD7}" type="presOf" srcId="{47F0134D-7B64-48C0-BF86-5B5A25C2A33F}" destId="{D4C7F3F3-6CA3-4612-A93E-5552497E479E}" srcOrd="0" destOrd="0" presId="urn:microsoft.com/office/officeart/2005/8/layout/hierarchy3"/>
    <dgm:cxn modelId="{5295801B-179E-49E8-90C2-4E4889A5E16B}" srcId="{7AAE1179-4422-486A-98EE-9C8765083C0F}" destId="{3049A7F1-2ABE-4CBB-8162-00B4965E9B65}" srcOrd="0" destOrd="0" parTransId="{50151383-0F16-4104-840B-384D7408BA9D}" sibTransId="{19E5F3D0-8DF2-402C-AC08-DCCC61DC27BD}"/>
    <dgm:cxn modelId="{05A50E28-95AA-4D1C-A973-C5A05148F1B3}" type="presOf" srcId="{157D4D26-7DA3-492F-A394-80FD3D4A002C}" destId="{4B8CB187-8E4D-4208-B29A-14441CF96022}" srcOrd="0" destOrd="0" presId="urn:microsoft.com/office/officeart/2005/8/layout/hierarchy3"/>
    <dgm:cxn modelId="{82566F28-6E9F-4B93-B9F9-743C15DCD010}" type="presOf" srcId="{484EF99F-FCA8-4252-8D13-0EA09E6FC16F}" destId="{A9EB9AB1-3C2E-42DC-B6B9-48B753F5E8C5}" srcOrd="0" destOrd="0" presId="urn:microsoft.com/office/officeart/2005/8/layout/hierarchy3"/>
    <dgm:cxn modelId="{F8FD5860-5984-462A-8E5F-543CE234180B}" type="presOf" srcId="{E178216A-5581-49A7-9AB2-90C886DB59DE}" destId="{E89DB317-29D1-43C3-A60E-2387EE3C7420}" srcOrd="0" destOrd="0" presId="urn:microsoft.com/office/officeart/2005/8/layout/hierarchy3"/>
    <dgm:cxn modelId="{FD3EEF41-4F5E-4509-B7C4-F72BEE344218}" type="presOf" srcId="{248A9EC1-DF20-47CB-8438-8A2C1717AE0D}" destId="{4BD79A61-37F4-4D6E-96CC-620E6F9507BB}" srcOrd="0" destOrd="0" presId="urn:microsoft.com/office/officeart/2005/8/layout/hierarchy3"/>
    <dgm:cxn modelId="{90BD2542-046A-4A69-9C47-D1A7CDE3B5B3}" srcId="{7AAE1179-4422-486A-98EE-9C8765083C0F}" destId="{E178216A-5581-49A7-9AB2-90C886DB59DE}" srcOrd="2" destOrd="0" parTransId="{709D9629-D36A-48A7-BFB1-1567E1533E37}" sibTransId="{5D2DD44C-397A-4FE2-B741-23ECA081B102}"/>
    <dgm:cxn modelId="{BF655D66-2C7D-4DCF-A0D7-7ADC49A5D518}" srcId="{377BFA9B-C309-44A0-951B-6E250D816E2A}" destId="{9DD46CA4-B4BB-43D8-B263-25D99412D00F}" srcOrd="0" destOrd="0" parTransId="{9056ED3B-B095-40C0-A3B3-EFAF3DD13CB8}" sibTransId="{716E8180-2EEC-45FC-9B59-314E486BD723}"/>
    <dgm:cxn modelId="{532FDB69-34F6-4DBE-B22A-4EAACE298A8C}" type="presOf" srcId="{9056ED3B-B095-40C0-A3B3-EFAF3DD13CB8}" destId="{46BD17CC-86E9-4C0B-8566-D2EEC08EEDAE}" srcOrd="0" destOrd="0" presId="urn:microsoft.com/office/officeart/2005/8/layout/hierarchy3"/>
    <dgm:cxn modelId="{ED62886C-46E7-4305-BC8A-C7A843705A4D}" srcId="{E9D3E69A-AEF2-41C8-99C5-0EE05F663550}" destId="{377BFA9B-C309-44A0-951B-6E250D816E2A}" srcOrd="1" destOrd="0" parTransId="{06E65427-CBA1-4465-A65C-041551A0B50E}" sibTransId="{59396535-44C7-4686-8933-2C4BE5C76510}"/>
    <dgm:cxn modelId="{E528476E-07FC-46BA-84EA-060EC0D57898}" srcId="{E9D3E69A-AEF2-41C8-99C5-0EE05F663550}" destId="{7AAE1179-4422-486A-98EE-9C8765083C0F}" srcOrd="0" destOrd="0" parTransId="{447FC35B-CC5D-4889-ACEB-7544B279F8F9}" sibTransId="{505F7B40-CADC-4E04-9604-13739E996030}"/>
    <dgm:cxn modelId="{FD490954-F56D-49A0-A13D-23C92B087029}" type="presOf" srcId="{128667AF-FC27-4C17-8411-54BA42AB1AD7}" destId="{C3D0FB85-6FB6-42C9-A8B6-F5E4C1DED75A}" srcOrd="0" destOrd="0" presId="urn:microsoft.com/office/officeart/2005/8/layout/hierarchy3"/>
    <dgm:cxn modelId="{BF716578-84D7-4E0E-9E56-EF975BE08054}" srcId="{7AAE1179-4422-486A-98EE-9C8765083C0F}" destId="{70B0A68A-6F95-4666-BCE8-41EE5D2DD753}" srcOrd="1" destOrd="0" parTransId="{3685CD6C-0365-44E8-9A70-E0D36313EB72}" sibTransId="{1107348A-D078-405B-8A9E-6F7EF8775AE5}"/>
    <dgm:cxn modelId="{8905AE7C-95FC-41F4-AD2F-16E682001A16}" type="presOf" srcId="{50151383-0F16-4104-840B-384D7408BA9D}" destId="{96E070EF-33D3-47BF-A45F-D68221D1CD3A}" srcOrd="0" destOrd="0" presId="urn:microsoft.com/office/officeart/2005/8/layout/hierarchy3"/>
    <dgm:cxn modelId="{999F7481-B49B-40B8-849D-FF9D2007F6FB}" type="presOf" srcId="{377BFA9B-C309-44A0-951B-6E250D816E2A}" destId="{72E293BC-2590-4E0B-A799-F04636DB865F}" srcOrd="1" destOrd="0" presId="urn:microsoft.com/office/officeart/2005/8/layout/hierarchy3"/>
    <dgm:cxn modelId="{80C52683-B4D3-4720-89BF-47928F926EAF}" type="presOf" srcId="{629D7B25-9D96-4150-9B53-9BCA0FBB47CB}" destId="{68F13B58-92CB-472F-B2D6-7CC260C0FBE2}" srcOrd="0" destOrd="0" presId="urn:microsoft.com/office/officeart/2005/8/layout/hierarchy3"/>
    <dgm:cxn modelId="{8CAFA08E-36B0-47DF-98E2-0F817D13EDD8}" srcId="{7AAE1179-4422-486A-98EE-9C8765083C0F}" destId="{157D4D26-7DA3-492F-A394-80FD3D4A002C}" srcOrd="4" destOrd="0" parTransId="{F3BBF717-29DC-4AA3-8285-8A706869425C}" sibTransId="{E6BB2C09-2E62-4429-B554-E601B76BC698}"/>
    <dgm:cxn modelId="{1002E997-F590-4D06-961C-5B827712E9B0}" srcId="{7AAE1179-4422-486A-98EE-9C8765083C0F}" destId="{3A74319B-EC53-491D-8C34-4C044B730A75}" srcOrd="3" destOrd="0" parTransId="{128667AF-FC27-4C17-8411-54BA42AB1AD7}" sibTransId="{764DFB58-DBFB-4092-B997-6430699BCD9A}"/>
    <dgm:cxn modelId="{52966C9A-C5DF-4C2C-97E3-3B5B0CFBB3D1}" type="presOf" srcId="{536164EC-6466-4001-87BB-3074D8D26BA7}" destId="{8F08ABFC-C003-4C31-8B53-3F7326117329}" srcOrd="0" destOrd="0" presId="urn:microsoft.com/office/officeart/2005/8/layout/hierarchy3"/>
    <dgm:cxn modelId="{2B5175A0-ACB4-4295-8BA9-DF75AE62A35F}" type="presOf" srcId="{7AAE1179-4422-486A-98EE-9C8765083C0F}" destId="{BADBD6B6-FD09-4047-B3FE-83848302619E}" srcOrd="1" destOrd="0" presId="urn:microsoft.com/office/officeart/2005/8/layout/hierarchy3"/>
    <dgm:cxn modelId="{268ACFA5-CFD9-4E5C-A9D1-574B0533C7FF}" type="presOf" srcId="{7AAE1179-4422-486A-98EE-9C8765083C0F}" destId="{573D7090-948C-446D-ACF3-2CB8F804F834}" srcOrd="0" destOrd="0" presId="urn:microsoft.com/office/officeart/2005/8/layout/hierarchy3"/>
    <dgm:cxn modelId="{9EE5B4A6-1AC6-4AC9-A34F-49531E5760B8}" type="presOf" srcId="{3049A7F1-2ABE-4CBB-8162-00B4965E9B65}" destId="{C7640FE8-6187-4893-B5A1-8DEE197DC20A}" srcOrd="0" destOrd="0" presId="urn:microsoft.com/office/officeart/2005/8/layout/hierarchy3"/>
    <dgm:cxn modelId="{5C3E4FB3-18C5-400E-911B-CD7B411FC594}" srcId="{377BFA9B-C309-44A0-951B-6E250D816E2A}" destId="{536164EC-6466-4001-87BB-3074D8D26BA7}" srcOrd="1" destOrd="0" parTransId="{629D7B25-9D96-4150-9B53-9BCA0FBB47CB}" sibTransId="{A662B258-5784-48FB-A2A7-0E5687946B55}"/>
    <dgm:cxn modelId="{2596E4D1-8585-4537-9789-B7853B0BA841}" type="presOf" srcId="{E9D3E69A-AEF2-41C8-99C5-0EE05F663550}" destId="{0AF80113-0287-43D2-B273-741C53F0A6EB}" srcOrd="0" destOrd="0" presId="urn:microsoft.com/office/officeart/2005/8/layout/hierarchy3"/>
    <dgm:cxn modelId="{AE011AD3-AA88-4CA5-988F-BE02E9B8EFB4}" type="presOf" srcId="{3685CD6C-0365-44E8-9A70-E0D36313EB72}" destId="{FB136B96-F135-4521-B981-843438023CA1}" srcOrd="0" destOrd="0" presId="urn:microsoft.com/office/officeart/2005/8/layout/hierarchy3"/>
    <dgm:cxn modelId="{90D59AD5-5999-440D-B6C1-3416F09200C7}" type="presOf" srcId="{70B0A68A-6F95-4666-BCE8-41EE5D2DD753}" destId="{C56C47A5-6793-47F5-9D04-9B7144301A8B}" srcOrd="0" destOrd="0" presId="urn:microsoft.com/office/officeart/2005/8/layout/hierarchy3"/>
    <dgm:cxn modelId="{9E264ED9-1D7A-4CD8-8531-61148A017F5A}" srcId="{377BFA9B-C309-44A0-951B-6E250D816E2A}" destId="{484EF99F-FCA8-4252-8D13-0EA09E6FC16F}" srcOrd="3" destOrd="0" parTransId="{3F0F091D-0F48-4259-A7D8-9455014897FD}" sibTransId="{CA527E70-4BF0-416F-9EC6-25685015B9CB}"/>
    <dgm:cxn modelId="{13B864DB-97E0-47EB-BAB5-331259482616}" type="presOf" srcId="{3A74319B-EC53-491D-8C34-4C044B730A75}" destId="{5CACD23A-6684-4523-AB04-E1B878A21808}" srcOrd="0" destOrd="0" presId="urn:microsoft.com/office/officeart/2005/8/layout/hierarchy3"/>
    <dgm:cxn modelId="{14E552E0-9440-40BB-96C2-4D71D7E30E60}" type="presOf" srcId="{9DD46CA4-B4BB-43D8-B263-25D99412D00F}" destId="{69339B5D-7C68-4209-BD36-F301394D0700}" srcOrd="0" destOrd="0" presId="urn:microsoft.com/office/officeart/2005/8/layout/hierarchy3"/>
    <dgm:cxn modelId="{D57E29F3-3C5B-40D6-ACD3-1FEA54BF557B}" type="presOf" srcId="{F3BBF717-29DC-4AA3-8285-8A706869425C}" destId="{EA5143AA-5C75-409E-8FBD-735381266965}" srcOrd="0" destOrd="0" presId="urn:microsoft.com/office/officeart/2005/8/layout/hierarchy3"/>
    <dgm:cxn modelId="{F53C5DF9-90C9-4E32-85B3-D34F586D1077}" type="presOf" srcId="{3F0F091D-0F48-4259-A7D8-9455014897FD}" destId="{4326AA4A-B9F5-4CF8-A7E6-A7E9519EDEC0}" srcOrd="0" destOrd="0" presId="urn:microsoft.com/office/officeart/2005/8/layout/hierarchy3"/>
    <dgm:cxn modelId="{922EAAFC-22A5-40E4-9996-8A295EDDDE17}" type="presOf" srcId="{377BFA9B-C309-44A0-951B-6E250D816E2A}" destId="{B8C5C58B-5350-438A-90E3-3AE6F093E8BD}" srcOrd="0" destOrd="0" presId="urn:microsoft.com/office/officeart/2005/8/layout/hierarchy3"/>
    <dgm:cxn modelId="{91564337-AAB5-4B9E-91BD-F44E153B20DA}" type="presParOf" srcId="{0AF80113-0287-43D2-B273-741C53F0A6EB}" destId="{70DE2803-065A-4046-93E1-37186FA6B550}" srcOrd="0" destOrd="0" presId="urn:microsoft.com/office/officeart/2005/8/layout/hierarchy3"/>
    <dgm:cxn modelId="{73B5F442-982B-4F1E-A885-85DF0119310F}" type="presParOf" srcId="{70DE2803-065A-4046-93E1-37186FA6B550}" destId="{4BF92066-C634-4C78-90B9-41FB4BAA7752}" srcOrd="0" destOrd="0" presId="urn:microsoft.com/office/officeart/2005/8/layout/hierarchy3"/>
    <dgm:cxn modelId="{D835423B-E12C-4CA0-9BA6-5F22C5A41F42}" type="presParOf" srcId="{4BF92066-C634-4C78-90B9-41FB4BAA7752}" destId="{573D7090-948C-446D-ACF3-2CB8F804F834}" srcOrd="0" destOrd="0" presId="urn:microsoft.com/office/officeart/2005/8/layout/hierarchy3"/>
    <dgm:cxn modelId="{5271E164-309A-4ADC-8F88-12B67B11DCF4}" type="presParOf" srcId="{4BF92066-C634-4C78-90B9-41FB4BAA7752}" destId="{BADBD6B6-FD09-4047-B3FE-83848302619E}" srcOrd="1" destOrd="0" presId="urn:microsoft.com/office/officeart/2005/8/layout/hierarchy3"/>
    <dgm:cxn modelId="{8D816D7A-89C5-4497-8269-1FF76A642730}" type="presParOf" srcId="{70DE2803-065A-4046-93E1-37186FA6B550}" destId="{11671FD4-5F13-46C8-9B8F-4765A9F723F2}" srcOrd="1" destOrd="0" presId="urn:microsoft.com/office/officeart/2005/8/layout/hierarchy3"/>
    <dgm:cxn modelId="{E9D711E7-A715-4DF6-8899-E1D9A214AC3C}" type="presParOf" srcId="{11671FD4-5F13-46C8-9B8F-4765A9F723F2}" destId="{96E070EF-33D3-47BF-A45F-D68221D1CD3A}" srcOrd="0" destOrd="0" presId="urn:microsoft.com/office/officeart/2005/8/layout/hierarchy3"/>
    <dgm:cxn modelId="{6502AE33-5B09-4D77-BF42-C00A42BDFA31}" type="presParOf" srcId="{11671FD4-5F13-46C8-9B8F-4765A9F723F2}" destId="{C7640FE8-6187-4893-B5A1-8DEE197DC20A}" srcOrd="1" destOrd="0" presId="urn:microsoft.com/office/officeart/2005/8/layout/hierarchy3"/>
    <dgm:cxn modelId="{0BC082C3-89F2-4C85-9147-2507D3D2ABD0}" type="presParOf" srcId="{11671FD4-5F13-46C8-9B8F-4765A9F723F2}" destId="{FB136B96-F135-4521-B981-843438023CA1}" srcOrd="2" destOrd="0" presId="urn:microsoft.com/office/officeart/2005/8/layout/hierarchy3"/>
    <dgm:cxn modelId="{0608F5B9-6168-4D8A-9FB9-245EFE4596D2}" type="presParOf" srcId="{11671FD4-5F13-46C8-9B8F-4765A9F723F2}" destId="{C56C47A5-6793-47F5-9D04-9B7144301A8B}" srcOrd="3" destOrd="0" presId="urn:microsoft.com/office/officeart/2005/8/layout/hierarchy3"/>
    <dgm:cxn modelId="{DA0F1BEC-7B7E-49F5-BF7C-73667C419670}" type="presParOf" srcId="{11671FD4-5F13-46C8-9B8F-4765A9F723F2}" destId="{E409BDA8-240C-48D3-A5FF-9DD98E7E9E1E}" srcOrd="4" destOrd="0" presId="urn:microsoft.com/office/officeart/2005/8/layout/hierarchy3"/>
    <dgm:cxn modelId="{0DAE3335-2A75-42C6-ABE5-100A2154FF0F}" type="presParOf" srcId="{11671FD4-5F13-46C8-9B8F-4765A9F723F2}" destId="{E89DB317-29D1-43C3-A60E-2387EE3C7420}" srcOrd="5" destOrd="0" presId="urn:microsoft.com/office/officeart/2005/8/layout/hierarchy3"/>
    <dgm:cxn modelId="{A7AD8C4B-EEE3-4B9C-9478-8AD9F54F191A}" type="presParOf" srcId="{11671FD4-5F13-46C8-9B8F-4765A9F723F2}" destId="{C3D0FB85-6FB6-42C9-A8B6-F5E4C1DED75A}" srcOrd="6" destOrd="0" presId="urn:microsoft.com/office/officeart/2005/8/layout/hierarchy3"/>
    <dgm:cxn modelId="{F10C0A72-C43C-4A2C-B65C-4EE49159AE3D}" type="presParOf" srcId="{11671FD4-5F13-46C8-9B8F-4765A9F723F2}" destId="{5CACD23A-6684-4523-AB04-E1B878A21808}" srcOrd="7" destOrd="0" presId="urn:microsoft.com/office/officeart/2005/8/layout/hierarchy3"/>
    <dgm:cxn modelId="{1535D3B1-2495-4C8D-A2FB-161A0ED16F89}" type="presParOf" srcId="{11671FD4-5F13-46C8-9B8F-4765A9F723F2}" destId="{EA5143AA-5C75-409E-8FBD-735381266965}" srcOrd="8" destOrd="0" presId="urn:microsoft.com/office/officeart/2005/8/layout/hierarchy3"/>
    <dgm:cxn modelId="{63EFA769-F965-46A5-8AA9-E8AF3D830585}" type="presParOf" srcId="{11671FD4-5F13-46C8-9B8F-4765A9F723F2}" destId="{4B8CB187-8E4D-4208-B29A-14441CF96022}" srcOrd="9" destOrd="0" presId="urn:microsoft.com/office/officeart/2005/8/layout/hierarchy3"/>
    <dgm:cxn modelId="{236E802A-9ADB-4994-A5BC-CE3F1B1DEDEE}" type="presParOf" srcId="{0AF80113-0287-43D2-B273-741C53F0A6EB}" destId="{965FF89D-A2B3-4ED9-9D7A-E356D4C033D4}" srcOrd="1" destOrd="0" presId="urn:microsoft.com/office/officeart/2005/8/layout/hierarchy3"/>
    <dgm:cxn modelId="{DF247958-A962-468C-9B32-C4162649C774}" type="presParOf" srcId="{965FF89D-A2B3-4ED9-9D7A-E356D4C033D4}" destId="{89977191-DA86-4ED9-9644-A88E064AE5C1}" srcOrd="0" destOrd="0" presId="urn:microsoft.com/office/officeart/2005/8/layout/hierarchy3"/>
    <dgm:cxn modelId="{9A450EE9-35DD-4647-AE44-C9B4C5DB847D}" type="presParOf" srcId="{89977191-DA86-4ED9-9644-A88E064AE5C1}" destId="{B8C5C58B-5350-438A-90E3-3AE6F093E8BD}" srcOrd="0" destOrd="0" presId="urn:microsoft.com/office/officeart/2005/8/layout/hierarchy3"/>
    <dgm:cxn modelId="{A781E522-C81A-4494-AF0D-B4328A519D1D}" type="presParOf" srcId="{89977191-DA86-4ED9-9644-A88E064AE5C1}" destId="{72E293BC-2590-4E0B-A799-F04636DB865F}" srcOrd="1" destOrd="0" presId="urn:microsoft.com/office/officeart/2005/8/layout/hierarchy3"/>
    <dgm:cxn modelId="{9CACD0E6-B7A6-4C23-A7F8-66A9288E6187}" type="presParOf" srcId="{965FF89D-A2B3-4ED9-9D7A-E356D4C033D4}" destId="{DEF8BF56-2D2B-48FD-A1BB-B115DE74D5FA}" srcOrd="1" destOrd="0" presId="urn:microsoft.com/office/officeart/2005/8/layout/hierarchy3"/>
    <dgm:cxn modelId="{EE034F81-24DB-48AE-8B0B-49D5569AFD45}" type="presParOf" srcId="{DEF8BF56-2D2B-48FD-A1BB-B115DE74D5FA}" destId="{46BD17CC-86E9-4C0B-8566-D2EEC08EEDAE}" srcOrd="0" destOrd="0" presId="urn:microsoft.com/office/officeart/2005/8/layout/hierarchy3"/>
    <dgm:cxn modelId="{3908E371-697B-4767-9227-FF62927342E5}" type="presParOf" srcId="{DEF8BF56-2D2B-48FD-A1BB-B115DE74D5FA}" destId="{69339B5D-7C68-4209-BD36-F301394D0700}" srcOrd="1" destOrd="0" presId="urn:microsoft.com/office/officeart/2005/8/layout/hierarchy3"/>
    <dgm:cxn modelId="{51CB9AEB-ADA4-4DBE-91AD-D0E6B69FF796}" type="presParOf" srcId="{DEF8BF56-2D2B-48FD-A1BB-B115DE74D5FA}" destId="{68F13B58-92CB-472F-B2D6-7CC260C0FBE2}" srcOrd="2" destOrd="0" presId="urn:microsoft.com/office/officeart/2005/8/layout/hierarchy3"/>
    <dgm:cxn modelId="{95CF752A-95FE-4B10-989C-1C0C09E8A203}" type="presParOf" srcId="{DEF8BF56-2D2B-48FD-A1BB-B115DE74D5FA}" destId="{8F08ABFC-C003-4C31-8B53-3F7326117329}" srcOrd="3" destOrd="0" presId="urn:microsoft.com/office/officeart/2005/8/layout/hierarchy3"/>
    <dgm:cxn modelId="{0A8144A8-24C5-497D-A71B-80AD54F6FE6F}" type="presParOf" srcId="{DEF8BF56-2D2B-48FD-A1BB-B115DE74D5FA}" destId="{4BD79A61-37F4-4D6E-96CC-620E6F9507BB}" srcOrd="4" destOrd="0" presId="urn:microsoft.com/office/officeart/2005/8/layout/hierarchy3"/>
    <dgm:cxn modelId="{95B7E2B5-E087-4B5E-95C9-3BF117AB7593}" type="presParOf" srcId="{DEF8BF56-2D2B-48FD-A1BB-B115DE74D5FA}" destId="{D4C7F3F3-6CA3-4612-A93E-5552497E479E}" srcOrd="5" destOrd="0" presId="urn:microsoft.com/office/officeart/2005/8/layout/hierarchy3"/>
    <dgm:cxn modelId="{DAD97805-A681-448D-8C51-E31B39FB388D}" type="presParOf" srcId="{DEF8BF56-2D2B-48FD-A1BB-B115DE74D5FA}" destId="{4326AA4A-B9F5-4CF8-A7E6-A7E9519EDEC0}" srcOrd="6" destOrd="0" presId="urn:microsoft.com/office/officeart/2005/8/layout/hierarchy3"/>
    <dgm:cxn modelId="{01B30897-48B1-4053-A7EF-FB8001C2F319}" type="presParOf" srcId="{DEF8BF56-2D2B-48FD-A1BB-B115DE74D5FA}" destId="{A9EB9AB1-3C2E-42DC-B6B9-48B753F5E8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3D7090-948C-446D-ACF3-2CB8F804F834}">
      <dsp:nvSpPr>
        <dsp:cNvPr id="0" name=""/>
        <dsp:cNvSpPr/>
      </dsp:nvSpPr>
      <dsp:spPr>
        <a:xfrm>
          <a:off x="1985" y="286920"/>
          <a:ext cx="3407946" cy="617851"/>
        </a:xfrm>
        <a:prstGeom prst="roundRect">
          <a:avLst>
            <a:gd name="adj" fmla="val 10000"/>
          </a:avLst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atin typeface="Times New Roman" pitchFamily="18" charset="0"/>
              <a:cs typeface="Times New Roman" pitchFamily="18" charset="0"/>
            </a:rPr>
            <a:t>1. Probability</a:t>
          </a:r>
          <a:endParaRPr lang="th-TH" sz="3000" b="1" kern="1200" dirty="0">
            <a:latin typeface="Times New Roman" pitchFamily="18" charset="0"/>
          </a:endParaRPr>
        </a:p>
      </dsp:txBody>
      <dsp:txXfrm>
        <a:off x="20081" y="305016"/>
        <a:ext cx="3371754" cy="581659"/>
      </dsp:txXfrm>
    </dsp:sp>
    <dsp:sp modelId="{96E070EF-33D3-47BF-A45F-D68221D1CD3A}">
      <dsp:nvSpPr>
        <dsp:cNvPr id="0" name=""/>
        <dsp:cNvSpPr/>
      </dsp:nvSpPr>
      <dsp:spPr>
        <a:xfrm>
          <a:off x="342780" y="904772"/>
          <a:ext cx="340794" cy="346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6905"/>
              </a:lnTo>
              <a:lnTo>
                <a:pt x="340794" y="3469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40FE8-6187-4893-B5A1-8DEE197DC20A}">
      <dsp:nvSpPr>
        <dsp:cNvPr id="0" name=""/>
        <dsp:cNvSpPr/>
      </dsp:nvSpPr>
      <dsp:spPr>
        <a:xfrm>
          <a:off x="683575" y="1059235"/>
          <a:ext cx="2726357" cy="3848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imes New Roman" pitchFamily="18" charset="0"/>
              <a:cs typeface="Times New Roman" pitchFamily="18" charset="0"/>
            </a:rPr>
            <a:t>1.1 Simple random</a:t>
          </a:r>
          <a:endParaRPr lang="th-TH" sz="2200" b="1" kern="1200" dirty="0">
            <a:latin typeface="Times New Roman" pitchFamily="18" charset="0"/>
          </a:endParaRPr>
        </a:p>
      </dsp:txBody>
      <dsp:txXfrm>
        <a:off x="694848" y="1070508"/>
        <a:ext cx="2703811" cy="362338"/>
      </dsp:txXfrm>
    </dsp:sp>
    <dsp:sp modelId="{FB136B96-F135-4521-B981-843438023CA1}">
      <dsp:nvSpPr>
        <dsp:cNvPr id="0" name=""/>
        <dsp:cNvSpPr/>
      </dsp:nvSpPr>
      <dsp:spPr>
        <a:xfrm>
          <a:off x="342780" y="904772"/>
          <a:ext cx="340794" cy="886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6252"/>
              </a:lnTo>
              <a:lnTo>
                <a:pt x="340794" y="8862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C47A5-6793-47F5-9D04-9B7144301A8B}">
      <dsp:nvSpPr>
        <dsp:cNvPr id="0" name=""/>
        <dsp:cNvSpPr/>
      </dsp:nvSpPr>
      <dsp:spPr>
        <a:xfrm>
          <a:off x="683575" y="1598583"/>
          <a:ext cx="2726357" cy="3848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imes New Roman" pitchFamily="18" charset="0"/>
              <a:cs typeface="Times New Roman" pitchFamily="18" charset="0"/>
            </a:rPr>
            <a:t>1.2 Systematic </a:t>
          </a:r>
          <a:endParaRPr lang="th-TH" sz="2200" b="1" kern="1200" dirty="0">
            <a:latin typeface="Times New Roman" pitchFamily="18" charset="0"/>
          </a:endParaRPr>
        </a:p>
      </dsp:txBody>
      <dsp:txXfrm>
        <a:off x="694848" y="1609856"/>
        <a:ext cx="2703811" cy="362338"/>
      </dsp:txXfrm>
    </dsp:sp>
    <dsp:sp modelId="{E409BDA8-240C-48D3-A5FF-9DD98E7E9E1E}">
      <dsp:nvSpPr>
        <dsp:cNvPr id="0" name=""/>
        <dsp:cNvSpPr/>
      </dsp:nvSpPr>
      <dsp:spPr>
        <a:xfrm>
          <a:off x="342780" y="904772"/>
          <a:ext cx="340794" cy="1425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5600"/>
              </a:lnTo>
              <a:lnTo>
                <a:pt x="340794" y="14256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DB317-29D1-43C3-A60E-2387EE3C7420}">
      <dsp:nvSpPr>
        <dsp:cNvPr id="0" name=""/>
        <dsp:cNvSpPr/>
      </dsp:nvSpPr>
      <dsp:spPr>
        <a:xfrm>
          <a:off x="683575" y="2137930"/>
          <a:ext cx="2726357" cy="3848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imes New Roman" pitchFamily="18" charset="0"/>
              <a:cs typeface="Times New Roman" pitchFamily="18" charset="0"/>
            </a:rPr>
            <a:t>1.3 Stratified</a:t>
          </a:r>
          <a:endParaRPr lang="th-TH" sz="2200" b="1" kern="1200" dirty="0">
            <a:latin typeface="Times New Roman" pitchFamily="18" charset="0"/>
          </a:endParaRPr>
        </a:p>
      </dsp:txBody>
      <dsp:txXfrm>
        <a:off x="694848" y="2149203"/>
        <a:ext cx="2703811" cy="362338"/>
      </dsp:txXfrm>
    </dsp:sp>
    <dsp:sp modelId="{C3D0FB85-6FB6-42C9-A8B6-F5E4C1DED75A}">
      <dsp:nvSpPr>
        <dsp:cNvPr id="0" name=""/>
        <dsp:cNvSpPr/>
      </dsp:nvSpPr>
      <dsp:spPr>
        <a:xfrm>
          <a:off x="342780" y="904772"/>
          <a:ext cx="340794" cy="1964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4947"/>
              </a:lnTo>
              <a:lnTo>
                <a:pt x="340794" y="19649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CD23A-6684-4523-AB04-E1B878A21808}">
      <dsp:nvSpPr>
        <dsp:cNvPr id="0" name=""/>
        <dsp:cNvSpPr/>
      </dsp:nvSpPr>
      <dsp:spPr>
        <a:xfrm>
          <a:off x="683575" y="2677278"/>
          <a:ext cx="2726357" cy="3848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imes New Roman" pitchFamily="18" charset="0"/>
              <a:cs typeface="Times New Roman" pitchFamily="18" charset="0"/>
            </a:rPr>
            <a:t>1.4 Cluster</a:t>
          </a:r>
          <a:endParaRPr lang="th-TH" sz="2200" b="1" kern="1200" dirty="0">
            <a:latin typeface="Times New Roman" pitchFamily="18" charset="0"/>
          </a:endParaRPr>
        </a:p>
      </dsp:txBody>
      <dsp:txXfrm>
        <a:off x="694848" y="2688551"/>
        <a:ext cx="2703811" cy="362338"/>
      </dsp:txXfrm>
    </dsp:sp>
    <dsp:sp modelId="{EA5143AA-5C75-409E-8FBD-735381266965}">
      <dsp:nvSpPr>
        <dsp:cNvPr id="0" name=""/>
        <dsp:cNvSpPr/>
      </dsp:nvSpPr>
      <dsp:spPr>
        <a:xfrm>
          <a:off x="342780" y="904772"/>
          <a:ext cx="340794" cy="2504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4295"/>
              </a:lnTo>
              <a:lnTo>
                <a:pt x="340794" y="2504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CB187-8E4D-4208-B29A-14441CF96022}">
      <dsp:nvSpPr>
        <dsp:cNvPr id="0" name=""/>
        <dsp:cNvSpPr/>
      </dsp:nvSpPr>
      <dsp:spPr>
        <a:xfrm>
          <a:off x="683575" y="3216625"/>
          <a:ext cx="2726357" cy="3848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imes New Roman" pitchFamily="18" charset="0"/>
              <a:cs typeface="Times New Roman" pitchFamily="18" charset="0"/>
            </a:rPr>
            <a:t>1.5 Multi-stage</a:t>
          </a:r>
          <a:endParaRPr lang="th-TH" sz="2200" b="1" kern="1200" dirty="0">
            <a:latin typeface="Times New Roman" pitchFamily="18" charset="0"/>
          </a:endParaRPr>
        </a:p>
      </dsp:txBody>
      <dsp:txXfrm>
        <a:off x="694848" y="3227898"/>
        <a:ext cx="2703811" cy="362338"/>
      </dsp:txXfrm>
    </dsp:sp>
    <dsp:sp modelId="{B8C5C58B-5350-438A-90E3-3AE6F093E8BD}">
      <dsp:nvSpPr>
        <dsp:cNvPr id="0" name=""/>
        <dsp:cNvSpPr/>
      </dsp:nvSpPr>
      <dsp:spPr>
        <a:xfrm>
          <a:off x="3718858" y="286920"/>
          <a:ext cx="3407946" cy="617851"/>
        </a:xfrm>
        <a:prstGeom prst="roundRect">
          <a:avLst>
            <a:gd name="adj" fmla="val 10000"/>
          </a:avLst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atin typeface="Times New Roman" pitchFamily="18" charset="0"/>
              <a:cs typeface="Times New Roman" pitchFamily="18" charset="0"/>
            </a:rPr>
            <a:t>2. Non-probability</a:t>
          </a:r>
          <a:endParaRPr lang="th-TH" sz="3000" b="1" kern="1200" dirty="0">
            <a:latin typeface="Times New Roman" pitchFamily="18" charset="0"/>
          </a:endParaRPr>
        </a:p>
      </dsp:txBody>
      <dsp:txXfrm>
        <a:off x="3736954" y="305016"/>
        <a:ext cx="3371754" cy="581659"/>
      </dsp:txXfrm>
    </dsp:sp>
    <dsp:sp modelId="{46BD17CC-86E9-4C0B-8566-D2EEC08EEDAE}">
      <dsp:nvSpPr>
        <dsp:cNvPr id="0" name=""/>
        <dsp:cNvSpPr/>
      </dsp:nvSpPr>
      <dsp:spPr>
        <a:xfrm>
          <a:off x="4059653" y="904772"/>
          <a:ext cx="340794" cy="346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6905"/>
              </a:lnTo>
              <a:lnTo>
                <a:pt x="340794" y="3469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39B5D-7C68-4209-BD36-F301394D0700}">
      <dsp:nvSpPr>
        <dsp:cNvPr id="0" name=""/>
        <dsp:cNvSpPr/>
      </dsp:nvSpPr>
      <dsp:spPr>
        <a:xfrm>
          <a:off x="4400447" y="1059235"/>
          <a:ext cx="2726357" cy="3848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imes New Roman" pitchFamily="18" charset="0"/>
              <a:cs typeface="Times New Roman" pitchFamily="18" charset="0"/>
            </a:rPr>
            <a:t>2.1 Convenience</a:t>
          </a:r>
        </a:p>
      </dsp:txBody>
      <dsp:txXfrm>
        <a:off x="4411720" y="1070508"/>
        <a:ext cx="2703811" cy="362338"/>
      </dsp:txXfrm>
    </dsp:sp>
    <dsp:sp modelId="{68F13B58-92CB-472F-B2D6-7CC260C0FBE2}">
      <dsp:nvSpPr>
        <dsp:cNvPr id="0" name=""/>
        <dsp:cNvSpPr/>
      </dsp:nvSpPr>
      <dsp:spPr>
        <a:xfrm>
          <a:off x="4059653" y="904772"/>
          <a:ext cx="340794" cy="886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6252"/>
              </a:lnTo>
              <a:lnTo>
                <a:pt x="340794" y="8862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8ABFC-C003-4C31-8B53-3F7326117329}">
      <dsp:nvSpPr>
        <dsp:cNvPr id="0" name=""/>
        <dsp:cNvSpPr/>
      </dsp:nvSpPr>
      <dsp:spPr>
        <a:xfrm>
          <a:off x="4400447" y="1598583"/>
          <a:ext cx="2726357" cy="3848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imes New Roman" pitchFamily="18" charset="0"/>
              <a:cs typeface="Times New Roman" pitchFamily="18" charset="0"/>
            </a:rPr>
            <a:t>2.2 Purposive</a:t>
          </a:r>
        </a:p>
      </dsp:txBody>
      <dsp:txXfrm>
        <a:off x="4411720" y="1609856"/>
        <a:ext cx="2703811" cy="362338"/>
      </dsp:txXfrm>
    </dsp:sp>
    <dsp:sp modelId="{4BD79A61-37F4-4D6E-96CC-620E6F9507BB}">
      <dsp:nvSpPr>
        <dsp:cNvPr id="0" name=""/>
        <dsp:cNvSpPr/>
      </dsp:nvSpPr>
      <dsp:spPr>
        <a:xfrm>
          <a:off x="4059653" y="904772"/>
          <a:ext cx="340794" cy="1425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5600"/>
              </a:lnTo>
              <a:lnTo>
                <a:pt x="340794" y="14256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7F3F3-6CA3-4612-A93E-5552497E479E}">
      <dsp:nvSpPr>
        <dsp:cNvPr id="0" name=""/>
        <dsp:cNvSpPr/>
      </dsp:nvSpPr>
      <dsp:spPr>
        <a:xfrm>
          <a:off x="4400447" y="2137930"/>
          <a:ext cx="2726357" cy="3848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imes New Roman" pitchFamily="18" charset="0"/>
              <a:cs typeface="Times New Roman" pitchFamily="18" charset="0"/>
            </a:rPr>
            <a:t>2.3 Quota</a:t>
          </a:r>
        </a:p>
      </dsp:txBody>
      <dsp:txXfrm>
        <a:off x="4411720" y="2149203"/>
        <a:ext cx="2703811" cy="362338"/>
      </dsp:txXfrm>
    </dsp:sp>
    <dsp:sp modelId="{4326AA4A-B9F5-4CF8-A7E6-A7E9519EDEC0}">
      <dsp:nvSpPr>
        <dsp:cNvPr id="0" name=""/>
        <dsp:cNvSpPr/>
      </dsp:nvSpPr>
      <dsp:spPr>
        <a:xfrm>
          <a:off x="4059653" y="904772"/>
          <a:ext cx="340794" cy="1964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4947"/>
              </a:lnTo>
              <a:lnTo>
                <a:pt x="340794" y="19649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EB9AB1-3C2E-42DC-B6B9-48B753F5E8C5}">
      <dsp:nvSpPr>
        <dsp:cNvPr id="0" name=""/>
        <dsp:cNvSpPr/>
      </dsp:nvSpPr>
      <dsp:spPr>
        <a:xfrm>
          <a:off x="4400447" y="2677278"/>
          <a:ext cx="2726357" cy="3848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imes New Roman" pitchFamily="18" charset="0"/>
              <a:cs typeface="Times New Roman" pitchFamily="18" charset="0"/>
            </a:rPr>
            <a:t>2.4 Snowball</a:t>
          </a:r>
          <a:endParaRPr lang="th-TH" sz="2200" b="1" kern="1200" dirty="0">
            <a:latin typeface="Times New Roman" pitchFamily="18" charset="0"/>
          </a:endParaRPr>
        </a:p>
      </dsp:txBody>
      <dsp:txXfrm>
        <a:off x="4411720" y="2688551"/>
        <a:ext cx="2703811" cy="362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5A64D-5D5F-4D0A-B2C0-4AD23E43F6C9}" type="datetimeFigureOut">
              <a:rPr lang="en-US" smtClean="0"/>
              <a:pPr/>
              <a:t>3/11/2020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39C68-7947-450F-909F-BBCDB542016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39C68-7947-450F-909F-BBCDB5420169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82678343-6098-4C6F-AE35-D2965A30EC26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13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76349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381000BD-386C-4029-B080-E8AFE0813229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14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37244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98B7FA23-F123-45F7-8744-DA4CABD650B4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15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3061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2AB6ADA1-0952-4067-BD4B-D1073F0CB9FA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16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08121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70A93EEF-6463-4C76-B448-1E41EB470161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17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32085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591904E8-DC92-40C9-B986-DB4716E42F71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18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89043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0F417703-F0DE-4770-A80F-B62077D592CA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19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35824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9D521DEB-10E8-4CF6-A8BB-F59245344302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20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46561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A4ED514C-DF11-4668-97EA-F195148AE94B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21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91736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48D1EF52-912B-4428-9C76-AE689FB468B6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22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44511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F4AF9BF7-C9BF-40C9-A930-029543D6FAE4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5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9696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2000486A-CCDF-429F-B550-E0B3DC9FBC43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23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76627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4AB8209E-420E-4C17-83FB-0052E87093F1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24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53006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0ADD59B9-8477-4D8C-B967-75FD48C66FB1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25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90435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66DFBEA8-9E7B-4715-B099-B7B1876F9CD8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26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789397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56F07AFC-0BEE-4FC3-A4E4-DAD4350005A7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27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339303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D89083A3-8DB3-45B7-B4CB-669B52AD96A2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28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95239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6D5E1D4C-5F99-4ED9-B87E-484D6FF0A2EC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29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8222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EB8850BC-C89B-4BC0-9013-4C8132875785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30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182850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DB66C0A3-7172-4A81-87B5-60A8A0B9BFEB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31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52972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145F6389-5D50-4F14-8CF1-190C3457321B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32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52753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064EF720-0079-405B-B499-DC4D49955B4E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6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495810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BA62CDC0-F66A-480A-B192-2100D4267793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33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133953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3F433103-E2FF-4CB5-AC80-F97CA1944E9C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34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76207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1F4C8224-483B-4D89-B936-6E81D51DC17F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35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28455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1F4C8224-483B-4D89-B936-6E81D51DC17F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36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330647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8437A723-6CF9-4072-A42D-7B5F9DDEA007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37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010872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8437A723-6CF9-4072-A42D-7B5F9DDEA007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38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684223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C3B212B7-753F-4DB4-9457-11B89899CA96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39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344107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C3B212B7-753F-4DB4-9457-11B89899CA96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40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2732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7513949C-743A-4C6A-8069-1C7DBF0290E3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7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35017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03C712E1-E334-4FB7-99F7-75AFB393C5CC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8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50500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C2EE4DC0-21A8-437C-BA85-B6E8B0696362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9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4959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B6C129DA-04BF-4E33-A0F6-AC0E232BE09D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10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43296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2F795994-2822-4683-9A7C-A3B29C26545A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11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88509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604020202020204" charset="-34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604020202020204" charset="-34"/>
              </a:defRPr>
            </a:lvl9pPr>
          </a:lstStyle>
          <a:p>
            <a:pPr>
              <a:spcBef>
                <a:spcPct val="0"/>
              </a:spcBef>
            </a:pPr>
            <a:fld id="{9BBDBF63-AE88-4BF4-B0B4-E67851D4B57E}" type="slidenum">
              <a:rPr lang="th-TH" altLang="en-US" smtClean="0">
                <a:latin typeface="Arial" panose="020B0604020202020204" pitchFamily="34" charset="0"/>
                <a:cs typeface="Angsana New" panose="020B0604020202020204" charset="-34"/>
              </a:rPr>
              <a:pPr>
                <a:spcBef>
                  <a:spcPct val="0"/>
                </a:spcBef>
              </a:pPr>
              <a:t>12</a:t>
            </a:fld>
            <a:endParaRPr lang="th-TH" altLang="en-US">
              <a:latin typeface="Arial" panose="020B0604020202020204" pitchFamily="34" charset="0"/>
              <a:cs typeface="Angsana New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5583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K:\LOGOS\UNIMA COLOUR LOGO HIGH RESO.jp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3086" y="57600"/>
            <a:ext cx="829508" cy="10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3_colour_200x155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29493" y="5759450"/>
            <a:ext cx="1190620" cy="922731"/>
          </a:xfrm>
          <a:prstGeom prst="rect">
            <a:avLst/>
          </a:prstGeom>
        </p:spPr>
      </p:pic>
      <p:pic>
        <p:nvPicPr>
          <p:cNvPr id="10" name="Picture 9" descr="http://www.medcol.mw/sacore/images/sacorebanner.png"/>
          <p:cNvPicPr>
            <a:picLocks noChangeAspect="1"/>
          </p:cNvPicPr>
          <p:nvPr userDrawn="1"/>
        </p:nvPicPr>
        <p:blipFill>
          <a:blip r:embed="rId4" cstate="print"/>
          <a:srcRect l="1300" r="75200"/>
          <a:stretch>
            <a:fillRect/>
          </a:stretch>
        </p:blipFill>
        <p:spPr bwMode="auto">
          <a:xfrm>
            <a:off x="142844" y="6000768"/>
            <a:ext cx="1500198" cy="73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MLW logo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85321" y="5830440"/>
            <a:ext cx="637044" cy="857256"/>
          </a:xfrm>
          <a:prstGeom prst="rect">
            <a:avLst/>
          </a:prstGeom>
        </p:spPr>
      </p:pic>
      <p:pic>
        <p:nvPicPr>
          <p:cNvPr id="14" name="Picture 13" descr="K:\LOGOS\UNIMA COLOUR LOGO HIGH RESO.jpg"/>
          <p:cNvPicPr>
            <a:picLocks noChangeAspect="1"/>
          </p:cNvPicPr>
          <p:nvPr userDrawn="1"/>
        </p:nvPicPr>
        <p:blipFill>
          <a:blip r:embed="rId6" cstate="print">
            <a:lum bright="70000" contrast="-70000"/>
          </a:blip>
          <a:srcRect l="50145" r="14732" b="10417"/>
          <a:stretch>
            <a:fillRect/>
          </a:stretch>
        </p:blipFill>
        <p:spPr bwMode="auto">
          <a:xfrm>
            <a:off x="0" y="1214422"/>
            <a:ext cx="1714480" cy="564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20100" cy="1470025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000000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86200"/>
            <a:ext cx="8420100" cy="1587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K:\LOGOS\UNIMA COLOUR LOGO HIGH RESO.jp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3086" y="57600"/>
            <a:ext cx="829508" cy="10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K:\LOGOS\UNIMA COLOUR LOGO HIGH RESO.jpg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rcRect l="50145" r="14732" b="10417"/>
          <a:stretch>
            <a:fillRect/>
          </a:stretch>
        </p:blipFill>
        <p:spPr bwMode="auto">
          <a:xfrm>
            <a:off x="0" y="1214422"/>
            <a:ext cx="1714480" cy="564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500" y="71414"/>
            <a:ext cx="8369300" cy="1033462"/>
          </a:xfrm>
        </p:spPr>
        <p:txBody>
          <a:bodyPr>
            <a:normAutofit/>
          </a:bodyPr>
          <a:lstStyle>
            <a:lvl1pPr algn="l">
              <a:defRPr sz="3300">
                <a:solidFill>
                  <a:srgbClr val="000000"/>
                </a:solidFill>
                <a:latin typeface="Arial Black"/>
                <a:cs typeface="Arial Black"/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357298"/>
            <a:ext cx="8369300" cy="45609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  <a:latin typeface="+mj-lt"/>
              </a:defRPr>
            </a:lvl1pPr>
            <a:lvl2pPr>
              <a:defRPr sz="1800">
                <a:solidFill>
                  <a:srgbClr val="000000"/>
                </a:solidFill>
                <a:latin typeface="+mj-lt"/>
              </a:defRPr>
            </a:lvl2pPr>
            <a:lvl3pPr>
              <a:defRPr sz="1800">
                <a:solidFill>
                  <a:srgbClr val="000000"/>
                </a:solidFill>
                <a:latin typeface="+mj-lt"/>
              </a:defRPr>
            </a:lvl3pPr>
            <a:lvl4pPr>
              <a:defRPr sz="1800">
                <a:solidFill>
                  <a:srgbClr val="000000"/>
                </a:solidFill>
                <a:latin typeface="+mj-lt"/>
              </a:defRPr>
            </a:lvl4pPr>
            <a:lvl5pPr>
              <a:defRPr sz="1800">
                <a:solidFill>
                  <a:srgbClr val="000000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142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K:\LOGOS\UNIMA COLOUR LOGO HIGH RESO.jp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3086" y="57600"/>
            <a:ext cx="829508" cy="10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K:\LOGOS\UNIMA COLOUR LOGO HIGH RESO.jpg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rcRect l="50145" r="14732" b="10417"/>
          <a:stretch>
            <a:fillRect/>
          </a:stretch>
        </p:blipFill>
        <p:spPr bwMode="auto">
          <a:xfrm>
            <a:off x="0" y="1214422"/>
            <a:ext cx="1714480" cy="564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781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78300"/>
            <a:ext cx="7772400" cy="1362075"/>
          </a:xfrm>
        </p:spPr>
        <p:txBody>
          <a:bodyPr anchor="t"/>
          <a:lstStyle>
            <a:lvl1pPr algn="l">
              <a:defRPr sz="3300" b="1" cap="all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21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7298"/>
            <a:ext cx="4038600" cy="4675203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K:\LOGOS\UNIMA COLOUR LOGO HIGH RESO.jp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3086" y="57600"/>
            <a:ext cx="829508" cy="10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K:\LOGOS\UNIMA COLOUR LOGO HIGH RESO.jpg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rcRect l="50145" r="14732" b="10417"/>
          <a:stretch>
            <a:fillRect/>
          </a:stretch>
        </p:blipFill>
        <p:spPr bwMode="auto">
          <a:xfrm>
            <a:off x="0" y="1214422"/>
            <a:ext cx="1714480" cy="564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17500" y="109522"/>
            <a:ext cx="8369300" cy="1033462"/>
          </a:xfrm>
        </p:spPr>
        <p:txBody>
          <a:bodyPr>
            <a:normAutofit/>
          </a:bodyPr>
          <a:lstStyle>
            <a:lvl1pPr algn="l">
              <a:defRPr sz="3300">
                <a:solidFill>
                  <a:srgbClr val="000000"/>
                </a:solidFill>
                <a:latin typeface="Arial Black"/>
                <a:cs typeface="Arial Black"/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500" y="1357298"/>
            <a:ext cx="4038600" cy="4675203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358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018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1575"/>
            <a:ext cx="4041775" cy="332422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K:\LOGOS\UNIMA COLOUR LOGO HIGH RESO.jp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3086" y="57600"/>
            <a:ext cx="829508" cy="10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K:\LOGOS\UNIMA COLOUR LOGO HIGH RESO.jpg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rcRect l="50145" r="14732" b="10417"/>
          <a:stretch>
            <a:fillRect/>
          </a:stretch>
        </p:blipFill>
        <p:spPr bwMode="auto">
          <a:xfrm>
            <a:off x="0" y="1214422"/>
            <a:ext cx="1714480" cy="564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18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1575"/>
            <a:ext cx="4040188" cy="3324225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7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K:\LOGOS\UNIMA COLOUR LOGO HIGH RESO.jp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3086" y="57600"/>
            <a:ext cx="829508" cy="10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K:\LOGOS\UNIMA COLOUR LOGO HIGH RESO.jpg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rcRect l="50145" r="14732" b="10417"/>
          <a:stretch>
            <a:fillRect/>
          </a:stretch>
        </p:blipFill>
        <p:spPr bwMode="auto">
          <a:xfrm>
            <a:off x="0" y="1214422"/>
            <a:ext cx="1714480" cy="564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17500" y="71414"/>
            <a:ext cx="8369300" cy="1033462"/>
          </a:xfrm>
        </p:spPr>
        <p:txBody>
          <a:bodyPr>
            <a:normAutofit/>
          </a:bodyPr>
          <a:lstStyle>
            <a:lvl1pPr algn="l">
              <a:defRPr sz="3300">
                <a:solidFill>
                  <a:srgbClr val="000000"/>
                </a:solidFill>
                <a:latin typeface="Arial Black"/>
                <a:cs typeface="Arial Black"/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8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K:\LOGOS\UNIMA COLOUR LOGO HIGH RESO.jp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3086" y="57600"/>
            <a:ext cx="829508" cy="10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K:\LOGOS\UNIMA COLOUR LOGO HIGH RESO.jpg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rcRect l="50145" r="14732" b="10417"/>
          <a:stretch>
            <a:fillRect/>
          </a:stretch>
        </p:blipFill>
        <p:spPr bwMode="auto">
          <a:xfrm>
            <a:off x="0" y="1214422"/>
            <a:ext cx="1714480" cy="564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946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5513" y="1866916"/>
            <a:ext cx="5221287" cy="37465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800">
                <a:solidFill>
                  <a:srgbClr val="000000"/>
                </a:solidFill>
              </a:defRPr>
            </a:lvl2pPr>
            <a:lvl3pPr>
              <a:defRPr sz="24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K:\LOGOS\UNIMA COLOUR LOGO HIGH RESO.jp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3086" y="57600"/>
            <a:ext cx="829508" cy="10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K:\LOGOS\UNIMA COLOUR LOGO HIGH RESO.jpg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rcRect l="50145" r="14732" b="10417"/>
          <a:stretch>
            <a:fillRect/>
          </a:stretch>
        </p:blipFill>
        <p:spPr bwMode="auto">
          <a:xfrm>
            <a:off x="0" y="1214422"/>
            <a:ext cx="1714480" cy="564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736" y="1866915"/>
            <a:ext cx="3072777" cy="723883"/>
          </a:xfrm>
        </p:spPr>
        <p:txBody>
          <a:bodyPr anchor="b"/>
          <a:lstStyle>
            <a:lvl1pPr algn="l">
              <a:defRPr sz="24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2736" y="2590799"/>
            <a:ext cx="3072777" cy="30226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972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K:\LOGOS\UNIMA COLOUR LOGO HIGH RESO.jp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3086" y="57600"/>
            <a:ext cx="829508" cy="10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K:\LOGOS\UNIMA COLOUR LOGO HIGH RESO.jpg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rcRect l="50145" r="14732" b="10417"/>
          <a:stretch>
            <a:fillRect/>
          </a:stretch>
        </p:blipFill>
        <p:spPr bwMode="auto">
          <a:xfrm>
            <a:off x="0" y="1214422"/>
            <a:ext cx="1714480" cy="564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752599"/>
            <a:ext cx="5486400" cy="297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732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werpoint slide backgrounds_v6-7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8732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K:\LOGOS\UNIMA COLOUR LOGO HIGH RESO.jpg"/>
          <p:cNvPicPr/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243086" y="57600"/>
            <a:ext cx="829508" cy="10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K:\LOGOS\UNIMA COLOUR LOGO HIGH RESO.jpg"/>
          <p:cNvPicPr>
            <a:picLocks noChangeAspect="1"/>
          </p:cNvPicPr>
          <p:nvPr userDrawn="1"/>
        </p:nvPicPr>
        <p:blipFill>
          <a:blip r:embed="rId13" cstate="print">
            <a:lum bright="70000" contrast="-70000"/>
          </a:blip>
          <a:srcRect l="50145" r="14732" b="10417"/>
          <a:stretch>
            <a:fillRect/>
          </a:stretch>
        </p:blipFill>
        <p:spPr bwMode="auto">
          <a:xfrm>
            <a:off x="0" y="1214422"/>
            <a:ext cx="1714480" cy="564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7500" y="142852"/>
            <a:ext cx="8432800" cy="842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3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300" kern="1200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2.bin"/><Relationship Id="rId3" Type="http://schemas.openxmlformats.org/officeDocument/2006/relationships/notesSlide" Target="../notesSlides/notesSlide18.xml"/><Relationship Id="rId21" Type="http://schemas.openxmlformats.org/officeDocument/2006/relationships/oleObject" Target="../embeddings/oleObject14.bin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3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ystematic_sampling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luster_sampling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stattrek.com/Help/Glossary.aspx?Target=Heterogeneous" TargetMode="External"/><Relationship Id="rId2" Type="http://schemas.openxmlformats.org/officeDocument/2006/relationships/hyperlink" Target="http://stattrek.com/Help/Glossary.aspx?Target=Homogeneous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o.int/ictrp/network/trds/en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80/00031305.2019.1583913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s.org.uk/Images/PDF/join-us/RSS-Code-of-Conduct-2014.pdf" TargetMode="External"/><Relationship Id="rId2" Type="http://schemas.openxmlformats.org/officeDocument/2006/relationships/hyperlink" Target="https://www.ich.org/fileadmin/Public_Web_Site/ICH_Products/Guidelines/Efficacy/E9/Step4/E9_Guidelin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stat.org/asa/files/pdfs/EthicalGuidelines.pdf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20100" cy="1470025"/>
          </a:xfrm>
        </p:spPr>
        <p:txBody>
          <a:bodyPr/>
          <a:lstStyle/>
          <a:p>
            <a:r>
              <a:rPr lang="en-US" dirty="0"/>
              <a:t>Sampling Methods &amp; Statistical Analysis Plans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600450"/>
            <a:ext cx="8420100" cy="270887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GB" dirty="0"/>
              <a:t>MSc Bioinformatics: Research Methods</a:t>
            </a:r>
          </a:p>
          <a:p>
            <a:pPr algn="ctr"/>
            <a:r>
              <a:rPr lang="en-GB" sz="1600" dirty="0"/>
              <a:t>11 March 2020</a:t>
            </a:r>
          </a:p>
          <a:p>
            <a:pPr algn="ctr"/>
            <a:endParaRPr lang="en-GB" sz="1600" dirty="0"/>
          </a:p>
          <a:p>
            <a:pPr algn="ctr"/>
            <a:r>
              <a:rPr lang="en-GB" i="1" dirty="0"/>
              <a:t>Marc Henrion (facilitator, slides update)</a:t>
            </a:r>
          </a:p>
          <a:p>
            <a:pPr algn="ctr"/>
            <a:r>
              <a:rPr lang="en-GB" i="1" dirty="0"/>
              <a:t>James Chirombo (facilitator, slides update)</a:t>
            </a:r>
          </a:p>
          <a:p>
            <a:pPr algn="ctr"/>
            <a:r>
              <a:rPr lang="en-GB" i="1" dirty="0"/>
              <a:t>Mavuto Mukaka (original slides, SAP, Sampling techniques)</a:t>
            </a:r>
          </a:p>
          <a:p>
            <a:pPr algn="ctr"/>
            <a:endParaRPr lang="en-GB" i="1" dirty="0"/>
          </a:p>
          <a:p>
            <a:pPr algn="ctr"/>
            <a:r>
              <a:rPr lang="en-GB" i="1" dirty="0"/>
              <a:t>https://github.com/gitMarcH/COM_STA621_2020</a:t>
            </a:r>
          </a:p>
          <a:p>
            <a:pPr algn="ctr"/>
            <a:endParaRPr lang="en-GB" i="1" dirty="0"/>
          </a:p>
          <a:p>
            <a:pPr algn="ctr"/>
            <a:r>
              <a:rPr lang="en-GB" sz="1800" i="1" dirty="0"/>
              <a:t>mhenrion@mlw.mw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10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sp>
        <p:nvSpPr>
          <p:cNvPr id="14340" name="Rectangle 3"/>
          <p:cNvSpPr txBox="1">
            <a:spLocks noChangeArrowheads="1"/>
          </p:cNvSpPr>
          <p:nvPr/>
        </p:nvSpPr>
        <p:spPr bwMode="auto">
          <a:xfrm>
            <a:off x="395536" y="1772816"/>
            <a:ext cx="7757864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en-US" sz="1951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Population</a:t>
            </a:r>
            <a:r>
              <a:rPr lang="en-US" altLang="en-US" sz="195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population to be studied/ to which the investigator wants to generalize the results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altLang="en-US" sz="1951" b="1" dirty="0">
                <a:solidFill>
                  <a:srgbClr val="0000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frame </a:t>
            </a:r>
            <a:r>
              <a:rPr lang="en-GB" altLang="en-US" sz="195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all the sampling units from which sample is drawn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en-US" sz="1951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Unit </a:t>
            </a:r>
            <a:r>
              <a:rPr lang="en-US" altLang="en-US" sz="195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195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unit from which sample can be selected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altLang="en-US" sz="1951" b="1" dirty="0">
                <a:solidFill>
                  <a:srgbClr val="0000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scheme </a:t>
            </a:r>
            <a:r>
              <a:rPr lang="en-GB" altLang="en-US" sz="195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GB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selecting sampling units from sampling frame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39655" y="1322786"/>
            <a:ext cx="3252787" cy="540544"/>
          </a:xfrm>
        </p:spPr>
        <p:txBody>
          <a:bodyPr/>
          <a:lstStyle/>
          <a:p>
            <a:pPr eaLnBrk="1" hangingPunct="1"/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Definitions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914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11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397" y="1269208"/>
            <a:ext cx="2800350" cy="588169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8496" y="1772816"/>
            <a:ext cx="873398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 eaLnBrk="1" hangingPunct="1">
              <a:lnSpc>
                <a:spcPct val="130000"/>
              </a:lnSpc>
              <a:buNone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Sampling is the process or technique of selecting a sample of appropriate characteristics and adequate size.</a:t>
            </a:r>
          </a:p>
          <a:p>
            <a:pPr algn="just" eaLnBrk="1" hangingPunct="1">
              <a:lnSpc>
                <a:spcPct val="130000"/>
              </a:lnSpc>
              <a:buFontTx/>
              <a:buNone/>
              <a:defRPr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4"/>
          <a:stretch>
            <a:fillRect/>
          </a:stretch>
        </p:blipFill>
        <p:spPr bwMode="auto">
          <a:xfrm>
            <a:off x="1619672" y="2132856"/>
            <a:ext cx="7014548" cy="4411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8046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12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sp>
        <p:nvSpPr>
          <p:cNvPr id="1843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39655" y="1322786"/>
            <a:ext cx="3252787" cy="540544"/>
          </a:xfrm>
        </p:spPr>
        <p:txBody>
          <a:bodyPr/>
          <a:lstStyle/>
          <a:p>
            <a:pPr eaLnBrk="1" hangingPunct="1"/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Why sampling?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7" name="Rectangle 3"/>
          <p:cNvSpPr txBox="1">
            <a:spLocks noChangeArrowheads="1"/>
          </p:cNvSpPr>
          <p:nvPr/>
        </p:nvSpPr>
        <p:spPr bwMode="auto">
          <a:xfrm>
            <a:off x="755576" y="2057401"/>
            <a:ext cx="6408415" cy="3819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15963" indent="-536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GB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costs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GB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field time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GB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accuracy, i.e. </a:t>
            </a:r>
            <a:r>
              <a:rPr lang="en-US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Do A Better Job of Data Collection</a:t>
            </a:r>
            <a:endParaRPr lang="en-GB" altLang="en-US" sz="19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GB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it’s impossible to study the whole population</a:t>
            </a:r>
            <a:endParaRPr lang="en-US" altLang="en-US" sz="19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5554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13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2789634" y="1243014"/>
            <a:ext cx="3518297" cy="511969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Sampling process 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53796" y="1808561"/>
            <a:ext cx="7302580" cy="4284735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en-US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sampling process comprises several stages: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population of concern 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Specifying a </a:t>
            </a:r>
            <a:r>
              <a:rPr lang="en-US" altLang="en-US" sz="195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frame</a:t>
            </a:r>
            <a:r>
              <a:rPr lang="en-US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Specifying a </a:t>
            </a:r>
            <a:r>
              <a:rPr lang="en-US" altLang="en-US" sz="195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method</a:t>
            </a:r>
            <a:r>
              <a:rPr lang="en-US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selecting items or events from the frame 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sample size 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sampling plan 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and data collecting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6780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14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1" y="1322785"/>
            <a:ext cx="3482578" cy="457200"/>
          </a:xfrm>
          <a:noFill/>
          <a:ln w="76200" cmpd="tri">
            <a:solidFill>
              <a:srgbClr val="FF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altLang="en-US" sz="2400" b="1">
                <a:solidFill>
                  <a:srgbClr val="000066"/>
                </a:solidFill>
                <a:latin typeface="Times New Roman" panose="02020603050405020304" pitchFamily="18" charset="0"/>
              </a:rPr>
              <a:t>Methods of Sampling</a:t>
            </a: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1927623" y="2099073"/>
            <a:ext cx="5398294" cy="254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9" indent="-342909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sz="1951" b="1" dirty="0">
                <a:latin typeface="Times New Roman" pitchFamily="18" charset="0"/>
                <a:cs typeface="Times New Roman" pitchFamily="18" charset="0"/>
              </a:rPr>
              <a:t>Probability Sampling</a:t>
            </a:r>
          </a:p>
          <a:p>
            <a:pPr marL="400060" algn="just">
              <a:lnSpc>
                <a:spcPct val="130000"/>
              </a:lnSpc>
              <a:defRPr/>
            </a:pPr>
            <a:r>
              <a:rPr lang="en-US" sz="195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each member of the population has an </a:t>
            </a:r>
            <a:r>
              <a:rPr lang="en-US" sz="1951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equal chance</a:t>
            </a:r>
            <a:r>
              <a:rPr lang="en-US" sz="195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5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of being selected</a:t>
            </a:r>
            <a:endParaRPr lang="en-US" sz="1951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9" indent="-342909" algn="just">
              <a:lnSpc>
                <a:spcPct val="130000"/>
              </a:lnSpc>
              <a:buFont typeface="Wingdings" pitchFamily="2" charset="2"/>
              <a:buChar char="Ø"/>
              <a:defRPr/>
            </a:pPr>
            <a:endParaRPr lang="en-US" sz="750" b="1" dirty="0">
              <a:latin typeface="Times New Roman" pitchFamily="18" charset="0"/>
              <a:cs typeface="Times New Roman" pitchFamily="18" charset="0"/>
            </a:endParaRPr>
          </a:p>
          <a:p>
            <a:pPr marL="342909" indent="-342909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sz="1951" b="1" dirty="0">
                <a:latin typeface="Times New Roman" pitchFamily="18" charset="0"/>
                <a:cs typeface="Times New Roman" pitchFamily="18" charset="0"/>
              </a:rPr>
              <a:t>Non-Probability Sampling</a:t>
            </a:r>
          </a:p>
          <a:p>
            <a:pPr marL="400060" algn="just">
              <a:lnSpc>
                <a:spcPct val="130000"/>
              </a:lnSpc>
              <a:defRPr/>
            </a:pPr>
            <a:r>
              <a:rPr lang="en-US" sz="1951" dirty="0">
                <a:solidFill>
                  <a:srgbClr val="000066"/>
                </a:solidFill>
                <a:latin typeface="Times New Roman" pitchFamily="18" charset="0"/>
                <a:cs typeface="Angsana New" panose="02020603050405020304" pitchFamily="18" charset="-34"/>
              </a:rPr>
              <a:t>some people have </a:t>
            </a:r>
            <a:r>
              <a:rPr lang="en-US" sz="1951" b="1" u="sng" dirty="0">
                <a:solidFill>
                  <a:srgbClr val="C00000"/>
                </a:solidFill>
                <a:latin typeface="Times New Roman" pitchFamily="18" charset="0"/>
                <a:cs typeface="Angsana New" panose="02020603050405020304" pitchFamily="18" charset="-34"/>
              </a:rPr>
              <a:t>a greater</a:t>
            </a:r>
            <a:r>
              <a:rPr lang="en-US" sz="1951" dirty="0">
                <a:solidFill>
                  <a:srgbClr val="000066"/>
                </a:solidFill>
                <a:latin typeface="Times New Roman" pitchFamily="18" charset="0"/>
                <a:cs typeface="Angsana New" panose="02020603050405020304" pitchFamily="18" charset="-34"/>
              </a:rPr>
              <a:t>, but unknown, </a:t>
            </a:r>
            <a:r>
              <a:rPr lang="en-US" sz="1951" b="1" dirty="0">
                <a:solidFill>
                  <a:srgbClr val="C00000"/>
                </a:solidFill>
                <a:latin typeface="Times New Roman" pitchFamily="18" charset="0"/>
                <a:cs typeface="Angsana New" panose="02020603050405020304" pitchFamily="18" charset="-34"/>
              </a:rPr>
              <a:t>chance</a:t>
            </a:r>
            <a:r>
              <a:rPr lang="en-US" sz="1951" dirty="0">
                <a:solidFill>
                  <a:srgbClr val="000066"/>
                </a:solidFill>
                <a:latin typeface="Times New Roman" pitchFamily="18" charset="0"/>
                <a:cs typeface="Angsana New" panose="02020603050405020304" pitchFamily="18" charset="-34"/>
              </a:rPr>
              <a:t> than others of selection</a:t>
            </a:r>
            <a:endParaRPr lang="en-US" sz="1951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4549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15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182568"/>
              </p:ext>
            </p:extLst>
          </p:nvPr>
        </p:nvGraphicFramePr>
        <p:xfrm>
          <a:off x="827584" y="2060848"/>
          <a:ext cx="7128791" cy="3888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1" y="1431131"/>
            <a:ext cx="3482578" cy="457200"/>
          </a:xfrm>
          <a:noFill/>
          <a:ln w="76200" cmpd="tri">
            <a:solidFill>
              <a:srgbClr val="FF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altLang="en-US" sz="2400" b="1">
                <a:solidFill>
                  <a:srgbClr val="000066"/>
                </a:solidFill>
                <a:latin typeface="Times New Roman" panose="02020603050405020304" pitchFamily="18" charset="0"/>
              </a:rPr>
              <a:t>Methods of Sampling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7505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16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49216" y="4648200"/>
            <a:ext cx="480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5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249216" y="4843463"/>
            <a:ext cx="480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5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249216" y="5038725"/>
            <a:ext cx="480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5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249216" y="5235179"/>
            <a:ext cx="480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5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32" name="Rectangle 12"/>
          <p:cNvSpPr>
            <a:spLocks noChangeArrowheads="1"/>
          </p:cNvSpPr>
          <p:nvPr/>
        </p:nvSpPr>
        <p:spPr bwMode="auto">
          <a:xfrm>
            <a:off x="251520" y="2085813"/>
            <a:ext cx="8352928" cy="1606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0" tIns="35100" rIns="67500" bIns="351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just">
              <a:lnSpc>
                <a:spcPct val="120000"/>
              </a:lnSpc>
              <a:spcBef>
                <a:spcPts val="375"/>
              </a:spcBef>
              <a:spcAft>
                <a:spcPts val="375"/>
              </a:spcAft>
              <a:buNone/>
            </a:pPr>
            <a:r>
              <a:rPr lang="en-US" altLang="en-US" sz="1951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select </a:t>
            </a:r>
            <a:r>
              <a:rPr lang="en-US" altLang="en-US" sz="195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units out of </a:t>
            </a:r>
            <a:r>
              <a:rPr lang="en-US" altLang="en-US" sz="195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each person has an equal chance of being selected. </a:t>
            </a:r>
          </a:p>
          <a:p>
            <a:pPr algn="just">
              <a:lnSpc>
                <a:spcPct val="120000"/>
              </a:lnSpc>
              <a:spcBef>
                <a:spcPts val="375"/>
              </a:spcBef>
              <a:spcAft>
                <a:spcPts val="375"/>
              </a:spcAft>
              <a:buNone/>
            </a:pPr>
            <a:r>
              <a:rPr lang="en-US" altLang="en-US" sz="1951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a table of random numbers, a computer random number generator, or a mechanical device to select the sample. 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485901" y="4249990"/>
            <a:ext cx="3028950" cy="1225048"/>
          </a:xfrm>
          <a:prstGeom prst="rect">
            <a:avLst/>
          </a:prstGeom>
          <a:solidFill>
            <a:srgbClr val="99CCFF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1    2    3    4    5    6    7    8    9  10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11  12  13  14  15  16  17  18  19  20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21  22  23  24  25  26  27  28  29  30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31  32  33  34  35  36  37  38  39  40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41  42  43  44  45  46  47  48  49  50 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485901" y="4247609"/>
            <a:ext cx="3028950" cy="1225048"/>
          </a:xfrm>
          <a:prstGeom prst="rect">
            <a:avLst/>
          </a:prstGeom>
          <a:solidFill>
            <a:srgbClr val="99CCFF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1    2    </a:t>
            </a:r>
            <a:r>
              <a:rPr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4    5    6    7   </a:t>
            </a:r>
            <a:r>
              <a:rPr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  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9  10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11  12  13 </a:t>
            </a:r>
            <a:r>
              <a:rPr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14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15  16  17  18  19  20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  </a:t>
            </a:r>
            <a:r>
              <a:rPr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 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23  24  25  26  </a:t>
            </a:r>
            <a:r>
              <a:rPr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27  28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29  30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31  32  33  34  35 </a:t>
            </a:r>
            <a:r>
              <a:rPr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36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37  38  39 </a:t>
            </a:r>
            <a:r>
              <a:rPr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40</a:t>
            </a:r>
            <a:endParaRPr lang="en-US" altLang="en-US" sz="1500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41  42  </a:t>
            </a:r>
            <a:r>
              <a:rPr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44  45  46  47  </a:t>
            </a:r>
            <a:r>
              <a:rPr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49  50 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797029" y="3684085"/>
            <a:ext cx="966787" cy="486384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 b="1">
                <a:latin typeface="Times New Roman" panose="02020603050405020304" pitchFamily="18" charset="0"/>
                <a:cs typeface="Times New Roman" panose="02020603050405020304" pitchFamily="18" charset="0"/>
              </a:rPr>
              <a:t>N = 50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 b="1">
                <a:latin typeface="Times New Roman" panose="02020603050405020304" pitchFamily="18" charset="0"/>
                <a:cs typeface="Times New Roman" panose="02020603050405020304" pitchFamily="18" charset="0"/>
              </a:rPr>
              <a:t>n = 10</a:t>
            </a:r>
          </a:p>
        </p:txBody>
      </p: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4968478" y="3815954"/>
            <a:ext cx="2743200" cy="1719262"/>
            <a:chOff x="3120" y="2720"/>
            <a:chExt cx="2304" cy="1444"/>
          </a:xfrm>
        </p:grpSpPr>
        <p:pic>
          <p:nvPicPr>
            <p:cNvPr id="26653" name="Picture 17" descr="sohoop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2928"/>
              <a:ext cx="2304" cy="1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54" name="Text Box 18"/>
            <p:cNvSpPr txBox="1">
              <a:spLocks noChangeArrowheads="1"/>
            </p:cNvSpPr>
            <p:nvPr/>
          </p:nvSpPr>
          <p:spPr bwMode="auto">
            <a:xfrm>
              <a:off x="4057" y="2720"/>
              <a:ext cx="1294" cy="234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35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Sampling Frame</a:t>
              </a:r>
            </a:p>
          </p:txBody>
        </p:sp>
      </p:grpSp>
      <p:sp>
        <p:nvSpPr>
          <p:cNvPr id="26637" name="Line 19"/>
          <p:cNvSpPr>
            <a:spLocks noChangeShapeType="1"/>
          </p:cNvSpPr>
          <p:nvPr/>
        </p:nvSpPr>
        <p:spPr bwMode="auto">
          <a:xfrm flipH="1">
            <a:off x="6337697" y="2343150"/>
            <a:ext cx="57150" cy="18859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>
            <a:spAutoFit/>
          </a:bodyPr>
          <a:lstStyle/>
          <a:p>
            <a:endParaRPr lang="en-US" sz="1662"/>
          </a:p>
        </p:txBody>
      </p: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625579" y="4237435"/>
            <a:ext cx="2857500" cy="1245394"/>
            <a:chOff x="4656" y="2770"/>
            <a:chExt cx="2400" cy="1046"/>
          </a:xfrm>
        </p:grpSpPr>
        <p:sp>
          <p:nvSpPr>
            <p:cNvPr id="26650" name="Text Box 21"/>
            <p:cNvSpPr txBox="1">
              <a:spLocks noChangeArrowheads="1"/>
            </p:cNvSpPr>
            <p:nvPr/>
          </p:nvSpPr>
          <p:spPr bwMode="auto">
            <a:xfrm>
              <a:off x="5184" y="2770"/>
              <a:ext cx="1872" cy="930"/>
            </a:xfrm>
            <a:prstGeom prst="rect">
              <a:avLst/>
            </a:prstGeom>
            <a:noFill/>
            <a:ln w="76200" cmpd="tri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algn="r">
                <a:spcBef>
                  <a:spcPts val="375"/>
                </a:spcBef>
                <a:spcAft>
                  <a:spcPts val="375"/>
                </a:spcAft>
                <a:buNone/>
              </a:pPr>
              <a:r>
                <a:rPr lang="en-US" altLang="en-US" sz="1800" b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US" altLang="en-US" sz="1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1  2</a:t>
              </a:r>
            </a:p>
            <a:p>
              <a:pPr algn="r">
                <a:spcBef>
                  <a:spcPts val="375"/>
                </a:spcBef>
                <a:spcAft>
                  <a:spcPts val="375"/>
                </a:spcAft>
                <a:buNone/>
              </a:pPr>
              <a:r>
                <a:rPr lang="en-US" altLang="en-US" sz="1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	4</a:t>
              </a:r>
            </a:p>
            <a:p>
              <a:pPr algn="r">
                <a:spcBef>
                  <a:spcPts val="375"/>
                </a:spcBef>
                <a:spcAft>
                  <a:spcPts val="375"/>
                </a:spcAft>
                <a:buNone/>
              </a:pPr>
              <a:r>
                <a:rPr lang="en-US" altLang="en-US" sz="1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 …..	49    50</a:t>
              </a:r>
            </a:p>
          </p:txBody>
        </p:sp>
        <p:sp>
          <p:nvSpPr>
            <p:cNvPr id="26651" name="Line 22"/>
            <p:cNvSpPr>
              <a:spLocks noChangeShapeType="1"/>
            </p:cNvSpPr>
            <p:nvPr/>
          </p:nvSpPr>
          <p:spPr bwMode="auto">
            <a:xfrm flipH="1" flipV="1">
              <a:off x="4656" y="2808"/>
              <a:ext cx="960" cy="288"/>
            </a:xfrm>
            <a:prstGeom prst="line">
              <a:avLst/>
            </a:prstGeom>
            <a:noFill/>
            <a:ln w="76200" cmpd="tri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en-US" sz="1662"/>
            </a:p>
          </p:txBody>
        </p:sp>
        <p:sp>
          <p:nvSpPr>
            <p:cNvPr id="26652" name="Line 23"/>
            <p:cNvSpPr>
              <a:spLocks noChangeShapeType="1"/>
            </p:cNvSpPr>
            <p:nvPr/>
          </p:nvSpPr>
          <p:spPr bwMode="auto">
            <a:xfrm flipH="1">
              <a:off x="4704" y="3648"/>
              <a:ext cx="1056" cy="168"/>
            </a:xfrm>
            <a:prstGeom prst="line">
              <a:avLst/>
            </a:prstGeom>
            <a:noFill/>
            <a:ln w="76200" cmpd="tri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en-US" sz="1662"/>
            </a:p>
          </p:txBody>
        </p:sp>
      </p:grp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2195513" y="4302919"/>
            <a:ext cx="161925" cy="21550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100">
              <a:latin typeface="Times New Roman" panose="02020603050405020304" pitchFamily="18" charset="0"/>
            </a:endParaRPr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2411017" y="4518424"/>
            <a:ext cx="216694" cy="21550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100">
              <a:latin typeface="Times New Roman" panose="02020603050405020304" pitchFamily="18" charset="0"/>
            </a:endParaRPr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3221833" y="4735118"/>
            <a:ext cx="270272" cy="21550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100">
              <a:latin typeface="Times New Roman" panose="02020603050405020304" pitchFamily="18" charset="0"/>
            </a:endParaRPr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1818087" y="4735116"/>
            <a:ext cx="215502" cy="270271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100">
              <a:latin typeface="Times New Roman" panose="02020603050405020304" pitchFamily="18" charset="0"/>
            </a:endParaRPr>
          </a:p>
        </p:txBody>
      </p:sp>
      <p:sp>
        <p:nvSpPr>
          <p:cNvPr id="33" name="Oval 28"/>
          <p:cNvSpPr>
            <a:spLocks noChangeArrowheads="1"/>
          </p:cNvSpPr>
          <p:nvPr/>
        </p:nvSpPr>
        <p:spPr bwMode="auto">
          <a:xfrm>
            <a:off x="3600451" y="4302919"/>
            <a:ext cx="215503" cy="21550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100">
              <a:latin typeface="Times New Roman" panose="02020603050405020304" pitchFamily="18" charset="0"/>
            </a:endParaRPr>
          </a:p>
        </p:txBody>
      </p: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3545683" y="4735118"/>
            <a:ext cx="270272" cy="21550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100">
              <a:latin typeface="Times New Roman" panose="02020603050405020304" pitchFamily="18" charset="0"/>
            </a:endParaRP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2951560" y="4950621"/>
            <a:ext cx="270271" cy="27027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100">
              <a:latin typeface="Times New Roman" panose="02020603050405020304" pitchFamily="18" charset="0"/>
            </a:endParaRPr>
          </a:p>
        </p:txBody>
      </p:sp>
      <p:sp>
        <p:nvSpPr>
          <p:cNvPr id="36" name="Oval 31"/>
          <p:cNvSpPr>
            <a:spLocks noChangeArrowheads="1"/>
          </p:cNvSpPr>
          <p:nvPr/>
        </p:nvSpPr>
        <p:spPr bwMode="auto">
          <a:xfrm>
            <a:off x="4086227" y="4950621"/>
            <a:ext cx="270272" cy="27027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100">
              <a:latin typeface="Times New Roman" panose="02020603050405020304" pitchFamily="18" charset="0"/>
            </a:endParaRPr>
          </a:p>
        </p:txBody>
      </p:sp>
      <p:sp>
        <p:nvSpPr>
          <p:cNvPr id="37" name="Oval 32"/>
          <p:cNvSpPr>
            <a:spLocks noChangeArrowheads="1"/>
          </p:cNvSpPr>
          <p:nvPr/>
        </p:nvSpPr>
        <p:spPr bwMode="auto">
          <a:xfrm>
            <a:off x="3545683" y="5167314"/>
            <a:ext cx="270272" cy="27027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100">
              <a:latin typeface="Times New Roman" panose="02020603050405020304" pitchFamily="18" charset="0"/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2087167" y="5167314"/>
            <a:ext cx="270271" cy="27027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100">
              <a:latin typeface="Times New Roman" panose="02020603050405020304" pitchFamily="18" charset="0"/>
            </a:endParaRPr>
          </a:p>
        </p:txBody>
      </p:sp>
      <p:sp>
        <p:nvSpPr>
          <p:cNvPr id="26649" name="Rectangle 1"/>
          <p:cNvSpPr>
            <a:spLocks noChangeArrowheads="1"/>
          </p:cNvSpPr>
          <p:nvPr/>
        </p:nvSpPr>
        <p:spPr bwMode="auto">
          <a:xfrm>
            <a:off x="2519363" y="1351360"/>
            <a:ext cx="407789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1.1  Simple Random Sampling</a:t>
            </a:r>
            <a:endParaRPr lang="th-TH" altLang="en-US" sz="2100" b="1">
              <a:latin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405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6" grpId="0" animBg="1" autoUpdateAnimBg="0"/>
      <p:bldP spid="17" grpId="0" animBg="1" autoUpdateAnimBg="0"/>
      <p:bldP spid="18" grpId="0" animBg="1" autoUpdateAnimBg="0"/>
      <p:bldP spid="27" grpId="0" animBg="1"/>
      <p:bldP spid="28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17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sp>
        <p:nvSpPr>
          <p:cNvPr id="28676" name="Rectangle 8"/>
          <p:cNvSpPr>
            <a:spLocks noChangeArrowheads="1"/>
          </p:cNvSpPr>
          <p:nvPr/>
        </p:nvSpPr>
        <p:spPr bwMode="auto">
          <a:xfrm>
            <a:off x="539552" y="1863330"/>
            <a:ext cx="8208912" cy="4157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lnSpc>
                <a:spcPct val="130000"/>
              </a:lnSpc>
              <a:spcBef>
                <a:spcPts val="375"/>
              </a:spcBef>
              <a:spcAft>
                <a:spcPts val="375"/>
              </a:spcAft>
              <a:buNone/>
            </a:pPr>
            <a:r>
              <a:rPr lang="en-US" altLang="en-US" sz="1951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Procedure:</a:t>
            </a:r>
          </a:p>
          <a:p>
            <a:pPr>
              <a:lnSpc>
                <a:spcPct val="130000"/>
              </a:lnSpc>
              <a:spcBef>
                <a:spcPts val="375"/>
              </a:spcBef>
              <a:spcAft>
                <a:spcPts val="375"/>
              </a:spcAft>
              <a:buNone/>
            </a:pPr>
            <a:r>
              <a:rPr lang="en-US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Number the units in the population from 1 to N;	</a:t>
            </a:r>
          </a:p>
          <a:p>
            <a:pPr>
              <a:lnSpc>
                <a:spcPct val="130000"/>
              </a:lnSpc>
              <a:spcBef>
                <a:spcPts val="375"/>
              </a:spcBef>
              <a:spcAft>
                <a:spcPts val="375"/>
              </a:spcAft>
              <a:buNone/>
            </a:pPr>
            <a:r>
              <a:rPr lang="en-US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Decide on the n (sample size) that you want or need; 	</a:t>
            </a:r>
          </a:p>
          <a:p>
            <a:pPr>
              <a:lnSpc>
                <a:spcPct val="130000"/>
              </a:lnSpc>
              <a:spcBef>
                <a:spcPts val="375"/>
              </a:spcBef>
              <a:spcAft>
                <a:spcPts val="375"/>
              </a:spcAft>
              <a:buNone/>
            </a:pPr>
            <a:r>
              <a:rPr lang="en-US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Calculate the interval size  k = N/n; 	</a:t>
            </a:r>
          </a:p>
          <a:p>
            <a:pPr>
              <a:lnSpc>
                <a:spcPct val="130000"/>
              </a:lnSpc>
              <a:spcBef>
                <a:spcPts val="375"/>
              </a:spcBef>
              <a:spcAft>
                <a:spcPts val="375"/>
              </a:spcAft>
              <a:buNone/>
            </a:pPr>
            <a:r>
              <a:rPr lang="en-US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Randomly select an integer between 1 to k 	</a:t>
            </a:r>
          </a:p>
          <a:p>
            <a:pPr>
              <a:lnSpc>
                <a:spcPct val="130000"/>
              </a:lnSpc>
              <a:spcBef>
                <a:spcPts val="375"/>
              </a:spcBef>
              <a:spcAft>
                <a:spcPts val="375"/>
              </a:spcAft>
              <a:buNone/>
            </a:pPr>
            <a:r>
              <a:rPr lang="en-US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Take every k</a:t>
            </a:r>
            <a:r>
              <a:rPr lang="en-US" altLang="en-US" sz="195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 	</a:t>
            </a:r>
          </a:p>
        </p:txBody>
      </p:sp>
      <p:sp>
        <p:nvSpPr>
          <p:cNvPr id="28677" name="Rectangle 1"/>
          <p:cNvSpPr>
            <a:spLocks noChangeArrowheads="1"/>
          </p:cNvSpPr>
          <p:nvPr/>
        </p:nvSpPr>
        <p:spPr bwMode="auto">
          <a:xfrm>
            <a:off x="1871665" y="1376363"/>
            <a:ext cx="54030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lvl="3">
              <a:spcBef>
                <a:spcPts val="375"/>
              </a:spcBef>
              <a:spcAft>
                <a:spcPts val="375"/>
              </a:spcAft>
              <a:buNone/>
            </a:pP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1.2 Systematic Random Sampling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6100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18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1925242" y="1660924"/>
            <a:ext cx="5379244" cy="3753433"/>
            <a:chOff x="261061" y="228600"/>
            <a:chExt cx="8654339" cy="6419858"/>
          </a:xfrm>
        </p:grpSpPr>
        <p:grpSp>
          <p:nvGrpSpPr>
            <p:cNvPr id="30725" name="Group 91"/>
            <p:cNvGrpSpPr>
              <a:grpSpLocks/>
            </p:cNvGrpSpPr>
            <p:nvPr/>
          </p:nvGrpSpPr>
          <p:grpSpPr bwMode="auto">
            <a:xfrm>
              <a:off x="4343400" y="228600"/>
              <a:ext cx="609600" cy="6419852"/>
              <a:chOff x="480" y="144"/>
              <a:chExt cx="384" cy="4044"/>
            </a:xfrm>
          </p:grpSpPr>
          <p:sp>
            <p:nvSpPr>
              <p:cNvPr id="30780" name="Text Box 53"/>
              <p:cNvSpPr txBox="1">
                <a:spLocks noChangeArrowheads="1"/>
              </p:cNvSpPr>
              <p:nvPr/>
            </p:nvSpPr>
            <p:spPr bwMode="auto">
              <a:xfrm>
                <a:off x="480" y="144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81" name="Text Box 54"/>
              <p:cNvSpPr txBox="1">
                <a:spLocks noChangeArrowheads="1"/>
              </p:cNvSpPr>
              <p:nvPr/>
            </p:nvSpPr>
            <p:spPr bwMode="auto">
              <a:xfrm>
                <a:off x="480" y="480"/>
                <a:ext cx="384" cy="348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82" name="Text Box 55"/>
              <p:cNvSpPr txBox="1">
                <a:spLocks noChangeArrowheads="1"/>
              </p:cNvSpPr>
              <p:nvPr/>
            </p:nvSpPr>
            <p:spPr bwMode="auto">
              <a:xfrm>
                <a:off x="480" y="816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83" name="Text Box 56"/>
              <p:cNvSpPr txBox="1">
                <a:spLocks noChangeArrowheads="1"/>
              </p:cNvSpPr>
              <p:nvPr/>
            </p:nvSpPr>
            <p:spPr bwMode="auto">
              <a:xfrm>
                <a:off x="480" y="1152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84" name="Text Box 57"/>
              <p:cNvSpPr txBox="1">
                <a:spLocks noChangeArrowheads="1"/>
              </p:cNvSpPr>
              <p:nvPr/>
            </p:nvSpPr>
            <p:spPr bwMode="auto">
              <a:xfrm>
                <a:off x="480" y="1479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85" name="Text Box 58"/>
              <p:cNvSpPr txBox="1">
                <a:spLocks noChangeArrowheads="1"/>
              </p:cNvSpPr>
              <p:nvPr/>
            </p:nvSpPr>
            <p:spPr bwMode="auto">
              <a:xfrm>
                <a:off x="480" y="1815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86" name="Text Box 59"/>
              <p:cNvSpPr txBox="1">
                <a:spLocks noChangeArrowheads="1"/>
              </p:cNvSpPr>
              <p:nvPr/>
            </p:nvSpPr>
            <p:spPr bwMode="auto">
              <a:xfrm>
                <a:off x="480" y="2151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87" name="Text Box 60"/>
              <p:cNvSpPr txBox="1">
                <a:spLocks noChangeArrowheads="1"/>
              </p:cNvSpPr>
              <p:nvPr/>
            </p:nvSpPr>
            <p:spPr bwMode="auto">
              <a:xfrm>
                <a:off x="480" y="2487"/>
                <a:ext cx="384" cy="348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88" name="Text Box 61"/>
              <p:cNvSpPr txBox="1">
                <a:spLocks noChangeArrowheads="1"/>
              </p:cNvSpPr>
              <p:nvPr/>
            </p:nvSpPr>
            <p:spPr bwMode="auto">
              <a:xfrm>
                <a:off x="480" y="2832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89" name="Text Box 62"/>
              <p:cNvSpPr txBox="1">
                <a:spLocks noChangeArrowheads="1"/>
              </p:cNvSpPr>
              <p:nvPr/>
            </p:nvSpPr>
            <p:spPr bwMode="auto">
              <a:xfrm>
                <a:off x="480" y="3168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90" name="Text Box 63"/>
              <p:cNvSpPr txBox="1">
                <a:spLocks noChangeArrowheads="1"/>
              </p:cNvSpPr>
              <p:nvPr/>
            </p:nvSpPr>
            <p:spPr bwMode="auto">
              <a:xfrm>
                <a:off x="480" y="3504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91" name="Text Box 64"/>
              <p:cNvSpPr txBox="1">
                <a:spLocks noChangeArrowheads="1"/>
              </p:cNvSpPr>
              <p:nvPr/>
            </p:nvSpPr>
            <p:spPr bwMode="auto">
              <a:xfrm>
                <a:off x="480" y="3840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726" name="Group 90"/>
            <p:cNvGrpSpPr>
              <a:grpSpLocks/>
            </p:cNvGrpSpPr>
            <p:nvPr/>
          </p:nvGrpSpPr>
          <p:grpSpPr bwMode="auto">
            <a:xfrm>
              <a:off x="5334000" y="228600"/>
              <a:ext cx="609600" cy="6419852"/>
              <a:chOff x="1248" y="144"/>
              <a:chExt cx="384" cy="4044"/>
            </a:xfrm>
          </p:grpSpPr>
          <p:sp>
            <p:nvSpPr>
              <p:cNvPr id="30768" name="Text Box 65"/>
              <p:cNvSpPr txBox="1">
                <a:spLocks noChangeArrowheads="1"/>
              </p:cNvSpPr>
              <p:nvPr/>
            </p:nvSpPr>
            <p:spPr bwMode="auto">
              <a:xfrm>
                <a:off x="1248" y="144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69" name="Text Box 66"/>
              <p:cNvSpPr txBox="1">
                <a:spLocks noChangeArrowheads="1"/>
              </p:cNvSpPr>
              <p:nvPr/>
            </p:nvSpPr>
            <p:spPr bwMode="auto">
              <a:xfrm>
                <a:off x="1248" y="480"/>
                <a:ext cx="384" cy="348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70" name="Text Box 67"/>
              <p:cNvSpPr txBox="1">
                <a:spLocks noChangeArrowheads="1"/>
              </p:cNvSpPr>
              <p:nvPr/>
            </p:nvSpPr>
            <p:spPr bwMode="auto">
              <a:xfrm>
                <a:off x="1248" y="816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71" name="Text Box 68"/>
              <p:cNvSpPr txBox="1">
                <a:spLocks noChangeArrowheads="1"/>
              </p:cNvSpPr>
              <p:nvPr/>
            </p:nvSpPr>
            <p:spPr bwMode="auto">
              <a:xfrm>
                <a:off x="1248" y="1152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72" name="Text Box 69"/>
              <p:cNvSpPr txBox="1">
                <a:spLocks noChangeArrowheads="1"/>
              </p:cNvSpPr>
              <p:nvPr/>
            </p:nvSpPr>
            <p:spPr bwMode="auto">
              <a:xfrm>
                <a:off x="1248" y="1479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73" name="Text Box 70"/>
              <p:cNvSpPr txBox="1">
                <a:spLocks noChangeArrowheads="1"/>
              </p:cNvSpPr>
              <p:nvPr/>
            </p:nvSpPr>
            <p:spPr bwMode="auto">
              <a:xfrm>
                <a:off x="1248" y="1815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74" name="Text Box 71"/>
              <p:cNvSpPr txBox="1">
                <a:spLocks noChangeArrowheads="1"/>
              </p:cNvSpPr>
              <p:nvPr/>
            </p:nvSpPr>
            <p:spPr bwMode="auto">
              <a:xfrm>
                <a:off x="1248" y="2151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75" name="Text Box 72"/>
              <p:cNvSpPr txBox="1">
                <a:spLocks noChangeArrowheads="1"/>
              </p:cNvSpPr>
              <p:nvPr/>
            </p:nvSpPr>
            <p:spPr bwMode="auto">
              <a:xfrm>
                <a:off x="1248" y="2487"/>
                <a:ext cx="384" cy="348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76" name="Text Box 73"/>
              <p:cNvSpPr txBox="1">
                <a:spLocks noChangeArrowheads="1"/>
              </p:cNvSpPr>
              <p:nvPr/>
            </p:nvSpPr>
            <p:spPr bwMode="auto">
              <a:xfrm>
                <a:off x="1248" y="2832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77" name="Text Box 74"/>
              <p:cNvSpPr txBox="1">
                <a:spLocks noChangeArrowheads="1"/>
              </p:cNvSpPr>
              <p:nvPr/>
            </p:nvSpPr>
            <p:spPr bwMode="auto">
              <a:xfrm>
                <a:off x="1248" y="3168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78" name="Text Box 75"/>
              <p:cNvSpPr txBox="1">
                <a:spLocks noChangeArrowheads="1"/>
              </p:cNvSpPr>
              <p:nvPr/>
            </p:nvSpPr>
            <p:spPr bwMode="auto">
              <a:xfrm>
                <a:off x="1248" y="3504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79" name="Text Box 76"/>
              <p:cNvSpPr txBox="1">
                <a:spLocks noChangeArrowheads="1"/>
              </p:cNvSpPr>
              <p:nvPr/>
            </p:nvSpPr>
            <p:spPr bwMode="auto">
              <a:xfrm>
                <a:off x="1248" y="3840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727" name="Group 89"/>
            <p:cNvGrpSpPr>
              <a:grpSpLocks/>
            </p:cNvGrpSpPr>
            <p:nvPr/>
          </p:nvGrpSpPr>
          <p:grpSpPr bwMode="auto">
            <a:xfrm>
              <a:off x="6400800" y="228600"/>
              <a:ext cx="609600" cy="6419852"/>
              <a:chOff x="1968" y="105"/>
              <a:chExt cx="384" cy="4044"/>
            </a:xfrm>
          </p:grpSpPr>
          <p:sp>
            <p:nvSpPr>
              <p:cNvPr id="30756" name="Text Box 77"/>
              <p:cNvSpPr txBox="1">
                <a:spLocks noChangeArrowheads="1"/>
              </p:cNvSpPr>
              <p:nvPr/>
            </p:nvSpPr>
            <p:spPr bwMode="auto">
              <a:xfrm>
                <a:off x="1968" y="105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7" name="Text Box 78"/>
              <p:cNvSpPr txBox="1">
                <a:spLocks noChangeArrowheads="1"/>
              </p:cNvSpPr>
              <p:nvPr/>
            </p:nvSpPr>
            <p:spPr bwMode="auto">
              <a:xfrm>
                <a:off x="1968" y="441"/>
                <a:ext cx="384" cy="348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8" name="Text Box 79"/>
              <p:cNvSpPr txBox="1">
                <a:spLocks noChangeArrowheads="1"/>
              </p:cNvSpPr>
              <p:nvPr/>
            </p:nvSpPr>
            <p:spPr bwMode="auto">
              <a:xfrm>
                <a:off x="1968" y="777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9" name="Text Box 80"/>
              <p:cNvSpPr txBox="1">
                <a:spLocks noChangeArrowheads="1"/>
              </p:cNvSpPr>
              <p:nvPr/>
            </p:nvSpPr>
            <p:spPr bwMode="auto">
              <a:xfrm>
                <a:off x="1968" y="1113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60" name="Text Box 81"/>
              <p:cNvSpPr txBox="1">
                <a:spLocks noChangeArrowheads="1"/>
              </p:cNvSpPr>
              <p:nvPr/>
            </p:nvSpPr>
            <p:spPr bwMode="auto">
              <a:xfrm>
                <a:off x="1968" y="1440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61" name="Text Box 82"/>
              <p:cNvSpPr txBox="1">
                <a:spLocks noChangeArrowheads="1"/>
              </p:cNvSpPr>
              <p:nvPr/>
            </p:nvSpPr>
            <p:spPr bwMode="auto">
              <a:xfrm>
                <a:off x="1968" y="1776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62" name="Text Box 83"/>
              <p:cNvSpPr txBox="1">
                <a:spLocks noChangeArrowheads="1"/>
              </p:cNvSpPr>
              <p:nvPr/>
            </p:nvSpPr>
            <p:spPr bwMode="auto">
              <a:xfrm>
                <a:off x="1968" y="2112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63" name="Text Box 84"/>
              <p:cNvSpPr txBox="1">
                <a:spLocks noChangeArrowheads="1"/>
              </p:cNvSpPr>
              <p:nvPr/>
            </p:nvSpPr>
            <p:spPr bwMode="auto">
              <a:xfrm>
                <a:off x="1968" y="2448"/>
                <a:ext cx="384" cy="348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64" name="Text Box 85"/>
              <p:cNvSpPr txBox="1">
                <a:spLocks noChangeArrowheads="1"/>
              </p:cNvSpPr>
              <p:nvPr/>
            </p:nvSpPr>
            <p:spPr bwMode="auto">
              <a:xfrm>
                <a:off x="1968" y="2793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33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65" name="Text Box 86"/>
              <p:cNvSpPr txBox="1">
                <a:spLocks noChangeArrowheads="1"/>
              </p:cNvSpPr>
              <p:nvPr/>
            </p:nvSpPr>
            <p:spPr bwMode="auto">
              <a:xfrm>
                <a:off x="1968" y="3129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34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66" name="Text Box 87"/>
              <p:cNvSpPr txBox="1">
                <a:spLocks noChangeArrowheads="1"/>
              </p:cNvSpPr>
              <p:nvPr/>
            </p:nvSpPr>
            <p:spPr bwMode="auto">
              <a:xfrm>
                <a:off x="1968" y="3465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35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67" name="Text Box 88"/>
              <p:cNvSpPr txBox="1">
                <a:spLocks noChangeArrowheads="1"/>
              </p:cNvSpPr>
              <p:nvPr/>
            </p:nvSpPr>
            <p:spPr bwMode="auto">
              <a:xfrm>
                <a:off x="1968" y="3801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36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728" name="Group 117"/>
            <p:cNvGrpSpPr>
              <a:grpSpLocks/>
            </p:cNvGrpSpPr>
            <p:nvPr/>
          </p:nvGrpSpPr>
          <p:grpSpPr bwMode="auto">
            <a:xfrm>
              <a:off x="7391400" y="228600"/>
              <a:ext cx="609600" cy="6419852"/>
              <a:chOff x="2832" y="144"/>
              <a:chExt cx="384" cy="4044"/>
            </a:xfrm>
          </p:grpSpPr>
          <p:sp>
            <p:nvSpPr>
              <p:cNvPr id="30744" name="Text Box 93"/>
              <p:cNvSpPr txBox="1">
                <a:spLocks noChangeArrowheads="1"/>
              </p:cNvSpPr>
              <p:nvPr/>
            </p:nvSpPr>
            <p:spPr bwMode="auto">
              <a:xfrm>
                <a:off x="2832" y="144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37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45" name="Text Box 94"/>
              <p:cNvSpPr txBox="1">
                <a:spLocks noChangeArrowheads="1"/>
              </p:cNvSpPr>
              <p:nvPr/>
            </p:nvSpPr>
            <p:spPr bwMode="auto">
              <a:xfrm>
                <a:off x="2832" y="480"/>
                <a:ext cx="384" cy="348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38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46" name="Text Box 95"/>
              <p:cNvSpPr txBox="1">
                <a:spLocks noChangeArrowheads="1"/>
              </p:cNvSpPr>
              <p:nvPr/>
            </p:nvSpPr>
            <p:spPr bwMode="auto">
              <a:xfrm>
                <a:off x="2832" y="816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39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47" name="Text Box 96"/>
              <p:cNvSpPr txBox="1">
                <a:spLocks noChangeArrowheads="1"/>
              </p:cNvSpPr>
              <p:nvPr/>
            </p:nvSpPr>
            <p:spPr bwMode="auto">
              <a:xfrm>
                <a:off x="2832" y="1143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48" name="Text Box 97"/>
              <p:cNvSpPr txBox="1">
                <a:spLocks noChangeArrowheads="1"/>
              </p:cNvSpPr>
              <p:nvPr/>
            </p:nvSpPr>
            <p:spPr bwMode="auto">
              <a:xfrm>
                <a:off x="2832" y="1479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41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49" name="Text Box 98"/>
              <p:cNvSpPr txBox="1">
                <a:spLocks noChangeArrowheads="1"/>
              </p:cNvSpPr>
              <p:nvPr/>
            </p:nvSpPr>
            <p:spPr bwMode="auto">
              <a:xfrm>
                <a:off x="2832" y="1815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42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0" name="Text Box 99"/>
              <p:cNvSpPr txBox="1">
                <a:spLocks noChangeArrowheads="1"/>
              </p:cNvSpPr>
              <p:nvPr/>
            </p:nvSpPr>
            <p:spPr bwMode="auto">
              <a:xfrm>
                <a:off x="2832" y="2151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43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1" name="Text Box 100"/>
              <p:cNvSpPr txBox="1">
                <a:spLocks noChangeArrowheads="1"/>
              </p:cNvSpPr>
              <p:nvPr/>
            </p:nvSpPr>
            <p:spPr bwMode="auto">
              <a:xfrm>
                <a:off x="2832" y="2496"/>
                <a:ext cx="384" cy="348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44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2" name="Text Box 101"/>
              <p:cNvSpPr txBox="1">
                <a:spLocks noChangeArrowheads="1"/>
              </p:cNvSpPr>
              <p:nvPr/>
            </p:nvSpPr>
            <p:spPr bwMode="auto">
              <a:xfrm>
                <a:off x="2832" y="2832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45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3" name="Text Box 102"/>
              <p:cNvSpPr txBox="1">
                <a:spLocks noChangeArrowheads="1"/>
              </p:cNvSpPr>
              <p:nvPr/>
            </p:nvSpPr>
            <p:spPr bwMode="auto">
              <a:xfrm>
                <a:off x="2832" y="3168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46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4" name="Text Box 103"/>
              <p:cNvSpPr txBox="1">
                <a:spLocks noChangeArrowheads="1"/>
              </p:cNvSpPr>
              <p:nvPr/>
            </p:nvSpPr>
            <p:spPr bwMode="auto">
              <a:xfrm>
                <a:off x="2832" y="3504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47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5" name="Text Box 104"/>
              <p:cNvSpPr txBox="1">
                <a:spLocks noChangeArrowheads="1"/>
              </p:cNvSpPr>
              <p:nvPr/>
            </p:nvSpPr>
            <p:spPr bwMode="auto">
              <a:xfrm>
                <a:off x="2832" y="3840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48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729" name="Group 116"/>
            <p:cNvGrpSpPr>
              <a:grpSpLocks/>
            </p:cNvGrpSpPr>
            <p:nvPr/>
          </p:nvGrpSpPr>
          <p:grpSpPr bwMode="auto">
            <a:xfrm>
              <a:off x="8305800" y="228601"/>
              <a:ext cx="609600" cy="6419857"/>
              <a:chOff x="3696" y="192"/>
              <a:chExt cx="384" cy="4044"/>
            </a:xfrm>
          </p:grpSpPr>
          <p:sp>
            <p:nvSpPr>
              <p:cNvPr id="30732" name="Text Box 92"/>
              <p:cNvSpPr txBox="1">
                <a:spLocks noChangeArrowheads="1"/>
              </p:cNvSpPr>
              <p:nvPr/>
            </p:nvSpPr>
            <p:spPr bwMode="auto">
              <a:xfrm>
                <a:off x="3696" y="3888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33" name="Text Box 105"/>
              <p:cNvSpPr txBox="1">
                <a:spLocks noChangeArrowheads="1"/>
              </p:cNvSpPr>
              <p:nvPr/>
            </p:nvSpPr>
            <p:spPr bwMode="auto">
              <a:xfrm>
                <a:off x="3696" y="192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49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34" name="Text Box 106"/>
              <p:cNvSpPr txBox="1">
                <a:spLocks noChangeArrowheads="1"/>
              </p:cNvSpPr>
              <p:nvPr/>
            </p:nvSpPr>
            <p:spPr bwMode="auto">
              <a:xfrm>
                <a:off x="3696" y="528"/>
                <a:ext cx="384" cy="348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35" name="Text Box 107"/>
              <p:cNvSpPr txBox="1">
                <a:spLocks noChangeArrowheads="1"/>
              </p:cNvSpPr>
              <p:nvPr/>
            </p:nvSpPr>
            <p:spPr bwMode="auto">
              <a:xfrm>
                <a:off x="3696" y="864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51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36" name="Text Box 108"/>
              <p:cNvSpPr txBox="1">
                <a:spLocks noChangeArrowheads="1"/>
              </p:cNvSpPr>
              <p:nvPr/>
            </p:nvSpPr>
            <p:spPr bwMode="auto">
              <a:xfrm>
                <a:off x="3696" y="1191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52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37" name="Text Box 109"/>
              <p:cNvSpPr txBox="1">
                <a:spLocks noChangeArrowheads="1"/>
              </p:cNvSpPr>
              <p:nvPr/>
            </p:nvSpPr>
            <p:spPr bwMode="auto">
              <a:xfrm>
                <a:off x="3696" y="1527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53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38" name="Text Box 110"/>
              <p:cNvSpPr txBox="1">
                <a:spLocks noChangeArrowheads="1"/>
              </p:cNvSpPr>
              <p:nvPr/>
            </p:nvSpPr>
            <p:spPr bwMode="auto">
              <a:xfrm>
                <a:off x="3696" y="1863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54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39" name="Text Box 111"/>
              <p:cNvSpPr txBox="1">
                <a:spLocks noChangeArrowheads="1"/>
              </p:cNvSpPr>
              <p:nvPr/>
            </p:nvSpPr>
            <p:spPr bwMode="auto">
              <a:xfrm>
                <a:off x="3696" y="2199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55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40" name="Text Box 112"/>
              <p:cNvSpPr txBox="1">
                <a:spLocks noChangeArrowheads="1"/>
              </p:cNvSpPr>
              <p:nvPr/>
            </p:nvSpPr>
            <p:spPr bwMode="auto">
              <a:xfrm>
                <a:off x="3696" y="2544"/>
                <a:ext cx="384" cy="348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56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41" name="Text Box 113"/>
              <p:cNvSpPr txBox="1">
                <a:spLocks noChangeArrowheads="1"/>
              </p:cNvSpPr>
              <p:nvPr/>
            </p:nvSpPr>
            <p:spPr bwMode="auto">
              <a:xfrm>
                <a:off x="3696" y="2880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57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42" name="Text Box 114"/>
              <p:cNvSpPr txBox="1">
                <a:spLocks noChangeArrowheads="1"/>
              </p:cNvSpPr>
              <p:nvPr/>
            </p:nvSpPr>
            <p:spPr bwMode="auto">
              <a:xfrm>
                <a:off x="3696" y="3216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58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43" name="Text Box 115"/>
              <p:cNvSpPr txBox="1">
                <a:spLocks noChangeArrowheads="1"/>
              </p:cNvSpPr>
              <p:nvPr/>
            </p:nvSpPr>
            <p:spPr bwMode="auto">
              <a:xfrm>
                <a:off x="3696" y="3552"/>
                <a:ext cx="384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B0604020202020204" charset="-34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59</a:t>
                </a:r>
                <a:endParaRPr lang="th-TH" altLang="en-US" sz="15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0730" name="Text Box 118"/>
            <p:cNvSpPr txBox="1">
              <a:spLocks noChangeArrowheads="1"/>
            </p:cNvSpPr>
            <p:nvPr/>
          </p:nvSpPr>
          <p:spPr bwMode="auto">
            <a:xfrm>
              <a:off x="261061" y="1143000"/>
              <a:ext cx="3736463" cy="3474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N = 60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n = 10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Interval k = 60/10 = 6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 = 2</a:t>
              </a:r>
              <a:r>
                <a:rPr lang="en-US" altLang="en-US" sz="1800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nd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th-TH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0731" name="Text Box 119"/>
            <p:cNvSpPr txBox="1">
              <a:spLocks noChangeArrowheads="1"/>
            </p:cNvSpPr>
            <p:nvPr/>
          </p:nvSpPr>
          <p:spPr bwMode="auto">
            <a:xfrm>
              <a:off x="347954" y="4048975"/>
              <a:ext cx="3352799" cy="205303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Taking sample :</a:t>
              </a:r>
              <a:endParaRPr lang="th-TH" altLang="en-US" sz="1800" b="1">
                <a:latin typeface="Times New Roman" panose="02020603050405020304" pitchFamily="18" charset="0"/>
                <a:cs typeface="FreesiaUPC" pitchFamily="34" charset="-34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2, 8, 14, 20, 26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32, 38, 44, 50, 56</a:t>
              </a:r>
              <a:endParaRPr lang="th-TH" altLang="en-US" sz="1800" b="1">
                <a:latin typeface="Times New Roman" panose="02020603050405020304" pitchFamily="18" charset="0"/>
                <a:cs typeface="FreesiaUPC" pitchFamily="34" charset="-34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4915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19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80011" y="1916908"/>
            <a:ext cx="5669756" cy="329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375"/>
              </a:spcBef>
              <a:spcAft>
                <a:spcPts val="375"/>
              </a:spcAft>
              <a:buNone/>
              <a:defRPr/>
            </a:pPr>
            <a:r>
              <a:rPr lang="en-US" sz="1951" b="1" u="sng" dirty="0">
                <a:latin typeface="Times New Roman" pitchFamily="18" charset="0"/>
                <a:cs typeface="Times New Roman" pitchFamily="18" charset="0"/>
              </a:rPr>
              <a:t>Procedure:</a:t>
            </a:r>
          </a:p>
          <a:p>
            <a:pPr marL="0" indent="0">
              <a:lnSpc>
                <a:spcPct val="130000"/>
              </a:lnSpc>
              <a:spcBef>
                <a:spcPts val="375"/>
              </a:spcBef>
              <a:spcAft>
                <a:spcPts val="375"/>
              </a:spcAft>
              <a:buNone/>
              <a:defRPr/>
            </a:pPr>
            <a:r>
              <a:rPr lang="en-CA" sz="1951" dirty="0">
                <a:latin typeface="Times New Roman" pitchFamily="18" charset="0"/>
                <a:cs typeface="Times New Roman" pitchFamily="18" charset="0"/>
              </a:rPr>
              <a:t>1.  Population is divided into </a:t>
            </a:r>
            <a:r>
              <a:rPr lang="en-CA" sz="1951" i="1" dirty="0">
                <a:latin typeface="Times New Roman" pitchFamily="18" charset="0"/>
                <a:cs typeface="Times New Roman" pitchFamily="18" charset="0"/>
              </a:rPr>
              <a:t>strata</a:t>
            </a:r>
            <a:r>
              <a:rPr lang="en-CA" sz="1951" dirty="0">
                <a:latin typeface="Times New Roman" pitchFamily="18" charset="0"/>
                <a:cs typeface="Times New Roman" pitchFamily="18" charset="0"/>
              </a:rPr>
              <a:t>, or groups;</a:t>
            </a:r>
          </a:p>
          <a:p>
            <a:pPr marL="266707" indent="-266707" algn="just" eaLnBrk="1" hangingPunct="1">
              <a:lnSpc>
                <a:spcPct val="130000"/>
              </a:lnSpc>
              <a:buNone/>
              <a:defRPr/>
            </a:pPr>
            <a:r>
              <a:rPr lang="en-CA" sz="1951" dirty="0">
                <a:latin typeface="Times New Roman" pitchFamily="18" charset="0"/>
                <a:cs typeface="Times New Roman" pitchFamily="18" charset="0"/>
              </a:rPr>
              <a:t>2. Randomly select members of each stratum (the number selected is proportional to the stratum’s size)</a:t>
            </a:r>
          </a:p>
          <a:p>
            <a:pPr marL="0" indent="0" algn="just" eaLnBrk="1" hangingPunct="1">
              <a:buNone/>
              <a:defRPr/>
            </a:pPr>
            <a:endParaRPr lang="en-CA" sz="15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Char char="ü"/>
              <a:defRPr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major objective of stratified sampling is to increase precision without increasing cost.</a:t>
            </a:r>
          </a:p>
          <a:p>
            <a:pPr marL="0" indent="0" algn="just" eaLnBrk="1" hangingPunct="1">
              <a:lnSpc>
                <a:spcPct val="130000"/>
              </a:lnSpc>
              <a:buNone/>
              <a:defRPr/>
            </a:pPr>
            <a:endParaRPr lang="en-CA" sz="195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1" hangingPunct="1">
              <a:lnSpc>
                <a:spcPct val="130000"/>
              </a:lnSpc>
              <a:buNone/>
              <a:defRPr/>
            </a:pPr>
            <a:endParaRPr lang="en-CA" sz="195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3" name="Rectangle 1"/>
          <p:cNvSpPr>
            <a:spLocks noChangeArrowheads="1"/>
          </p:cNvSpPr>
          <p:nvPr/>
        </p:nvSpPr>
        <p:spPr bwMode="auto">
          <a:xfrm>
            <a:off x="2250282" y="1427560"/>
            <a:ext cx="4643438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CA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1.3 Stratified Random Sampling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810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3F545-89FA-43B5-BB08-1F7DFE3EE776}"/>
              </a:ext>
            </a:extLst>
          </p:cNvPr>
          <p:cNvSpPr txBox="1"/>
          <p:nvPr/>
        </p:nvSpPr>
        <p:spPr>
          <a:xfrm>
            <a:off x="0" y="3105834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600" b="1" dirty="0">
                <a:solidFill>
                  <a:schemeClr val="tx2"/>
                </a:solidFill>
              </a:rPr>
              <a:t>Part A - Sampling methods</a:t>
            </a:r>
          </a:p>
        </p:txBody>
      </p:sp>
    </p:spTree>
    <p:extLst>
      <p:ext uri="{BB962C8B-B14F-4D97-AF65-F5344CB8AC3E}">
        <p14:creationId xmlns:p14="http://schemas.microsoft.com/office/powerpoint/2010/main" val="3293938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20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grpSp>
        <p:nvGrpSpPr>
          <p:cNvPr id="34820" name="Group 5"/>
          <p:cNvGrpSpPr>
            <a:grpSpLocks noChangeAspect="1"/>
          </p:cNvGrpSpPr>
          <p:nvPr/>
        </p:nvGrpSpPr>
        <p:grpSpPr bwMode="auto">
          <a:xfrm>
            <a:off x="4711303" y="1968105"/>
            <a:ext cx="3027759" cy="2250282"/>
            <a:chOff x="2355" y="255"/>
            <a:chExt cx="10749" cy="8164"/>
          </a:xfrm>
        </p:grpSpPr>
        <p:sp>
          <p:nvSpPr>
            <p:cNvPr id="34824" name="AutoShape 38"/>
            <p:cNvSpPr>
              <a:spLocks noChangeAspect="1" noChangeArrowheads="1" noTextEdit="1"/>
            </p:cNvSpPr>
            <p:nvPr/>
          </p:nvSpPr>
          <p:spPr bwMode="auto">
            <a:xfrm>
              <a:off x="2355" y="255"/>
              <a:ext cx="10749" cy="8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34825" name="Rectangle 37"/>
            <p:cNvSpPr>
              <a:spLocks noChangeArrowheads="1"/>
            </p:cNvSpPr>
            <p:nvPr/>
          </p:nvSpPr>
          <p:spPr bwMode="auto">
            <a:xfrm>
              <a:off x="5708" y="6808"/>
              <a:ext cx="4437" cy="161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100"/>
            </a:p>
          </p:txBody>
        </p:sp>
        <p:sp>
          <p:nvSpPr>
            <p:cNvPr id="34826" name="Rectangle 36"/>
            <p:cNvSpPr>
              <a:spLocks noChangeArrowheads="1"/>
            </p:cNvSpPr>
            <p:nvPr/>
          </p:nvSpPr>
          <p:spPr bwMode="auto">
            <a:xfrm>
              <a:off x="9651" y="4488"/>
              <a:ext cx="3453" cy="171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100"/>
            </a:p>
          </p:txBody>
        </p:sp>
        <p:sp>
          <p:nvSpPr>
            <p:cNvPr id="34827" name="Rectangle 35"/>
            <p:cNvSpPr>
              <a:spLocks noChangeArrowheads="1"/>
            </p:cNvSpPr>
            <p:nvPr/>
          </p:nvSpPr>
          <p:spPr bwMode="auto">
            <a:xfrm>
              <a:off x="5904" y="4488"/>
              <a:ext cx="3451" cy="171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100"/>
            </a:p>
          </p:txBody>
        </p:sp>
        <p:sp>
          <p:nvSpPr>
            <p:cNvPr id="34828" name="Rectangle 34"/>
            <p:cNvSpPr>
              <a:spLocks noChangeArrowheads="1"/>
            </p:cNvSpPr>
            <p:nvPr/>
          </p:nvSpPr>
          <p:spPr bwMode="auto">
            <a:xfrm>
              <a:off x="2355" y="4488"/>
              <a:ext cx="3253" cy="171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100"/>
            </a:p>
          </p:txBody>
        </p:sp>
        <p:sp>
          <p:nvSpPr>
            <p:cNvPr id="34829" name="Rectangle 33"/>
            <p:cNvSpPr>
              <a:spLocks noChangeArrowheads="1"/>
            </p:cNvSpPr>
            <p:nvPr/>
          </p:nvSpPr>
          <p:spPr bwMode="auto">
            <a:xfrm>
              <a:off x="5214" y="255"/>
              <a:ext cx="5325" cy="362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100"/>
            </a:p>
          </p:txBody>
        </p:sp>
        <p:sp>
          <p:nvSpPr>
            <p:cNvPr id="34830" name="Rectangle 32"/>
            <p:cNvSpPr>
              <a:spLocks noChangeArrowheads="1"/>
            </p:cNvSpPr>
            <p:nvPr/>
          </p:nvSpPr>
          <p:spPr bwMode="auto">
            <a:xfrm>
              <a:off x="5608" y="560"/>
              <a:ext cx="691" cy="70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100"/>
            </a:p>
          </p:txBody>
        </p:sp>
        <p:sp>
          <p:nvSpPr>
            <p:cNvPr id="34831" name="Rectangle 31"/>
            <p:cNvSpPr>
              <a:spLocks noChangeArrowheads="1"/>
            </p:cNvSpPr>
            <p:nvPr/>
          </p:nvSpPr>
          <p:spPr bwMode="auto">
            <a:xfrm>
              <a:off x="7579" y="1566"/>
              <a:ext cx="690" cy="707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100"/>
            </a:p>
          </p:txBody>
        </p:sp>
        <p:sp>
          <p:nvSpPr>
            <p:cNvPr id="34832" name="Rectangle 30"/>
            <p:cNvSpPr>
              <a:spLocks noChangeArrowheads="1"/>
            </p:cNvSpPr>
            <p:nvPr/>
          </p:nvSpPr>
          <p:spPr bwMode="auto">
            <a:xfrm>
              <a:off x="5507" y="2675"/>
              <a:ext cx="690" cy="70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100"/>
            </a:p>
          </p:txBody>
        </p:sp>
        <p:sp>
          <p:nvSpPr>
            <p:cNvPr id="34833" name="Oval 29"/>
            <p:cNvSpPr>
              <a:spLocks noChangeArrowheads="1"/>
            </p:cNvSpPr>
            <p:nvPr/>
          </p:nvSpPr>
          <p:spPr bwMode="auto">
            <a:xfrm>
              <a:off x="9453" y="1466"/>
              <a:ext cx="692" cy="807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100"/>
            </a:p>
          </p:txBody>
        </p:sp>
        <p:sp>
          <p:nvSpPr>
            <p:cNvPr id="34834" name="Oval 28"/>
            <p:cNvSpPr>
              <a:spLocks noChangeArrowheads="1"/>
            </p:cNvSpPr>
            <p:nvPr/>
          </p:nvSpPr>
          <p:spPr bwMode="auto">
            <a:xfrm>
              <a:off x="9353" y="458"/>
              <a:ext cx="789" cy="806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100"/>
            </a:p>
          </p:txBody>
        </p:sp>
        <p:sp>
          <p:nvSpPr>
            <p:cNvPr id="34835" name="Oval 27"/>
            <p:cNvSpPr>
              <a:spLocks noChangeArrowheads="1"/>
            </p:cNvSpPr>
            <p:nvPr/>
          </p:nvSpPr>
          <p:spPr bwMode="auto">
            <a:xfrm>
              <a:off x="5507" y="1566"/>
              <a:ext cx="790" cy="807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100"/>
            </a:p>
          </p:txBody>
        </p:sp>
        <p:sp>
          <p:nvSpPr>
            <p:cNvPr id="34836" name="AutoShape 26"/>
            <p:cNvSpPr>
              <a:spLocks noChangeArrowheads="1"/>
            </p:cNvSpPr>
            <p:nvPr/>
          </p:nvSpPr>
          <p:spPr bwMode="auto">
            <a:xfrm>
              <a:off x="7579" y="458"/>
              <a:ext cx="790" cy="806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100"/>
            </a:p>
          </p:txBody>
        </p:sp>
        <p:sp>
          <p:nvSpPr>
            <p:cNvPr id="34837" name="AutoShape 25"/>
            <p:cNvSpPr>
              <a:spLocks noChangeArrowheads="1"/>
            </p:cNvSpPr>
            <p:nvPr/>
          </p:nvSpPr>
          <p:spPr bwMode="auto">
            <a:xfrm>
              <a:off x="9453" y="2475"/>
              <a:ext cx="789" cy="807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100"/>
            </a:p>
          </p:txBody>
        </p:sp>
        <p:sp>
          <p:nvSpPr>
            <p:cNvPr id="34838" name="AutoShape 24"/>
            <p:cNvSpPr>
              <a:spLocks noChangeArrowheads="1"/>
            </p:cNvSpPr>
            <p:nvPr/>
          </p:nvSpPr>
          <p:spPr bwMode="auto">
            <a:xfrm>
              <a:off x="7398" y="2588"/>
              <a:ext cx="790" cy="806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100"/>
            </a:p>
          </p:txBody>
        </p:sp>
        <p:sp>
          <p:nvSpPr>
            <p:cNvPr id="34839" name="Rectangle 23"/>
            <p:cNvSpPr>
              <a:spLocks noChangeArrowheads="1"/>
            </p:cNvSpPr>
            <p:nvPr/>
          </p:nvSpPr>
          <p:spPr bwMode="auto">
            <a:xfrm>
              <a:off x="4623" y="5093"/>
              <a:ext cx="689" cy="707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100"/>
            </a:p>
          </p:txBody>
        </p:sp>
        <p:sp>
          <p:nvSpPr>
            <p:cNvPr id="34840" name="Rectangle 22"/>
            <p:cNvSpPr>
              <a:spLocks noChangeArrowheads="1"/>
            </p:cNvSpPr>
            <p:nvPr/>
          </p:nvSpPr>
          <p:spPr bwMode="auto">
            <a:xfrm>
              <a:off x="3736" y="5093"/>
              <a:ext cx="689" cy="707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100"/>
            </a:p>
          </p:txBody>
        </p:sp>
        <p:sp>
          <p:nvSpPr>
            <p:cNvPr id="34841" name="Rectangle 21"/>
            <p:cNvSpPr>
              <a:spLocks noChangeArrowheads="1"/>
            </p:cNvSpPr>
            <p:nvPr/>
          </p:nvSpPr>
          <p:spPr bwMode="auto">
            <a:xfrm>
              <a:off x="2846" y="5093"/>
              <a:ext cx="690" cy="707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100"/>
            </a:p>
          </p:txBody>
        </p:sp>
        <p:sp>
          <p:nvSpPr>
            <p:cNvPr id="34842" name="Oval 20"/>
            <p:cNvSpPr>
              <a:spLocks noChangeArrowheads="1"/>
            </p:cNvSpPr>
            <p:nvPr/>
          </p:nvSpPr>
          <p:spPr bwMode="auto">
            <a:xfrm>
              <a:off x="8271" y="5093"/>
              <a:ext cx="789" cy="806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100"/>
            </a:p>
          </p:txBody>
        </p:sp>
        <p:sp>
          <p:nvSpPr>
            <p:cNvPr id="34843" name="Oval 19"/>
            <p:cNvSpPr>
              <a:spLocks noChangeArrowheads="1"/>
            </p:cNvSpPr>
            <p:nvPr/>
          </p:nvSpPr>
          <p:spPr bwMode="auto">
            <a:xfrm>
              <a:off x="7284" y="5093"/>
              <a:ext cx="789" cy="806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100"/>
            </a:p>
          </p:txBody>
        </p:sp>
        <p:sp>
          <p:nvSpPr>
            <p:cNvPr id="34844" name="Oval 18"/>
            <p:cNvSpPr>
              <a:spLocks noChangeArrowheads="1"/>
            </p:cNvSpPr>
            <p:nvPr/>
          </p:nvSpPr>
          <p:spPr bwMode="auto">
            <a:xfrm>
              <a:off x="6299" y="5093"/>
              <a:ext cx="789" cy="806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100"/>
            </a:p>
          </p:txBody>
        </p:sp>
        <p:sp>
          <p:nvSpPr>
            <p:cNvPr id="34845" name="AutoShape 17"/>
            <p:cNvSpPr>
              <a:spLocks noChangeArrowheads="1"/>
            </p:cNvSpPr>
            <p:nvPr/>
          </p:nvSpPr>
          <p:spPr bwMode="auto">
            <a:xfrm>
              <a:off x="12019" y="4991"/>
              <a:ext cx="789" cy="806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100"/>
            </a:p>
          </p:txBody>
        </p:sp>
        <p:sp>
          <p:nvSpPr>
            <p:cNvPr id="34846" name="AutoShape 16"/>
            <p:cNvSpPr>
              <a:spLocks noChangeArrowheads="1"/>
            </p:cNvSpPr>
            <p:nvPr/>
          </p:nvSpPr>
          <p:spPr bwMode="auto">
            <a:xfrm>
              <a:off x="11032" y="4991"/>
              <a:ext cx="788" cy="806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100"/>
            </a:p>
          </p:txBody>
        </p:sp>
        <p:sp>
          <p:nvSpPr>
            <p:cNvPr id="34847" name="AutoShape 15"/>
            <p:cNvSpPr>
              <a:spLocks noChangeArrowheads="1"/>
            </p:cNvSpPr>
            <p:nvPr/>
          </p:nvSpPr>
          <p:spPr bwMode="auto">
            <a:xfrm>
              <a:off x="10047" y="4991"/>
              <a:ext cx="789" cy="806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100"/>
            </a:p>
          </p:txBody>
        </p:sp>
        <p:sp>
          <p:nvSpPr>
            <p:cNvPr id="34848" name="AutoShape 14"/>
            <p:cNvSpPr>
              <a:spLocks noChangeArrowheads="1"/>
            </p:cNvSpPr>
            <p:nvPr/>
          </p:nvSpPr>
          <p:spPr bwMode="auto">
            <a:xfrm>
              <a:off x="8665" y="7008"/>
              <a:ext cx="788" cy="807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100"/>
            </a:p>
          </p:txBody>
        </p:sp>
        <p:sp>
          <p:nvSpPr>
            <p:cNvPr id="34849" name="Oval 13"/>
            <p:cNvSpPr>
              <a:spLocks noChangeArrowheads="1"/>
            </p:cNvSpPr>
            <p:nvPr/>
          </p:nvSpPr>
          <p:spPr bwMode="auto">
            <a:xfrm>
              <a:off x="7284" y="7108"/>
              <a:ext cx="789" cy="807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100"/>
            </a:p>
          </p:txBody>
        </p:sp>
        <p:sp>
          <p:nvSpPr>
            <p:cNvPr id="34850" name="Rectangle 12"/>
            <p:cNvSpPr>
              <a:spLocks noChangeArrowheads="1"/>
            </p:cNvSpPr>
            <p:nvPr/>
          </p:nvSpPr>
          <p:spPr bwMode="auto">
            <a:xfrm>
              <a:off x="6101" y="7210"/>
              <a:ext cx="690" cy="707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100"/>
            </a:p>
          </p:txBody>
        </p:sp>
        <p:sp>
          <p:nvSpPr>
            <p:cNvPr id="34851" name="Line 11"/>
            <p:cNvSpPr>
              <a:spLocks noChangeShapeType="1"/>
            </p:cNvSpPr>
            <p:nvPr/>
          </p:nvSpPr>
          <p:spPr bwMode="auto">
            <a:xfrm flipH="1">
              <a:off x="4720" y="3581"/>
              <a:ext cx="988" cy="11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34852" name="Line 10"/>
            <p:cNvSpPr>
              <a:spLocks noChangeShapeType="1"/>
            </p:cNvSpPr>
            <p:nvPr/>
          </p:nvSpPr>
          <p:spPr bwMode="auto">
            <a:xfrm>
              <a:off x="7878" y="3784"/>
              <a:ext cx="0" cy="90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34853" name="Line 9"/>
            <p:cNvSpPr>
              <a:spLocks noChangeShapeType="1"/>
            </p:cNvSpPr>
            <p:nvPr/>
          </p:nvSpPr>
          <p:spPr bwMode="auto">
            <a:xfrm>
              <a:off x="10145" y="3681"/>
              <a:ext cx="987" cy="11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34854" name="Line 8"/>
            <p:cNvSpPr>
              <a:spLocks noChangeShapeType="1"/>
            </p:cNvSpPr>
            <p:nvPr/>
          </p:nvSpPr>
          <p:spPr bwMode="auto">
            <a:xfrm>
              <a:off x="4327" y="6001"/>
              <a:ext cx="1677" cy="13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34855" name="Line 7"/>
            <p:cNvSpPr>
              <a:spLocks noChangeShapeType="1"/>
            </p:cNvSpPr>
            <p:nvPr/>
          </p:nvSpPr>
          <p:spPr bwMode="auto">
            <a:xfrm>
              <a:off x="7878" y="6101"/>
              <a:ext cx="0" cy="10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34856" name="Line 6"/>
            <p:cNvSpPr>
              <a:spLocks noChangeShapeType="1"/>
            </p:cNvSpPr>
            <p:nvPr/>
          </p:nvSpPr>
          <p:spPr bwMode="auto">
            <a:xfrm flipH="1">
              <a:off x="9749" y="6101"/>
              <a:ext cx="1185" cy="11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</p:grpSp>
      <p:pic>
        <p:nvPicPr>
          <p:cNvPr id="34821" name="Picture 2" descr="sampstrt"/>
          <p:cNvPicPr>
            <a:picLocks noChangeAspect="1" noChangeArrowheads="1"/>
          </p:cNvPicPr>
          <p:nvPr/>
        </p:nvPicPr>
        <p:blipFill>
          <a:blip r:embed="rId3">
            <a:lum bright="-12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111" y="2021682"/>
            <a:ext cx="3230166" cy="209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Connector 42"/>
          <p:cNvCxnSpPr/>
          <p:nvPr/>
        </p:nvCxnSpPr>
        <p:spPr>
          <a:xfrm rot="5400000">
            <a:off x="3155753" y="2956918"/>
            <a:ext cx="283487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3" name="Rectangle 1"/>
          <p:cNvSpPr>
            <a:spLocks noChangeArrowheads="1"/>
          </p:cNvSpPr>
          <p:nvPr/>
        </p:nvSpPr>
        <p:spPr bwMode="auto">
          <a:xfrm>
            <a:off x="1513285" y="4661298"/>
            <a:ext cx="6142434" cy="6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within a stratum should be as homogeneous as possible, but the elements in different strata should be as heterogeneous as possible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2790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21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3543300" y="4247460"/>
            <a:ext cx="1485900" cy="763383"/>
          </a:xfrm>
          <a:prstGeom prst="rect">
            <a:avLst/>
          </a:prstGeom>
          <a:solidFill>
            <a:srgbClr val="FFCC99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500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500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1371600" y="4912945"/>
            <a:ext cx="1943100" cy="532550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500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1371601" y="4478293"/>
            <a:ext cx="1885950" cy="301718"/>
          </a:xfrm>
          <a:prstGeom prst="rect">
            <a:avLst/>
          </a:prstGeom>
          <a:solidFill>
            <a:srgbClr val="CCECFF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763317" y="1507333"/>
            <a:ext cx="5185171" cy="1975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pPr>
              <a:lnSpc>
                <a:spcPct val="150000"/>
              </a:lnSpc>
              <a:spcBef>
                <a:spcPts val="375"/>
              </a:spcBef>
              <a:spcAft>
                <a:spcPts val="375"/>
              </a:spcAft>
              <a:defRPr/>
            </a:pPr>
            <a:r>
              <a:rPr lang="en-US" sz="1951" b="1" u="sng" dirty="0">
                <a:latin typeface="Times New Roman" pitchFamily="18" charset="0"/>
                <a:cs typeface="Times New Roman" pitchFamily="18" charset="0"/>
              </a:rPr>
              <a:t>Procedure:</a:t>
            </a:r>
            <a:endParaRPr lang="en-US" sz="1951" dirty="0">
              <a:latin typeface="Times New Roman" pitchFamily="18" charset="0"/>
              <a:cs typeface="Times New Roman" pitchFamily="18" charset="0"/>
            </a:endParaRPr>
          </a:p>
          <a:p>
            <a:pPr marL="333383" indent="-333383">
              <a:spcBef>
                <a:spcPts val="375"/>
              </a:spcBef>
              <a:spcAft>
                <a:spcPts val="375"/>
              </a:spcAft>
              <a:buFontTx/>
              <a:buAutoNum type="arabicPeriod"/>
              <a:defRPr/>
            </a:pPr>
            <a:r>
              <a:rPr lang="en-US" sz="1951" dirty="0">
                <a:latin typeface="Times New Roman" pitchFamily="18" charset="0"/>
                <a:cs typeface="Times New Roman" pitchFamily="18" charset="0"/>
              </a:rPr>
              <a:t>Divide population into clusters </a:t>
            </a:r>
            <a:r>
              <a:rPr lang="en-US" sz="1575" dirty="0">
                <a:latin typeface="Times New Roman" pitchFamily="18" charset="0"/>
                <a:cs typeface="Times New Roman" pitchFamily="18" charset="0"/>
              </a:rPr>
              <a:t>(usually geographic boundaries) </a:t>
            </a:r>
            <a:r>
              <a:rPr lang="en-US" sz="1951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spcBef>
                <a:spcPts val="375"/>
              </a:spcBef>
              <a:spcAft>
                <a:spcPts val="375"/>
              </a:spcAft>
              <a:defRPr/>
            </a:pPr>
            <a:r>
              <a:rPr lang="en-US" sz="1951" dirty="0">
                <a:latin typeface="Times New Roman" pitchFamily="18" charset="0"/>
                <a:cs typeface="Times New Roman" pitchFamily="18" charset="0"/>
              </a:rPr>
              <a:t>2.  Randomly sample clusters 	</a:t>
            </a:r>
          </a:p>
          <a:p>
            <a:pPr>
              <a:spcBef>
                <a:spcPts val="375"/>
              </a:spcBef>
              <a:spcAft>
                <a:spcPts val="375"/>
              </a:spcAft>
              <a:defRPr/>
            </a:pPr>
            <a:r>
              <a:rPr lang="en-US" sz="1951" dirty="0">
                <a:latin typeface="Times New Roman" pitchFamily="18" charset="0"/>
                <a:cs typeface="Times New Roman" pitchFamily="18" charset="0"/>
              </a:rPr>
              <a:t>3.  Measure </a:t>
            </a:r>
            <a:r>
              <a:rPr lang="en-US" sz="1951" u="sng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sz="1951" dirty="0">
                <a:latin typeface="Times New Roman" pitchFamily="18" charset="0"/>
                <a:cs typeface="Times New Roman" pitchFamily="18" charset="0"/>
              </a:rPr>
              <a:t> units within sampled clusters 	</a:t>
            </a:r>
          </a:p>
        </p:txBody>
      </p:sp>
      <p:sp>
        <p:nvSpPr>
          <p:cNvPr id="36872" name="Rectangle 5"/>
          <p:cNvSpPr>
            <a:spLocks noChangeArrowheads="1"/>
          </p:cNvSpPr>
          <p:nvPr/>
        </p:nvSpPr>
        <p:spPr bwMode="auto">
          <a:xfrm>
            <a:off x="3249216" y="4762500"/>
            <a:ext cx="480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5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3" name="Rectangle 6"/>
          <p:cNvSpPr>
            <a:spLocks noChangeArrowheads="1"/>
          </p:cNvSpPr>
          <p:nvPr/>
        </p:nvSpPr>
        <p:spPr bwMode="auto">
          <a:xfrm>
            <a:off x="3249216" y="4957763"/>
            <a:ext cx="480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5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4" name="Rectangle 7"/>
          <p:cNvSpPr>
            <a:spLocks noChangeArrowheads="1"/>
          </p:cNvSpPr>
          <p:nvPr/>
        </p:nvSpPr>
        <p:spPr bwMode="auto">
          <a:xfrm>
            <a:off x="3249216" y="5154216"/>
            <a:ext cx="480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5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371601" y="3791376"/>
            <a:ext cx="1428750" cy="532550"/>
          </a:xfrm>
          <a:prstGeom prst="rect">
            <a:avLst/>
          </a:prstGeom>
          <a:solidFill>
            <a:srgbClr val="FF9933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1    2    3    4    5    6    7    8    9  10  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543300" y="4247460"/>
            <a:ext cx="1485900" cy="763383"/>
          </a:xfrm>
          <a:prstGeom prst="rect">
            <a:avLst/>
          </a:prstGeom>
          <a:solidFill>
            <a:srgbClr val="FFCC99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35  36  37  38  39  40  41  42  43  44  45 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371601" y="4478293"/>
            <a:ext cx="1885950" cy="301718"/>
          </a:xfrm>
          <a:prstGeom prst="rect">
            <a:avLst/>
          </a:prstGeom>
          <a:solidFill>
            <a:srgbClr val="CCECFF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11  12  13  14  15  16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371600" y="4912945"/>
            <a:ext cx="1943100" cy="532550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17  18  19  20  21  22  23  24  25  26  27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971800" y="3849644"/>
            <a:ext cx="2057400" cy="301718"/>
          </a:xfrm>
          <a:prstGeom prst="rect">
            <a:avLst/>
          </a:prstGeom>
          <a:solidFill>
            <a:srgbClr val="CCFF99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28  29  30  31  32  33  34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3543300" y="5164093"/>
            <a:ext cx="1600200" cy="301718"/>
          </a:xfrm>
          <a:prstGeom prst="rect">
            <a:avLst/>
          </a:prstGeom>
          <a:solidFill>
            <a:srgbClr val="CC99FF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46  47  48  49  50 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1371601" y="3791376"/>
            <a:ext cx="1428750" cy="532550"/>
          </a:xfrm>
          <a:prstGeom prst="rect">
            <a:avLst/>
          </a:prstGeom>
          <a:solidFill>
            <a:srgbClr val="99CCFF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1    2    3    4    5    6    7    8    9  10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2971801" y="3849644"/>
            <a:ext cx="2114550" cy="301718"/>
          </a:xfrm>
          <a:prstGeom prst="rect">
            <a:avLst/>
          </a:prstGeom>
          <a:solidFill>
            <a:srgbClr val="99CCFF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28  29  30  31  32  33  34</a:t>
            </a:r>
            <a:endParaRPr lang="en-US" altLang="en-US" sz="1500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3543300" y="5164093"/>
            <a:ext cx="1600200" cy="301718"/>
          </a:xfrm>
          <a:prstGeom prst="rect">
            <a:avLst/>
          </a:prstGeom>
          <a:solidFill>
            <a:srgbClr val="99CCFF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46  47  48  49  50 </a:t>
            </a:r>
          </a:p>
        </p:txBody>
      </p:sp>
      <p:graphicFrame>
        <p:nvGraphicFramePr>
          <p:cNvPr id="22" name="Object 18"/>
          <p:cNvGraphicFramePr>
            <a:graphicFrameLocks noChangeAspect="1"/>
          </p:cNvGraphicFramePr>
          <p:nvPr/>
        </p:nvGraphicFramePr>
        <p:xfrm>
          <a:off x="5692379" y="3277793"/>
          <a:ext cx="1908571" cy="2383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Clip" r:id="rId4" imgW="3398838" imgH="4244975" progId="MS_ClipArt_Gallery.2">
                  <p:embed/>
                </p:oleObj>
              </mc:Choice>
              <mc:Fallback>
                <p:oleObj name="Clip" r:id="rId4" imgW="3398838" imgH="4244975" progId="MS_ClipArt_Gallery.2">
                  <p:embed/>
                  <p:pic>
                    <p:nvPicPr>
                      <p:cNvPr id="2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379" y="3277793"/>
                        <a:ext cx="1908571" cy="23836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19"/>
          <p:cNvGrpSpPr>
            <a:grpSpLocks/>
          </p:cNvGrpSpPr>
          <p:nvPr/>
        </p:nvGrpSpPr>
        <p:grpSpPr bwMode="auto">
          <a:xfrm>
            <a:off x="5543550" y="3357563"/>
            <a:ext cx="2114550" cy="2569974"/>
            <a:chOff x="1719" y="831"/>
            <a:chExt cx="2210" cy="2863"/>
          </a:xfrm>
        </p:grpSpPr>
        <p:sp>
          <p:nvSpPr>
            <p:cNvPr id="36905" name="Rectangle 20"/>
            <p:cNvSpPr>
              <a:spLocks noChangeArrowheads="1"/>
            </p:cNvSpPr>
            <p:nvPr/>
          </p:nvSpPr>
          <p:spPr bwMode="auto">
            <a:xfrm>
              <a:off x="1719" y="2321"/>
              <a:ext cx="6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</a:p>
          </p:txBody>
        </p:sp>
        <p:sp>
          <p:nvSpPr>
            <p:cNvPr id="36906" name="Rectangle 21"/>
            <p:cNvSpPr>
              <a:spLocks noChangeArrowheads="1"/>
            </p:cNvSpPr>
            <p:nvPr/>
          </p:nvSpPr>
          <p:spPr bwMode="auto">
            <a:xfrm>
              <a:off x="1762" y="1539"/>
              <a:ext cx="6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en-US" sz="33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907" name="Rectangle 22"/>
            <p:cNvSpPr>
              <a:spLocks noChangeArrowheads="1"/>
            </p:cNvSpPr>
            <p:nvPr/>
          </p:nvSpPr>
          <p:spPr bwMode="auto">
            <a:xfrm>
              <a:off x="1762" y="1774"/>
              <a:ext cx="6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en-US" sz="33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908" name="Rectangle 23"/>
            <p:cNvSpPr>
              <a:spLocks noChangeArrowheads="1"/>
            </p:cNvSpPr>
            <p:nvPr/>
          </p:nvSpPr>
          <p:spPr bwMode="auto">
            <a:xfrm>
              <a:off x="1762" y="2707"/>
              <a:ext cx="6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en-US" sz="33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909" name="Rectangle 24"/>
            <p:cNvSpPr>
              <a:spLocks noChangeArrowheads="1"/>
            </p:cNvSpPr>
            <p:nvPr/>
          </p:nvSpPr>
          <p:spPr bwMode="auto">
            <a:xfrm>
              <a:off x="1769" y="3437"/>
              <a:ext cx="5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en-US" sz="15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910" name="Freeform 25"/>
            <p:cNvSpPr>
              <a:spLocks/>
            </p:cNvSpPr>
            <p:nvPr/>
          </p:nvSpPr>
          <p:spPr bwMode="auto">
            <a:xfrm>
              <a:off x="2372" y="831"/>
              <a:ext cx="974" cy="1132"/>
            </a:xfrm>
            <a:custGeom>
              <a:avLst/>
              <a:gdLst>
                <a:gd name="T0" fmla="*/ 792 w 974"/>
                <a:gd name="T1" fmla="*/ 144 h 1132"/>
                <a:gd name="T2" fmla="*/ 735 w 974"/>
                <a:gd name="T3" fmla="*/ 213 h 1132"/>
                <a:gd name="T4" fmla="*/ 543 w 974"/>
                <a:gd name="T5" fmla="*/ 291 h 1132"/>
                <a:gd name="T6" fmla="*/ 535 w 974"/>
                <a:gd name="T7" fmla="*/ 231 h 1132"/>
                <a:gd name="T8" fmla="*/ 609 w 974"/>
                <a:gd name="T9" fmla="*/ 183 h 1132"/>
                <a:gd name="T10" fmla="*/ 474 w 974"/>
                <a:gd name="T11" fmla="*/ 144 h 1132"/>
                <a:gd name="T12" fmla="*/ 261 w 974"/>
                <a:gd name="T13" fmla="*/ 0 h 1132"/>
                <a:gd name="T14" fmla="*/ 226 w 974"/>
                <a:gd name="T15" fmla="*/ 148 h 1132"/>
                <a:gd name="T16" fmla="*/ 130 w 974"/>
                <a:gd name="T17" fmla="*/ 100 h 1132"/>
                <a:gd name="T18" fmla="*/ 252 w 974"/>
                <a:gd name="T19" fmla="*/ 235 h 1132"/>
                <a:gd name="T20" fmla="*/ 278 w 974"/>
                <a:gd name="T21" fmla="*/ 335 h 1132"/>
                <a:gd name="T22" fmla="*/ 378 w 974"/>
                <a:gd name="T23" fmla="*/ 374 h 1132"/>
                <a:gd name="T24" fmla="*/ 244 w 974"/>
                <a:gd name="T25" fmla="*/ 571 h 1132"/>
                <a:gd name="T26" fmla="*/ 100 w 974"/>
                <a:gd name="T27" fmla="*/ 644 h 1132"/>
                <a:gd name="T28" fmla="*/ 0 w 974"/>
                <a:gd name="T29" fmla="*/ 749 h 1132"/>
                <a:gd name="T30" fmla="*/ 44 w 974"/>
                <a:gd name="T31" fmla="*/ 758 h 1132"/>
                <a:gd name="T32" fmla="*/ 157 w 974"/>
                <a:gd name="T33" fmla="*/ 806 h 1132"/>
                <a:gd name="T34" fmla="*/ 205 w 974"/>
                <a:gd name="T35" fmla="*/ 770 h 1132"/>
                <a:gd name="T36" fmla="*/ 205 w 974"/>
                <a:gd name="T37" fmla="*/ 705 h 1132"/>
                <a:gd name="T38" fmla="*/ 470 w 974"/>
                <a:gd name="T39" fmla="*/ 657 h 1132"/>
                <a:gd name="T40" fmla="*/ 491 w 974"/>
                <a:gd name="T41" fmla="*/ 775 h 1132"/>
                <a:gd name="T42" fmla="*/ 448 w 974"/>
                <a:gd name="T43" fmla="*/ 793 h 1132"/>
                <a:gd name="T44" fmla="*/ 500 w 974"/>
                <a:gd name="T45" fmla="*/ 923 h 1132"/>
                <a:gd name="T46" fmla="*/ 448 w 974"/>
                <a:gd name="T47" fmla="*/ 1015 h 1132"/>
                <a:gd name="T48" fmla="*/ 574 w 974"/>
                <a:gd name="T49" fmla="*/ 1084 h 1132"/>
                <a:gd name="T50" fmla="*/ 644 w 974"/>
                <a:gd name="T51" fmla="*/ 1045 h 1132"/>
                <a:gd name="T52" fmla="*/ 774 w 974"/>
                <a:gd name="T53" fmla="*/ 997 h 1132"/>
                <a:gd name="T54" fmla="*/ 848 w 974"/>
                <a:gd name="T55" fmla="*/ 923 h 1132"/>
                <a:gd name="T56" fmla="*/ 935 w 974"/>
                <a:gd name="T57" fmla="*/ 779 h 1132"/>
                <a:gd name="T58" fmla="*/ 953 w 974"/>
                <a:gd name="T59" fmla="*/ 715 h 1132"/>
                <a:gd name="T60" fmla="*/ 930 w 974"/>
                <a:gd name="T61" fmla="*/ 684 h 1132"/>
                <a:gd name="T62" fmla="*/ 970 w 974"/>
                <a:gd name="T63" fmla="*/ 635 h 1132"/>
                <a:gd name="T64" fmla="*/ 963 w 974"/>
                <a:gd name="T65" fmla="*/ 596 h 1132"/>
                <a:gd name="T66" fmla="*/ 853 w 974"/>
                <a:gd name="T67" fmla="*/ 548 h 1132"/>
                <a:gd name="T68" fmla="*/ 848 w 974"/>
                <a:gd name="T69" fmla="*/ 370 h 1132"/>
                <a:gd name="T70" fmla="*/ 851 w 974"/>
                <a:gd name="T71" fmla="*/ 233 h 113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974" h="1132">
                  <a:moveTo>
                    <a:pt x="857" y="202"/>
                  </a:moveTo>
                  <a:lnTo>
                    <a:pt x="792" y="144"/>
                  </a:lnTo>
                  <a:lnTo>
                    <a:pt x="739" y="130"/>
                  </a:lnTo>
                  <a:lnTo>
                    <a:pt x="735" y="213"/>
                  </a:lnTo>
                  <a:lnTo>
                    <a:pt x="635" y="231"/>
                  </a:lnTo>
                  <a:lnTo>
                    <a:pt x="543" y="291"/>
                  </a:lnTo>
                  <a:lnTo>
                    <a:pt x="504" y="253"/>
                  </a:lnTo>
                  <a:lnTo>
                    <a:pt x="535" y="231"/>
                  </a:lnTo>
                  <a:lnTo>
                    <a:pt x="587" y="209"/>
                  </a:lnTo>
                  <a:lnTo>
                    <a:pt x="609" y="183"/>
                  </a:lnTo>
                  <a:lnTo>
                    <a:pt x="583" y="157"/>
                  </a:lnTo>
                  <a:lnTo>
                    <a:pt x="474" y="144"/>
                  </a:lnTo>
                  <a:lnTo>
                    <a:pt x="387" y="4"/>
                  </a:lnTo>
                  <a:lnTo>
                    <a:pt x="261" y="0"/>
                  </a:lnTo>
                  <a:lnTo>
                    <a:pt x="217" y="44"/>
                  </a:lnTo>
                  <a:lnTo>
                    <a:pt x="226" y="148"/>
                  </a:lnTo>
                  <a:lnTo>
                    <a:pt x="152" y="96"/>
                  </a:lnTo>
                  <a:lnTo>
                    <a:pt x="130" y="100"/>
                  </a:lnTo>
                  <a:lnTo>
                    <a:pt x="205" y="253"/>
                  </a:lnTo>
                  <a:lnTo>
                    <a:pt x="252" y="235"/>
                  </a:lnTo>
                  <a:lnTo>
                    <a:pt x="252" y="270"/>
                  </a:lnTo>
                  <a:lnTo>
                    <a:pt x="278" y="335"/>
                  </a:lnTo>
                  <a:lnTo>
                    <a:pt x="335" y="344"/>
                  </a:lnTo>
                  <a:lnTo>
                    <a:pt x="378" y="374"/>
                  </a:lnTo>
                  <a:lnTo>
                    <a:pt x="353" y="462"/>
                  </a:lnTo>
                  <a:lnTo>
                    <a:pt x="244" y="571"/>
                  </a:lnTo>
                  <a:lnTo>
                    <a:pt x="152" y="605"/>
                  </a:lnTo>
                  <a:lnTo>
                    <a:pt x="100" y="644"/>
                  </a:lnTo>
                  <a:lnTo>
                    <a:pt x="21" y="697"/>
                  </a:lnTo>
                  <a:lnTo>
                    <a:pt x="0" y="749"/>
                  </a:lnTo>
                  <a:lnTo>
                    <a:pt x="26" y="788"/>
                  </a:lnTo>
                  <a:lnTo>
                    <a:pt x="44" y="758"/>
                  </a:lnTo>
                  <a:lnTo>
                    <a:pt x="113" y="762"/>
                  </a:lnTo>
                  <a:lnTo>
                    <a:pt x="157" y="806"/>
                  </a:lnTo>
                  <a:lnTo>
                    <a:pt x="196" y="784"/>
                  </a:lnTo>
                  <a:lnTo>
                    <a:pt x="205" y="770"/>
                  </a:lnTo>
                  <a:lnTo>
                    <a:pt x="209" y="758"/>
                  </a:lnTo>
                  <a:lnTo>
                    <a:pt x="205" y="705"/>
                  </a:lnTo>
                  <a:lnTo>
                    <a:pt x="409" y="623"/>
                  </a:lnTo>
                  <a:lnTo>
                    <a:pt x="470" y="657"/>
                  </a:lnTo>
                  <a:lnTo>
                    <a:pt x="466" y="705"/>
                  </a:lnTo>
                  <a:lnTo>
                    <a:pt x="491" y="775"/>
                  </a:lnTo>
                  <a:lnTo>
                    <a:pt x="452" y="762"/>
                  </a:lnTo>
                  <a:lnTo>
                    <a:pt x="448" y="793"/>
                  </a:lnTo>
                  <a:lnTo>
                    <a:pt x="504" y="879"/>
                  </a:lnTo>
                  <a:lnTo>
                    <a:pt x="500" y="923"/>
                  </a:lnTo>
                  <a:lnTo>
                    <a:pt x="466" y="984"/>
                  </a:lnTo>
                  <a:lnTo>
                    <a:pt x="448" y="1015"/>
                  </a:lnTo>
                  <a:lnTo>
                    <a:pt x="508" y="1132"/>
                  </a:lnTo>
                  <a:lnTo>
                    <a:pt x="574" y="1084"/>
                  </a:lnTo>
                  <a:lnTo>
                    <a:pt x="631" y="1088"/>
                  </a:lnTo>
                  <a:lnTo>
                    <a:pt x="644" y="1045"/>
                  </a:lnTo>
                  <a:lnTo>
                    <a:pt x="717" y="988"/>
                  </a:lnTo>
                  <a:lnTo>
                    <a:pt x="774" y="997"/>
                  </a:lnTo>
                  <a:lnTo>
                    <a:pt x="840" y="949"/>
                  </a:lnTo>
                  <a:lnTo>
                    <a:pt x="848" y="923"/>
                  </a:lnTo>
                  <a:lnTo>
                    <a:pt x="850" y="827"/>
                  </a:lnTo>
                  <a:lnTo>
                    <a:pt x="935" y="779"/>
                  </a:lnTo>
                  <a:lnTo>
                    <a:pt x="935" y="743"/>
                  </a:lnTo>
                  <a:lnTo>
                    <a:pt x="953" y="715"/>
                  </a:lnTo>
                  <a:lnTo>
                    <a:pt x="952" y="705"/>
                  </a:lnTo>
                  <a:lnTo>
                    <a:pt x="930" y="684"/>
                  </a:lnTo>
                  <a:lnTo>
                    <a:pt x="933" y="655"/>
                  </a:lnTo>
                  <a:lnTo>
                    <a:pt x="970" y="635"/>
                  </a:lnTo>
                  <a:lnTo>
                    <a:pt x="974" y="627"/>
                  </a:lnTo>
                  <a:lnTo>
                    <a:pt x="963" y="596"/>
                  </a:lnTo>
                  <a:lnTo>
                    <a:pt x="903" y="602"/>
                  </a:lnTo>
                  <a:lnTo>
                    <a:pt x="853" y="548"/>
                  </a:lnTo>
                  <a:lnTo>
                    <a:pt x="865" y="410"/>
                  </a:lnTo>
                  <a:lnTo>
                    <a:pt x="848" y="370"/>
                  </a:lnTo>
                  <a:lnTo>
                    <a:pt x="882" y="270"/>
                  </a:lnTo>
                  <a:lnTo>
                    <a:pt x="851" y="233"/>
                  </a:lnTo>
                  <a:lnTo>
                    <a:pt x="857" y="202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36911" name="Freeform 26"/>
            <p:cNvSpPr>
              <a:spLocks/>
            </p:cNvSpPr>
            <p:nvPr/>
          </p:nvSpPr>
          <p:spPr bwMode="auto">
            <a:xfrm>
              <a:off x="3220" y="965"/>
              <a:ext cx="709" cy="714"/>
            </a:xfrm>
            <a:custGeom>
              <a:avLst/>
              <a:gdLst>
                <a:gd name="T0" fmla="*/ 9 w 709"/>
                <a:gd name="T1" fmla="*/ 65 h 714"/>
                <a:gd name="T2" fmla="*/ 3 w 709"/>
                <a:gd name="T3" fmla="*/ 99 h 714"/>
                <a:gd name="T4" fmla="*/ 34 w 709"/>
                <a:gd name="T5" fmla="*/ 134 h 714"/>
                <a:gd name="T6" fmla="*/ 0 w 709"/>
                <a:gd name="T7" fmla="*/ 236 h 714"/>
                <a:gd name="T8" fmla="*/ 16 w 709"/>
                <a:gd name="T9" fmla="*/ 273 h 714"/>
                <a:gd name="T10" fmla="*/ 4 w 709"/>
                <a:gd name="T11" fmla="*/ 414 h 714"/>
                <a:gd name="T12" fmla="*/ 54 w 709"/>
                <a:gd name="T13" fmla="*/ 468 h 714"/>
                <a:gd name="T14" fmla="*/ 115 w 709"/>
                <a:gd name="T15" fmla="*/ 462 h 714"/>
                <a:gd name="T16" fmla="*/ 126 w 709"/>
                <a:gd name="T17" fmla="*/ 493 h 714"/>
                <a:gd name="T18" fmla="*/ 122 w 709"/>
                <a:gd name="T19" fmla="*/ 501 h 714"/>
                <a:gd name="T20" fmla="*/ 83 w 709"/>
                <a:gd name="T21" fmla="*/ 523 h 714"/>
                <a:gd name="T22" fmla="*/ 83 w 709"/>
                <a:gd name="T23" fmla="*/ 549 h 714"/>
                <a:gd name="T24" fmla="*/ 104 w 709"/>
                <a:gd name="T25" fmla="*/ 571 h 714"/>
                <a:gd name="T26" fmla="*/ 104 w 709"/>
                <a:gd name="T27" fmla="*/ 579 h 714"/>
                <a:gd name="T28" fmla="*/ 87 w 709"/>
                <a:gd name="T29" fmla="*/ 610 h 714"/>
                <a:gd name="T30" fmla="*/ 87 w 709"/>
                <a:gd name="T31" fmla="*/ 645 h 714"/>
                <a:gd name="T32" fmla="*/ 107 w 709"/>
                <a:gd name="T33" fmla="*/ 649 h 714"/>
                <a:gd name="T34" fmla="*/ 179 w 709"/>
                <a:gd name="T35" fmla="*/ 650 h 714"/>
                <a:gd name="T36" fmla="*/ 233 w 709"/>
                <a:gd name="T37" fmla="*/ 704 h 714"/>
                <a:gd name="T38" fmla="*/ 251 w 709"/>
                <a:gd name="T39" fmla="*/ 714 h 714"/>
                <a:gd name="T40" fmla="*/ 325 w 709"/>
                <a:gd name="T41" fmla="*/ 698 h 714"/>
                <a:gd name="T42" fmla="*/ 374 w 709"/>
                <a:gd name="T43" fmla="*/ 693 h 714"/>
                <a:gd name="T44" fmla="*/ 378 w 709"/>
                <a:gd name="T45" fmla="*/ 671 h 714"/>
                <a:gd name="T46" fmla="*/ 496 w 709"/>
                <a:gd name="T47" fmla="*/ 558 h 714"/>
                <a:gd name="T48" fmla="*/ 600 w 709"/>
                <a:gd name="T49" fmla="*/ 558 h 714"/>
                <a:gd name="T50" fmla="*/ 678 w 709"/>
                <a:gd name="T51" fmla="*/ 623 h 714"/>
                <a:gd name="T52" fmla="*/ 709 w 709"/>
                <a:gd name="T53" fmla="*/ 536 h 714"/>
                <a:gd name="T54" fmla="*/ 579 w 709"/>
                <a:gd name="T55" fmla="*/ 370 h 714"/>
                <a:gd name="T56" fmla="*/ 569 w 709"/>
                <a:gd name="T57" fmla="*/ 261 h 714"/>
                <a:gd name="T58" fmla="*/ 261 w 709"/>
                <a:gd name="T59" fmla="*/ 0 h 714"/>
                <a:gd name="T60" fmla="*/ 148 w 709"/>
                <a:gd name="T61" fmla="*/ 69 h 714"/>
                <a:gd name="T62" fmla="*/ 9 w 709"/>
                <a:gd name="T63" fmla="*/ 65 h 71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09" h="714">
                  <a:moveTo>
                    <a:pt x="9" y="65"/>
                  </a:moveTo>
                  <a:lnTo>
                    <a:pt x="3" y="99"/>
                  </a:lnTo>
                  <a:lnTo>
                    <a:pt x="34" y="134"/>
                  </a:lnTo>
                  <a:lnTo>
                    <a:pt x="0" y="236"/>
                  </a:lnTo>
                  <a:lnTo>
                    <a:pt x="16" y="273"/>
                  </a:lnTo>
                  <a:lnTo>
                    <a:pt x="4" y="414"/>
                  </a:lnTo>
                  <a:lnTo>
                    <a:pt x="54" y="468"/>
                  </a:lnTo>
                  <a:lnTo>
                    <a:pt x="115" y="462"/>
                  </a:lnTo>
                  <a:lnTo>
                    <a:pt x="126" y="493"/>
                  </a:lnTo>
                  <a:lnTo>
                    <a:pt x="122" y="501"/>
                  </a:lnTo>
                  <a:lnTo>
                    <a:pt x="83" y="523"/>
                  </a:lnTo>
                  <a:lnTo>
                    <a:pt x="83" y="549"/>
                  </a:lnTo>
                  <a:lnTo>
                    <a:pt x="104" y="571"/>
                  </a:lnTo>
                  <a:lnTo>
                    <a:pt x="104" y="579"/>
                  </a:lnTo>
                  <a:lnTo>
                    <a:pt x="87" y="610"/>
                  </a:lnTo>
                  <a:lnTo>
                    <a:pt x="87" y="645"/>
                  </a:lnTo>
                  <a:lnTo>
                    <a:pt x="107" y="649"/>
                  </a:lnTo>
                  <a:lnTo>
                    <a:pt x="179" y="650"/>
                  </a:lnTo>
                  <a:lnTo>
                    <a:pt x="233" y="704"/>
                  </a:lnTo>
                  <a:lnTo>
                    <a:pt x="251" y="714"/>
                  </a:lnTo>
                  <a:lnTo>
                    <a:pt x="325" y="698"/>
                  </a:lnTo>
                  <a:lnTo>
                    <a:pt x="374" y="693"/>
                  </a:lnTo>
                  <a:lnTo>
                    <a:pt x="378" y="671"/>
                  </a:lnTo>
                  <a:lnTo>
                    <a:pt x="496" y="558"/>
                  </a:lnTo>
                  <a:lnTo>
                    <a:pt x="600" y="558"/>
                  </a:lnTo>
                  <a:lnTo>
                    <a:pt x="678" y="623"/>
                  </a:lnTo>
                  <a:lnTo>
                    <a:pt x="709" y="536"/>
                  </a:lnTo>
                  <a:lnTo>
                    <a:pt x="579" y="370"/>
                  </a:lnTo>
                  <a:lnTo>
                    <a:pt x="569" y="261"/>
                  </a:lnTo>
                  <a:lnTo>
                    <a:pt x="261" y="0"/>
                  </a:lnTo>
                  <a:lnTo>
                    <a:pt x="148" y="69"/>
                  </a:lnTo>
                  <a:lnTo>
                    <a:pt x="9" y="65"/>
                  </a:lnTo>
                  <a:close/>
                </a:path>
              </a:pathLst>
            </a:custGeom>
            <a:solidFill>
              <a:srgbClr val="CCFF99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36912" name="Freeform 27"/>
            <p:cNvSpPr>
              <a:spLocks/>
            </p:cNvSpPr>
            <p:nvPr/>
          </p:nvSpPr>
          <p:spPr bwMode="auto">
            <a:xfrm>
              <a:off x="2857" y="1609"/>
              <a:ext cx="880" cy="1365"/>
            </a:xfrm>
            <a:custGeom>
              <a:avLst/>
              <a:gdLst>
                <a:gd name="T0" fmla="*/ 689 w 880"/>
                <a:gd name="T1" fmla="*/ 52 h 1365"/>
                <a:gd name="T2" fmla="*/ 598 w 880"/>
                <a:gd name="T3" fmla="*/ 61 h 1365"/>
                <a:gd name="T4" fmla="*/ 541 w 880"/>
                <a:gd name="T5" fmla="*/ 4 h 1365"/>
                <a:gd name="T6" fmla="*/ 450 w 880"/>
                <a:gd name="T7" fmla="*/ 0 h 1365"/>
                <a:gd name="T8" fmla="*/ 363 w 880"/>
                <a:gd name="T9" fmla="*/ 145 h 1365"/>
                <a:gd name="T10" fmla="*/ 290 w 880"/>
                <a:gd name="T11" fmla="*/ 217 h 1365"/>
                <a:gd name="T12" fmla="*/ 159 w 880"/>
                <a:gd name="T13" fmla="*/ 267 h 1365"/>
                <a:gd name="T14" fmla="*/ 132 w 880"/>
                <a:gd name="T15" fmla="*/ 309 h 1365"/>
                <a:gd name="T16" fmla="*/ 133 w 880"/>
                <a:gd name="T17" fmla="*/ 357 h 1365"/>
                <a:gd name="T18" fmla="*/ 171 w 880"/>
                <a:gd name="T19" fmla="*/ 371 h 1365"/>
                <a:gd name="T20" fmla="*/ 146 w 880"/>
                <a:gd name="T21" fmla="*/ 397 h 1365"/>
                <a:gd name="T22" fmla="*/ 204 w 880"/>
                <a:gd name="T23" fmla="*/ 554 h 1365"/>
                <a:gd name="T24" fmla="*/ 182 w 880"/>
                <a:gd name="T25" fmla="*/ 601 h 1365"/>
                <a:gd name="T26" fmla="*/ 157 w 880"/>
                <a:gd name="T27" fmla="*/ 621 h 1365"/>
                <a:gd name="T28" fmla="*/ 134 w 880"/>
                <a:gd name="T29" fmla="*/ 660 h 1365"/>
                <a:gd name="T30" fmla="*/ 104 w 880"/>
                <a:gd name="T31" fmla="*/ 710 h 1365"/>
                <a:gd name="T32" fmla="*/ 81 w 880"/>
                <a:gd name="T33" fmla="*/ 861 h 1365"/>
                <a:gd name="T34" fmla="*/ 73 w 880"/>
                <a:gd name="T35" fmla="*/ 897 h 1365"/>
                <a:gd name="T36" fmla="*/ 122 w 880"/>
                <a:gd name="T37" fmla="*/ 1000 h 1365"/>
                <a:gd name="T38" fmla="*/ 110 w 880"/>
                <a:gd name="T39" fmla="*/ 1060 h 1365"/>
                <a:gd name="T40" fmla="*/ 33 w 880"/>
                <a:gd name="T41" fmla="*/ 1159 h 1365"/>
                <a:gd name="T42" fmla="*/ 17 w 880"/>
                <a:gd name="T43" fmla="*/ 1281 h 1365"/>
                <a:gd name="T44" fmla="*/ 31 w 880"/>
                <a:gd name="T45" fmla="*/ 1359 h 1365"/>
                <a:gd name="T46" fmla="*/ 109 w 880"/>
                <a:gd name="T47" fmla="*/ 1333 h 1365"/>
                <a:gd name="T48" fmla="*/ 280 w 880"/>
                <a:gd name="T49" fmla="*/ 1329 h 1365"/>
                <a:gd name="T50" fmla="*/ 358 w 880"/>
                <a:gd name="T51" fmla="*/ 1311 h 1365"/>
                <a:gd name="T52" fmla="*/ 528 w 880"/>
                <a:gd name="T53" fmla="*/ 1333 h 1365"/>
                <a:gd name="T54" fmla="*/ 594 w 880"/>
                <a:gd name="T55" fmla="*/ 1284 h 1365"/>
                <a:gd name="T56" fmla="*/ 736 w 880"/>
                <a:gd name="T57" fmla="*/ 1220 h 1365"/>
                <a:gd name="T58" fmla="*/ 797 w 880"/>
                <a:gd name="T59" fmla="*/ 1181 h 1365"/>
                <a:gd name="T60" fmla="*/ 693 w 880"/>
                <a:gd name="T61" fmla="*/ 941 h 1365"/>
                <a:gd name="T62" fmla="*/ 746 w 880"/>
                <a:gd name="T63" fmla="*/ 819 h 1365"/>
                <a:gd name="T64" fmla="*/ 828 w 880"/>
                <a:gd name="T65" fmla="*/ 693 h 1365"/>
                <a:gd name="T66" fmla="*/ 811 w 880"/>
                <a:gd name="T67" fmla="*/ 636 h 1365"/>
                <a:gd name="T68" fmla="*/ 654 w 880"/>
                <a:gd name="T69" fmla="*/ 527 h 1365"/>
                <a:gd name="T70" fmla="*/ 746 w 880"/>
                <a:gd name="T71" fmla="*/ 366 h 1365"/>
                <a:gd name="T72" fmla="*/ 741 w 880"/>
                <a:gd name="T73" fmla="*/ 83 h 136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880" h="1365">
                  <a:moveTo>
                    <a:pt x="736" y="48"/>
                  </a:moveTo>
                  <a:lnTo>
                    <a:pt x="689" y="52"/>
                  </a:lnTo>
                  <a:lnTo>
                    <a:pt x="615" y="69"/>
                  </a:lnTo>
                  <a:lnTo>
                    <a:pt x="598" y="61"/>
                  </a:lnTo>
                  <a:lnTo>
                    <a:pt x="580" y="44"/>
                  </a:lnTo>
                  <a:lnTo>
                    <a:pt x="541" y="4"/>
                  </a:lnTo>
                  <a:lnTo>
                    <a:pt x="472" y="4"/>
                  </a:lnTo>
                  <a:lnTo>
                    <a:pt x="450" y="0"/>
                  </a:lnTo>
                  <a:lnTo>
                    <a:pt x="363" y="48"/>
                  </a:lnTo>
                  <a:lnTo>
                    <a:pt x="363" y="145"/>
                  </a:lnTo>
                  <a:lnTo>
                    <a:pt x="355" y="170"/>
                  </a:lnTo>
                  <a:lnTo>
                    <a:pt x="290" y="217"/>
                  </a:lnTo>
                  <a:lnTo>
                    <a:pt x="232" y="209"/>
                  </a:lnTo>
                  <a:lnTo>
                    <a:pt x="159" y="267"/>
                  </a:lnTo>
                  <a:lnTo>
                    <a:pt x="146" y="309"/>
                  </a:lnTo>
                  <a:lnTo>
                    <a:pt x="132" y="309"/>
                  </a:lnTo>
                  <a:lnTo>
                    <a:pt x="146" y="336"/>
                  </a:lnTo>
                  <a:lnTo>
                    <a:pt x="133" y="357"/>
                  </a:lnTo>
                  <a:lnTo>
                    <a:pt x="137" y="370"/>
                  </a:lnTo>
                  <a:lnTo>
                    <a:pt x="171" y="371"/>
                  </a:lnTo>
                  <a:lnTo>
                    <a:pt x="161" y="380"/>
                  </a:lnTo>
                  <a:lnTo>
                    <a:pt x="146" y="397"/>
                  </a:lnTo>
                  <a:lnTo>
                    <a:pt x="196" y="506"/>
                  </a:lnTo>
                  <a:lnTo>
                    <a:pt x="204" y="554"/>
                  </a:lnTo>
                  <a:lnTo>
                    <a:pt x="191" y="594"/>
                  </a:lnTo>
                  <a:lnTo>
                    <a:pt x="182" y="601"/>
                  </a:lnTo>
                  <a:lnTo>
                    <a:pt x="163" y="604"/>
                  </a:lnTo>
                  <a:lnTo>
                    <a:pt x="157" y="621"/>
                  </a:lnTo>
                  <a:lnTo>
                    <a:pt x="159" y="658"/>
                  </a:lnTo>
                  <a:lnTo>
                    <a:pt x="134" y="660"/>
                  </a:lnTo>
                  <a:lnTo>
                    <a:pt x="111" y="684"/>
                  </a:lnTo>
                  <a:lnTo>
                    <a:pt x="104" y="710"/>
                  </a:lnTo>
                  <a:lnTo>
                    <a:pt x="63" y="819"/>
                  </a:lnTo>
                  <a:lnTo>
                    <a:pt x="81" y="861"/>
                  </a:lnTo>
                  <a:lnTo>
                    <a:pt x="67" y="887"/>
                  </a:lnTo>
                  <a:lnTo>
                    <a:pt x="73" y="897"/>
                  </a:lnTo>
                  <a:lnTo>
                    <a:pt x="97" y="918"/>
                  </a:lnTo>
                  <a:lnTo>
                    <a:pt x="122" y="1000"/>
                  </a:lnTo>
                  <a:lnTo>
                    <a:pt x="104" y="1026"/>
                  </a:lnTo>
                  <a:lnTo>
                    <a:pt x="110" y="1060"/>
                  </a:lnTo>
                  <a:lnTo>
                    <a:pt x="60" y="1131"/>
                  </a:lnTo>
                  <a:lnTo>
                    <a:pt x="33" y="1159"/>
                  </a:lnTo>
                  <a:lnTo>
                    <a:pt x="33" y="1231"/>
                  </a:lnTo>
                  <a:lnTo>
                    <a:pt x="17" y="1281"/>
                  </a:lnTo>
                  <a:lnTo>
                    <a:pt x="0" y="1320"/>
                  </a:lnTo>
                  <a:lnTo>
                    <a:pt x="31" y="1359"/>
                  </a:lnTo>
                  <a:lnTo>
                    <a:pt x="67" y="1356"/>
                  </a:lnTo>
                  <a:lnTo>
                    <a:pt x="109" y="1333"/>
                  </a:lnTo>
                  <a:lnTo>
                    <a:pt x="247" y="1365"/>
                  </a:lnTo>
                  <a:lnTo>
                    <a:pt x="280" y="1329"/>
                  </a:lnTo>
                  <a:lnTo>
                    <a:pt x="317" y="1316"/>
                  </a:lnTo>
                  <a:lnTo>
                    <a:pt x="358" y="1311"/>
                  </a:lnTo>
                  <a:lnTo>
                    <a:pt x="438" y="1283"/>
                  </a:lnTo>
                  <a:lnTo>
                    <a:pt x="528" y="1333"/>
                  </a:lnTo>
                  <a:lnTo>
                    <a:pt x="541" y="1305"/>
                  </a:lnTo>
                  <a:lnTo>
                    <a:pt x="594" y="1284"/>
                  </a:lnTo>
                  <a:lnTo>
                    <a:pt x="706" y="1246"/>
                  </a:lnTo>
                  <a:lnTo>
                    <a:pt x="736" y="1220"/>
                  </a:lnTo>
                  <a:lnTo>
                    <a:pt x="776" y="1213"/>
                  </a:lnTo>
                  <a:lnTo>
                    <a:pt x="797" y="1181"/>
                  </a:lnTo>
                  <a:lnTo>
                    <a:pt x="754" y="1146"/>
                  </a:lnTo>
                  <a:lnTo>
                    <a:pt x="693" y="941"/>
                  </a:lnTo>
                  <a:lnTo>
                    <a:pt x="758" y="889"/>
                  </a:lnTo>
                  <a:lnTo>
                    <a:pt x="746" y="819"/>
                  </a:lnTo>
                  <a:lnTo>
                    <a:pt x="849" y="771"/>
                  </a:lnTo>
                  <a:lnTo>
                    <a:pt x="828" y="693"/>
                  </a:lnTo>
                  <a:lnTo>
                    <a:pt x="880" y="653"/>
                  </a:lnTo>
                  <a:lnTo>
                    <a:pt x="811" y="636"/>
                  </a:lnTo>
                  <a:lnTo>
                    <a:pt x="736" y="632"/>
                  </a:lnTo>
                  <a:lnTo>
                    <a:pt x="654" y="527"/>
                  </a:lnTo>
                  <a:lnTo>
                    <a:pt x="788" y="458"/>
                  </a:lnTo>
                  <a:lnTo>
                    <a:pt x="746" y="366"/>
                  </a:lnTo>
                  <a:lnTo>
                    <a:pt x="867" y="161"/>
                  </a:lnTo>
                  <a:lnTo>
                    <a:pt x="741" y="83"/>
                  </a:lnTo>
                  <a:lnTo>
                    <a:pt x="736" y="48"/>
                  </a:lnTo>
                  <a:close/>
                </a:path>
              </a:pathLst>
            </a:custGeom>
            <a:solidFill>
              <a:srgbClr val="FFCC99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36913" name="Freeform 28"/>
            <p:cNvSpPr>
              <a:spLocks/>
            </p:cNvSpPr>
            <p:nvPr/>
          </p:nvSpPr>
          <p:spPr bwMode="auto">
            <a:xfrm>
              <a:off x="1820" y="1915"/>
              <a:ext cx="1244" cy="1188"/>
            </a:xfrm>
            <a:custGeom>
              <a:avLst/>
              <a:gdLst>
                <a:gd name="T0" fmla="*/ 1101 w 1244"/>
                <a:gd name="T1" fmla="*/ 19 h 1188"/>
                <a:gd name="T2" fmla="*/ 1170 w 1244"/>
                <a:gd name="T3" fmla="*/ 4 h 1188"/>
                <a:gd name="T4" fmla="*/ 1170 w 1244"/>
                <a:gd name="T5" fmla="*/ 52 h 1188"/>
                <a:gd name="T6" fmla="*/ 1209 w 1244"/>
                <a:gd name="T7" fmla="*/ 65 h 1188"/>
                <a:gd name="T8" fmla="*/ 1235 w 1244"/>
                <a:gd name="T9" fmla="*/ 209 h 1188"/>
                <a:gd name="T10" fmla="*/ 1231 w 1244"/>
                <a:gd name="T11" fmla="*/ 287 h 1188"/>
                <a:gd name="T12" fmla="*/ 1205 w 1244"/>
                <a:gd name="T13" fmla="*/ 301 h 1188"/>
                <a:gd name="T14" fmla="*/ 1196 w 1244"/>
                <a:gd name="T15" fmla="*/ 357 h 1188"/>
                <a:gd name="T16" fmla="*/ 1148 w 1244"/>
                <a:gd name="T17" fmla="*/ 379 h 1188"/>
                <a:gd name="T18" fmla="*/ 1100 w 1244"/>
                <a:gd name="T19" fmla="*/ 518 h 1188"/>
                <a:gd name="T20" fmla="*/ 1118 w 1244"/>
                <a:gd name="T21" fmla="*/ 557 h 1188"/>
                <a:gd name="T22" fmla="*/ 1110 w 1244"/>
                <a:gd name="T23" fmla="*/ 592 h 1188"/>
                <a:gd name="T24" fmla="*/ 1140 w 1244"/>
                <a:gd name="T25" fmla="*/ 631 h 1188"/>
                <a:gd name="T26" fmla="*/ 1144 w 1244"/>
                <a:gd name="T27" fmla="*/ 722 h 1188"/>
                <a:gd name="T28" fmla="*/ 1148 w 1244"/>
                <a:gd name="T29" fmla="*/ 753 h 1188"/>
                <a:gd name="T30" fmla="*/ 1070 w 1244"/>
                <a:gd name="T31" fmla="*/ 853 h 1188"/>
                <a:gd name="T32" fmla="*/ 1057 w 1244"/>
                <a:gd name="T33" fmla="*/ 973 h 1188"/>
                <a:gd name="T34" fmla="*/ 1014 w 1244"/>
                <a:gd name="T35" fmla="*/ 1015 h 1188"/>
                <a:gd name="T36" fmla="*/ 1018 w 1244"/>
                <a:gd name="T37" fmla="*/ 1041 h 1188"/>
                <a:gd name="T38" fmla="*/ 998 w 1244"/>
                <a:gd name="T39" fmla="*/ 1060 h 1188"/>
                <a:gd name="T40" fmla="*/ 939 w 1244"/>
                <a:gd name="T41" fmla="*/ 1099 h 1188"/>
                <a:gd name="T42" fmla="*/ 848 w 1244"/>
                <a:gd name="T43" fmla="*/ 1105 h 1188"/>
                <a:gd name="T44" fmla="*/ 731 w 1244"/>
                <a:gd name="T45" fmla="*/ 1084 h 1188"/>
                <a:gd name="T46" fmla="*/ 705 w 1244"/>
                <a:gd name="T47" fmla="*/ 996 h 1188"/>
                <a:gd name="T48" fmla="*/ 535 w 1244"/>
                <a:gd name="T49" fmla="*/ 1031 h 1188"/>
                <a:gd name="T50" fmla="*/ 496 w 1244"/>
                <a:gd name="T51" fmla="*/ 1048 h 1188"/>
                <a:gd name="T52" fmla="*/ 479 w 1244"/>
                <a:gd name="T53" fmla="*/ 1119 h 1188"/>
                <a:gd name="T54" fmla="*/ 348 w 1244"/>
                <a:gd name="T55" fmla="*/ 1149 h 1188"/>
                <a:gd name="T56" fmla="*/ 226 w 1244"/>
                <a:gd name="T57" fmla="*/ 1127 h 1188"/>
                <a:gd name="T58" fmla="*/ 174 w 1244"/>
                <a:gd name="T59" fmla="*/ 1062 h 1188"/>
                <a:gd name="T60" fmla="*/ 83 w 1244"/>
                <a:gd name="T61" fmla="*/ 940 h 1188"/>
                <a:gd name="T62" fmla="*/ 152 w 1244"/>
                <a:gd name="T63" fmla="*/ 922 h 1188"/>
                <a:gd name="T64" fmla="*/ 134 w 1244"/>
                <a:gd name="T65" fmla="*/ 805 h 1188"/>
                <a:gd name="T66" fmla="*/ 65 w 1244"/>
                <a:gd name="T67" fmla="*/ 792 h 1188"/>
                <a:gd name="T68" fmla="*/ 0 w 1244"/>
                <a:gd name="T69" fmla="*/ 757 h 1188"/>
                <a:gd name="T70" fmla="*/ 205 w 1244"/>
                <a:gd name="T71" fmla="*/ 666 h 1188"/>
                <a:gd name="T72" fmla="*/ 391 w 1244"/>
                <a:gd name="T73" fmla="*/ 613 h 1188"/>
                <a:gd name="T74" fmla="*/ 539 w 1244"/>
                <a:gd name="T75" fmla="*/ 518 h 1188"/>
                <a:gd name="T76" fmla="*/ 687 w 1244"/>
                <a:gd name="T77" fmla="*/ 505 h 1188"/>
                <a:gd name="T78" fmla="*/ 778 w 1244"/>
                <a:gd name="T79" fmla="*/ 431 h 1188"/>
                <a:gd name="T80" fmla="*/ 935 w 1244"/>
                <a:gd name="T81" fmla="*/ 335 h 1188"/>
                <a:gd name="T82" fmla="*/ 1035 w 1244"/>
                <a:gd name="T83" fmla="*/ 135 h 118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244" h="1188">
                  <a:moveTo>
                    <a:pt x="1062" y="48"/>
                  </a:moveTo>
                  <a:lnTo>
                    <a:pt x="1101" y="19"/>
                  </a:lnTo>
                  <a:lnTo>
                    <a:pt x="1125" y="0"/>
                  </a:lnTo>
                  <a:lnTo>
                    <a:pt x="1170" y="4"/>
                  </a:lnTo>
                  <a:lnTo>
                    <a:pt x="1183" y="31"/>
                  </a:lnTo>
                  <a:lnTo>
                    <a:pt x="1170" y="52"/>
                  </a:lnTo>
                  <a:lnTo>
                    <a:pt x="1175" y="65"/>
                  </a:lnTo>
                  <a:lnTo>
                    <a:pt x="1209" y="65"/>
                  </a:lnTo>
                  <a:lnTo>
                    <a:pt x="1183" y="92"/>
                  </a:lnTo>
                  <a:lnTo>
                    <a:pt x="1235" y="209"/>
                  </a:lnTo>
                  <a:lnTo>
                    <a:pt x="1244" y="248"/>
                  </a:lnTo>
                  <a:lnTo>
                    <a:pt x="1231" y="287"/>
                  </a:lnTo>
                  <a:lnTo>
                    <a:pt x="1227" y="296"/>
                  </a:lnTo>
                  <a:lnTo>
                    <a:pt x="1205" y="301"/>
                  </a:lnTo>
                  <a:lnTo>
                    <a:pt x="1196" y="309"/>
                  </a:lnTo>
                  <a:lnTo>
                    <a:pt x="1196" y="357"/>
                  </a:lnTo>
                  <a:lnTo>
                    <a:pt x="1175" y="357"/>
                  </a:lnTo>
                  <a:lnTo>
                    <a:pt x="1148" y="379"/>
                  </a:lnTo>
                  <a:lnTo>
                    <a:pt x="1144" y="404"/>
                  </a:lnTo>
                  <a:lnTo>
                    <a:pt x="1100" y="518"/>
                  </a:lnTo>
                  <a:lnTo>
                    <a:pt x="1105" y="531"/>
                  </a:lnTo>
                  <a:lnTo>
                    <a:pt x="1118" y="557"/>
                  </a:lnTo>
                  <a:lnTo>
                    <a:pt x="1105" y="583"/>
                  </a:lnTo>
                  <a:lnTo>
                    <a:pt x="1110" y="592"/>
                  </a:lnTo>
                  <a:lnTo>
                    <a:pt x="1135" y="613"/>
                  </a:lnTo>
                  <a:lnTo>
                    <a:pt x="1140" y="631"/>
                  </a:lnTo>
                  <a:lnTo>
                    <a:pt x="1161" y="696"/>
                  </a:lnTo>
                  <a:lnTo>
                    <a:pt x="1144" y="722"/>
                  </a:lnTo>
                  <a:lnTo>
                    <a:pt x="1144" y="736"/>
                  </a:lnTo>
                  <a:lnTo>
                    <a:pt x="1148" y="753"/>
                  </a:lnTo>
                  <a:lnTo>
                    <a:pt x="1096" y="827"/>
                  </a:lnTo>
                  <a:lnTo>
                    <a:pt x="1070" y="853"/>
                  </a:lnTo>
                  <a:lnTo>
                    <a:pt x="1070" y="922"/>
                  </a:lnTo>
                  <a:lnTo>
                    <a:pt x="1057" y="973"/>
                  </a:lnTo>
                  <a:lnTo>
                    <a:pt x="1037" y="1016"/>
                  </a:lnTo>
                  <a:lnTo>
                    <a:pt x="1014" y="1015"/>
                  </a:lnTo>
                  <a:lnTo>
                    <a:pt x="1012" y="1033"/>
                  </a:lnTo>
                  <a:lnTo>
                    <a:pt x="1018" y="1041"/>
                  </a:lnTo>
                  <a:lnTo>
                    <a:pt x="1018" y="1051"/>
                  </a:lnTo>
                  <a:lnTo>
                    <a:pt x="998" y="1060"/>
                  </a:lnTo>
                  <a:lnTo>
                    <a:pt x="967" y="1062"/>
                  </a:lnTo>
                  <a:lnTo>
                    <a:pt x="939" y="1099"/>
                  </a:lnTo>
                  <a:lnTo>
                    <a:pt x="901" y="1131"/>
                  </a:lnTo>
                  <a:lnTo>
                    <a:pt x="848" y="1105"/>
                  </a:lnTo>
                  <a:lnTo>
                    <a:pt x="774" y="1114"/>
                  </a:lnTo>
                  <a:lnTo>
                    <a:pt x="731" y="1084"/>
                  </a:lnTo>
                  <a:lnTo>
                    <a:pt x="765" y="983"/>
                  </a:lnTo>
                  <a:lnTo>
                    <a:pt x="705" y="996"/>
                  </a:lnTo>
                  <a:lnTo>
                    <a:pt x="674" y="1040"/>
                  </a:lnTo>
                  <a:lnTo>
                    <a:pt x="535" y="1031"/>
                  </a:lnTo>
                  <a:lnTo>
                    <a:pt x="513" y="1036"/>
                  </a:lnTo>
                  <a:lnTo>
                    <a:pt x="496" y="1048"/>
                  </a:lnTo>
                  <a:lnTo>
                    <a:pt x="491" y="1066"/>
                  </a:lnTo>
                  <a:lnTo>
                    <a:pt x="479" y="1119"/>
                  </a:lnTo>
                  <a:lnTo>
                    <a:pt x="439" y="1149"/>
                  </a:lnTo>
                  <a:lnTo>
                    <a:pt x="348" y="1149"/>
                  </a:lnTo>
                  <a:lnTo>
                    <a:pt x="283" y="1188"/>
                  </a:lnTo>
                  <a:lnTo>
                    <a:pt x="226" y="1127"/>
                  </a:lnTo>
                  <a:lnTo>
                    <a:pt x="165" y="1123"/>
                  </a:lnTo>
                  <a:lnTo>
                    <a:pt x="174" y="1062"/>
                  </a:lnTo>
                  <a:lnTo>
                    <a:pt x="21" y="983"/>
                  </a:lnTo>
                  <a:lnTo>
                    <a:pt x="83" y="940"/>
                  </a:lnTo>
                  <a:lnTo>
                    <a:pt x="139" y="931"/>
                  </a:lnTo>
                  <a:lnTo>
                    <a:pt x="152" y="922"/>
                  </a:lnTo>
                  <a:lnTo>
                    <a:pt x="152" y="897"/>
                  </a:lnTo>
                  <a:lnTo>
                    <a:pt x="134" y="805"/>
                  </a:lnTo>
                  <a:lnTo>
                    <a:pt x="100" y="779"/>
                  </a:lnTo>
                  <a:lnTo>
                    <a:pt x="65" y="792"/>
                  </a:lnTo>
                  <a:lnTo>
                    <a:pt x="0" y="792"/>
                  </a:lnTo>
                  <a:lnTo>
                    <a:pt x="0" y="757"/>
                  </a:lnTo>
                  <a:lnTo>
                    <a:pt x="104" y="688"/>
                  </a:lnTo>
                  <a:lnTo>
                    <a:pt x="205" y="666"/>
                  </a:lnTo>
                  <a:lnTo>
                    <a:pt x="230" y="600"/>
                  </a:lnTo>
                  <a:lnTo>
                    <a:pt x="391" y="613"/>
                  </a:lnTo>
                  <a:lnTo>
                    <a:pt x="448" y="548"/>
                  </a:lnTo>
                  <a:lnTo>
                    <a:pt x="539" y="518"/>
                  </a:lnTo>
                  <a:lnTo>
                    <a:pt x="609" y="487"/>
                  </a:lnTo>
                  <a:lnTo>
                    <a:pt x="687" y="505"/>
                  </a:lnTo>
                  <a:lnTo>
                    <a:pt x="722" y="470"/>
                  </a:lnTo>
                  <a:lnTo>
                    <a:pt x="778" y="431"/>
                  </a:lnTo>
                  <a:lnTo>
                    <a:pt x="870" y="383"/>
                  </a:lnTo>
                  <a:lnTo>
                    <a:pt x="935" y="335"/>
                  </a:lnTo>
                  <a:lnTo>
                    <a:pt x="1005" y="218"/>
                  </a:lnTo>
                  <a:lnTo>
                    <a:pt x="1035" y="135"/>
                  </a:lnTo>
                  <a:lnTo>
                    <a:pt x="1062" y="48"/>
                  </a:lnTo>
                  <a:close/>
                </a:path>
              </a:pathLst>
            </a:custGeom>
            <a:solidFill>
              <a:srgbClr val="FF99CC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36914" name="Freeform 29"/>
            <p:cNvSpPr>
              <a:spLocks/>
            </p:cNvSpPr>
            <p:nvPr/>
          </p:nvSpPr>
          <p:spPr bwMode="auto">
            <a:xfrm>
              <a:off x="2589" y="2929"/>
              <a:ext cx="518" cy="303"/>
            </a:xfrm>
            <a:custGeom>
              <a:avLst/>
              <a:gdLst>
                <a:gd name="T0" fmla="*/ 131 w 518"/>
                <a:gd name="T1" fmla="*/ 130 h 303"/>
                <a:gd name="T2" fmla="*/ 131 w 518"/>
                <a:gd name="T3" fmla="*/ 117 h 303"/>
                <a:gd name="T4" fmla="*/ 170 w 518"/>
                <a:gd name="T5" fmla="*/ 82 h 303"/>
                <a:gd name="T6" fmla="*/ 187 w 518"/>
                <a:gd name="T7" fmla="*/ 56 h 303"/>
                <a:gd name="T8" fmla="*/ 196 w 518"/>
                <a:gd name="T9" fmla="*/ 48 h 303"/>
                <a:gd name="T10" fmla="*/ 230 w 518"/>
                <a:gd name="T11" fmla="*/ 43 h 303"/>
                <a:gd name="T12" fmla="*/ 248 w 518"/>
                <a:gd name="T13" fmla="*/ 35 h 303"/>
                <a:gd name="T14" fmla="*/ 248 w 518"/>
                <a:gd name="T15" fmla="*/ 26 h 303"/>
                <a:gd name="T16" fmla="*/ 240 w 518"/>
                <a:gd name="T17" fmla="*/ 17 h 303"/>
                <a:gd name="T18" fmla="*/ 244 w 518"/>
                <a:gd name="T19" fmla="*/ 0 h 303"/>
                <a:gd name="T20" fmla="*/ 265 w 518"/>
                <a:gd name="T21" fmla="*/ 0 h 303"/>
                <a:gd name="T22" fmla="*/ 300 w 518"/>
                <a:gd name="T23" fmla="*/ 39 h 303"/>
                <a:gd name="T24" fmla="*/ 335 w 518"/>
                <a:gd name="T25" fmla="*/ 35 h 303"/>
                <a:gd name="T26" fmla="*/ 378 w 518"/>
                <a:gd name="T27" fmla="*/ 13 h 303"/>
                <a:gd name="T28" fmla="*/ 453 w 518"/>
                <a:gd name="T29" fmla="*/ 31 h 303"/>
                <a:gd name="T30" fmla="*/ 514 w 518"/>
                <a:gd name="T31" fmla="*/ 43 h 303"/>
                <a:gd name="T32" fmla="*/ 518 w 518"/>
                <a:gd name="T33" fmla="*/ 134 h 303"/>
                <a:gd name="T34" fmla="*/ 505 w 518"/>
                <a:gd name="T35" fmla="*/ 134 h 303"/>
                <a:gd name="T36" fmla="*/ 483 w 518"/>
                <a:gd name="T37" fmla="*/ 121 h 303"/>
                <a:gd name="T38" fmla="*/ 466 w 518"/>
                <a:gd name="T39" fmla="*/ 108 h 303"/>
                <a:gd name="T40" fmla="*/ 457 w 518"/>
                <a:gd name="T41" fmla="*/ 125 h 303"/>
                <a:gd name="T42" fmla="*/ 444 w 518"/>
                <a:gd name="T43" fmla="*/ 134 h 303"/>
                <a:gd name="T44" fmla="*/ 426 w 518"/>
                <a:gd name="T45" fmla="*/ 121 h 303"/>
                <a:gd name="T46" fmla="*/ 418 w 518"/>
                <a:gd name="T47" fmla="*/ 121 h 303"/>
                <a:gd name="T48" fmla="*/ 414 w 518"/>
                <a:gd name="T49" fmla="*/ 134 h 303"/>
                <a:gd name="T50" fmla="*/ 422 w 518"/>
                <a:gd name="T51" fmla="*/ 156 h 303"/>
                <a:gd name="T52" fmla="*/ 422 w 518"/>
                <a:gd name="T53" fmla="*/ 178 h 303"/>
                <a:gd name="T54" fmla="*/ 392 w 518"/>
                <a:gd name="T55" fmla="*/ 212 h 303"/>
                <a:gd name="T56" fmla="*/ 361 w 518"/>
                <a:gd name="T57" fmla="*/ 242 h 303"/>
                <a:gd name="T58" fmla="*/ 348 w 518"/>
                <a:gd name="T59" fmla="*/ 217 h 303"/>
                <a:gd name="T60" fmla="*/ 244 w 518"/>
                <a:gd name="T61" fmla="*/ 217 h 303"/>
                <a:gd name="T62" fmla="*/ 222 w 518"/>
                <a:gd name="T63" fmla="*/ 303 h 303"/>
                <a:gd name="T64" fmla="*/ 161 w 518"/>
                <a:gd name="T65" fmla="*/ 242 h 303"/>
                <a:gd name="T66" fmla="*/ 122 w 518"/>
                <a:gd name="T67" fmla="*/ 260 h 303"/>
                <a:gd name="T68" fmla="*/ 79 w 518"/>
                <a:gd name="T69" fmla="*/ 268 h 303"/>
                <a:gd name="T70" fmla="*/ 39 w 518"/>
                <a:gd name="T71" fmla="*/ 268 h 303"/>
                <a:gd name="T72" fmla="*/ 4 w 518"/>
                <a:gd name="T73" fmla="*/ 230 h 303"/>
                <a:gd name="T74" fmla="*/ 0 w 518"/>
                <a:gd name="T75" fmla="*/ 212 h 303"/>
                <a:gd name="T76" fmla="*/ 31 w 518"/>
                <a:gd name="T77" fmla="*/ 147 h 303"/>
                <a:gd name="T78" fmla="*/ 96 w 518"/>
                <a:gd name="T79" fmla="*/ 182 h 303"/>
                <a:gd name="T80" fmla="*/ 131 w 518"/>
                <a:gd name="T81" fmla="*/ 130 h 30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518" h="303">
                  <a:moveTo>
                    <a:pt x="131" y="130"/>
                  </a:moveTo>
                  <a:lnTo>
                    <a:pt x="131" y="117"/>
                  </a:lnTo>
                  <a:lnTo>
                    <a:pt x="170" y="82"/>
                  </a:lnTo>
                  <a:lnTo>
                    <a:pt x="187" y="56"/>
                  </a:lnTo>
                  <a:lnTo>
                    <a:pt x="196" y="48"/>
                  </a:lnTo>
                  <a:lnTo>
                    <a:pt x="230" y="43"/>
                  </a:lnTo>
                  <a:lnTo>
                    <a:pt x="248" y="35"/>
                  </a:lnTo>
                  <a:lnTo>
                    <a:pt x="248" y="26"/>
                  </a:lnTo>
                  <a:lnTo>
                    <a:pt x="240" y="17"/>
                  </a:lnTo>
                  <a:lnTo>
                    <a:pt x="244" y="0"/>
                  </a:lnTo>
                  <a:lnTo>
                    <a:pt x="265" y="0"/>
                  </a:lnTo>
                  <a:lnTo>
                    <a:pt x="300" y="39"/>
                  </a:lnTo>
                  <a:lnTo>
                    <a:pt x="335" y="35"/>
                  </a:lnTo>
                  <a:lnTo>
                    <a:pt x="378" y="13"/>
                  </a:lnTo>
                  <a:lnTo>
                    <a:pt x="453" y="31"/>
                  </a:lnTo>
                  <a:lnTo>
                    <a:pt x="514" y="43"/>
                  </a:lnTo>
                  <a:lnTo>
                    <a:pt x="518" y="134"/>
                  </a:lnTo>
                  <a:lnTo>
                    <a:pt x="505" y="134"/>
                  </a:lnTo>
                  <a:lnTo>
                    <a:pt x="483" y="121"/>
                  </a:lnTo>
                  <a:lnTo>
                    <a:pt x="466" y="108"/>
                  </a:lnTo>
                  <a:lnTo>
                    <a:pt x="457" y="125"/>
                  </a:lnTo>
                  <a:lnTo>
                    <a:pt x="444" y="134"/>
                  </a:lnTo>
                  <a:lnTo>
                    <a:pt x="426" y="121"/>
                  </a:lnTo>
                  <a:lnTo>
                    <a:pt x="418" y="121"/>
                  </a:lnTo>
                  <a:lnTo>
                    <a:pt x="414" y="134"/>
                  </a:lnTo>
                  <a:lnTo>
                    <a:pt x="422" y="156"/>
                  </a:lnTo>
                  <a:lnTo>
                    <a:pt x="422" y="178"/>
                  </a:lnTo>
                  <a:lnTo>
                    <a:pt x="392" y="212"/>
                  </a:lnTo>
                  <a:lnTo>
                    <a:pt x="361" y="242"/>
                  </a:lnTo>
                  <a:lnTo>
                    <a:pt x="348" y="217"/>
                  </a:lnTo>
                  <a:lnTo>
                    <a:pt x="244" y="217"/>
                  </a:lnTo>
                  <a:lnTo>
                    <a:pt x="222" y="303"/>
                  </a:lnTo>
                  <a:lnTo>
                    <a:pt x="161" y="242"/>
                  </a:lnTo>
                  <a:lnTo>
                    <a:pt x="122" y="260"/>
                  </a:lnTo>
                  <a:lnTo>
                    <a:pt x="79" y="268"/>
                  </a:lnTo>
                  <a:lnTo>
                    <a:pt x="39" y="268"/>
                  </a:lnTo>
                  <a:lnTo>
                    <a:pt x="4" y="230"/>
                  </a:lnTo>
                  <a:lnTo>
                    <a:pt x="0" y="212"/>
                  </a:lnTo>
                  <a:lnTo>
                    <a:pt x="31" y="147"/>
                  </a:lnTo>
                  <a:lnTo>
                    <a:pt x="96" y="182"/>
                  </a:lnTo>
                  <a:lnTo>
                    <a:pt x="131" y="13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36915" name="Freeform 30"/>
            <p:cNvSpPr>
              <a:spLocks/>
            </p:cNvSpPr>
            <p:nvPr/>
          </p:nvSpPr>
          <p:spPr bwMode="auto">
            <a:xfrm>
              <a:off x="2952" y="2892"/>
              <a:ext cx="607" cy="550"/>
            </a:xfrm>
            <a:custGeom>
              <a:avLst/>
              <a:gdLst>
                <a:gd name="T0" fmla="*/ 0 w 607"/>
                <a:gd name="T1" fmla="*/ 279 h 550"/>
                <a:gd name="T2" fmla="*/ 84 w 607"/>
                <a:gd name="T3" fmla="*/ 439 h 550"/>
                <a:gd name="T4" fmla="*/ 131 w 607"/>
                <a:gd name="T5" fmla="*/ 424 h 550"/>
                <a:gd name="T6" fmla="*/ 143 w 607"/>
                <a:gd name="T7" fmla="*/ 487 h 550"/>
                <a:gd name="T8" fmla="*/ 225 w 607"/>
                <a:gd name="T9" fmla="*/ 550 h 550"/>
                <a:gd name="T10" fmla="*/ 231 w 607"/>
                <a:gd name="T11" fmla="*/ 544 h 550"/>
                <a:gd name="T12" fmla="*/ 236 w 607"/>
                <a:gd name="T13" fmla="*/ 517 h 550"/>
                <a:gd name="T14" fmla="*/ 271 w 607"/>
                <a:gd name="T15" fmla="*/ 487 h 550"/>
                <a:gd name="T16" fmla="*/ 262 w 607"/>
                <a:gd name="T17" fmla="*/ 450 h 550"/>
                <a:gd name="T18" fmla="*/ 269 w 607"/>
                <a:gd name="T19" fmla="*/ 439 h 550"/>
                <a:gd name="T20" fmla="*/ 357 w 607"/>
                <a:gd name="T21" fmla="*/ 385 h 550"/>
                <a:gd name="T22" fmla="*/ 371 w 607"/>
                <a:gd name="T23" fmla="*/ 387 h 550"/>
                <a:gd name="T24" fmla="*/ 378 w 607"/>
                <a:gd name="T25" fmla="*/ 402 h 550"/>
                <a:gd name="T26" fmla="*/ 388 w 607"/>
                <a:gd name="T27" fmla="*/ 426 h 550"/>
                <a:gd name="T28" fmla="*/ 407 w 607"/>
                <a:gd name="T29" fmla="*/ 428 h 550"/>
                <a:gd name="T30" fmla="*/ 426 w 607"/>
                <a:gd name="T31" fmla="*/ 397 h 550"/>
                <a:gd name="T32" fmla="*/ 438 w 607"/>
                <a:gd name="T33" fmla="*/ 398 h 550"/>
                <a:gd name="T34" fmla="*/ 448 w 607"/>
                <a:gd name="T35" fmla="*/ 408 h 550"/>
                <a:gd name="T36" fmla="*/ 494 w 607"/>
                <a:gd name="T37" fmla="*/ 380 h 550"/>
                <a:gd name="T38" fmla="*/ 531 w 607"/>
                <a:gd name="T39" fmla="*/ 363 h 550"/>
                <a:gd name="T40" fmla="*/ 574 w 607"/>
                <a:gd name="T41" fmla="*/ 372 h 550"/>
                <a:gd name="T42" fmla="*/ 607 w 607"/>
                <a:gd name="T43" fmla="*/ 374 h 550"/>
                <a:gd name="T44" fmla="*/ 603 w 607"/>
                <a:gd name="T45" fmla="*/ 317 h 550"/>
                <a:gd name="T46" fmla="*/ 594 w 607"/>
                <a:gd name="T47" fmla="*/ 313 h 550"/>
                <a:gd name="T48" fmla="*/ 568 w 607"/>
                <a:gd name="T49" fmla="*/ 304 h 550"/>
                <a:gd name="T50" fmla="*/ 557 w 607"/>
                <a:gd name="T51" fmla="*/ 269 h 550"/>
                <a:gd name="T52" fmla="*/ 551 w 607"/>
                <a:gd name="T53" fmla="*/ 241 h 550"/>
                <a:gd name="T54" fmla="*/ 533 w 607"/>
                <a:gd name="T55" fmla="*/ 223 h 550"/>
                <a:gd name="T56" fmla="*/ 513 w 607"/>
                <a:gd name="T57" fmla="*/ 219 h 550"/>
                <a:gd name="T58" fmla="*/ 498 w 607"/>
                <a:gd name="T59" fmla="*/ 200 h 550"/>
                <a:gd name="T60" fmla="*/ 486 w 607"/>
                <a:gd name="T61" fmla="*/ 167 h 550"/>
                <a:gd name="T62" fmla="*/ 507 w 607"/>
                <a:gd name="T63" fmla="*/ 154 h 550"/>
                <a:gd name="T64" fmla="*/ 505 w 607"/>
                <a:gd name="T65" fmla="*/ 139 h 550"/>
                <a:gd name="T66" fmla="*/ 490 w 607"/>
                <a:gd name="T67" fmla="*/ 102 h 550"/>
                <a:gd name="T68" fmla="*/ 473 w 607"/>
                <a:gd name="T69" fmla="*/ 95 h 550"/>
                <a:gd name="T70" fmla="*/ 457 w 607"/>
                <a:gd name="T71" fmla="*/ 91 h 550"/>
                <a:gd name="T72" fmla="*/ 444 w 607"/>
                <a:gd name="T73" fmla="*/ 73 h 550"/>
                <a:gd name="T74" fmla="*/ 431 w 607"/>
                <a:gd name="T75" fmla="*/ 47 h 550"/>
                <a:gd name="T76" fmla="*/ 342 w 607"/>
                <a:gd name="T77" fmla="*/ 0 h 550"/>
                <a:gd name="T78" fmla="*/ 265 w 607"/>
                <a:gd name="T79" fmla="*/ 26 h 550"/>
                <a:gd name="T80" fmla="*/ 223 w 607"/>
                <a:gd name="T81" fmla="*/ 32 h 550"/>
                <a:gd name="T82" fmla="*/ 186 w 607"/>
                <a:gd name="T83" fmla="*/ 45 h 550"/>
                <a:gd name="T84" fmla="*/ 154 w 607"/>
                <a:gd name="T85" fmla="*/ 82 h 550"/>
                <a:gd name="T86" fmla="*/ 154 w 607"/>
                <a:gd name="T87" fmla="*/ 143 h 550"/>
                <a:gd name="T88" fmla="*/ 156 w 607"/>
                <a:gd name="T89" fmla="*/ 167 h 550"/>
                <a:gd name="T90" fmla="*/ 151 w 607"/>
                <a:gd name="T91" fmla="*/ 171 h 550"/>
                <a:gd name="T92" fmla="*/ 141 w 607"/>
                <a:gd name="T93" fmla="*/ 171 h 550"/>
                <a:gd name="T94" fmla="*/ 105 w 607"/>
                <a:gd name="T95" fmla="*/ 147 h 550"/>
                <a:gd name="T96" fmla="*/ 96 w 607"/>
                <a:gd name="T97" fmla="*/ 162 h 550"/>
                <a:gd name="T98" fmla="*/ 82 w 607"/>
                <a:gd name="T99" fmla="*/ 171 h 550"/>
                <a:gd name="T100" fmla="*/ 67 w 607"/>
                <a:gd name="T101" fmla="*/ 160 h 550"/>
                <a:gd name="T102" fmla="*/ 57 w 607"/>
                <a:gd name="T103" fmla="*/ 158 h 550"/>
                <a:gd name="T104" fmla="*/ 52 w 607"/>
                <a:gd name="T105" fmla="*/ 172 h 550"/>
                <a:gd name="T106" fmla="*/ 61 w 607"/>
                <a:gd name="T107" fmla="*/ 195 h 550"/>
                <a:gd name="T108" fmla="*/ 60 w 607"/>
                <a:gd name="T109" fmla="*/ 218 h 550"/>
                <a:gd name="T110" fmla="*/ 0 w 607"/>
                <a:gd name="T111" fmla="*/ 279 h 55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607" h="550">
                  <a:moveTo>
                    <a:pt x="0" y="279"/>
                  </a:moveTo>
                  <a:lnTo>
                    <a:pt x="84" y="439"/>
                  </a:lnTo>
                  <a:lnTo>
                    <a:pt x="131" y="424"/>
                  </a:lnTo>
                  <a:lnTo>
                    <a:pt x="143" y="487"/>
                  </a:lnTo>
                  <a:lnTo>
                    <a:pt x="225" y="550"/>
                  </a:lnTo>
                  <a:lnTo>
                    <a:pt x="231" y="544"/>
                  </a:lnTo>
                  <a:lnTo>
                    <a:pt x="236" y="517"/>
                  </a:lnTo>
                  <a:lnTo>
                    <a:pt x="271" y="487"/>
                  </a:lnTo>
                  <a:lnTo>
                    <a:pt x="262" y="450"/>
                  </a:lnTo>
                  <a:lnTo>
                    <a:pt x="269" y="439"/>
                  </a:lnTo>
                  <a:lnTo>
                    <a:pt x="357" y="385"/>
                  </a:lnTo>
                  <a:lnTo>
                    <a:pt x="371" y="387"/>
                  </a:lnTo>
                  <a:lnTo>
                    <a:pt x="378" y="402"/>
                  </a:lnTo>
                  <a:lnTo>
                    <a:pt x="388" y="426"/>
                  </a:lnTo>
                  <a:lnTo>
                    <a:pt x="407" y="428"/>
                  </a:lnTo>
                  <a:lnTo>
                    <a:pt x="426" y="397"/>
                  </a:lnTo>
                  <a:lnTo>
                    <a:pt x="438" y="398"/>
                  </a:lnTo>
                  <a:lnTo>
                    <a:pt x="448" y="408"/>
                  </a:lnTo>
                  <a:lnTo>
                    <a:pt x="494" y="380"/>
                  </a:lnTo>
                  <a:lnTo>
                    <a:pt x="531" y="363"/>
                  </a:lnTo>
                  <a:lnTo>
                    <a:pt x="574" y="372"/>
                  </a:lnTo>
                  <a:lnTo>
                    <a:pt x="607" y="374"/>
                  </a:lnTo>
                  <a:lnTo>
                    <a:pt x="603" y="317"/>
                  </a:lnTo>
                  <a:lnTo>
                    <a:pt x="594" y="313"/>
                  </a:lnTo>
                  <a:lnTo>
                    <a:pt x="568" y="304"/>
                  </a:lnTo>
                  <a:lnTo>
                    <a:pt x="557" y="269"/>
                  </a:lnTo>
                  <a:lnTo>
                    <a:pt x="551" y="241"/>
                  </a:lnTo>
                  <a:lnTo>
                    <a:pt x="533" y="223"/>
                  </a:lnTo>
                  <a:lnTo>
                    <a:pt x="513" y="219"/>
                  </a:lnTo>
                  <a:lnTo>
                    <a:pt x="498" y="200"/>
                  </a:lnTo>
                  <a:lnTo>
                    <a:pt x="486" y="167"/>
                  </a:lnTo>
                  <a:lnTo>
                    <a:pt x="507" y="154"/>
                  </a:lnTo>
                  <a:lnTo>
                    <a:pt x="505" y="139"/>
                  </a:lnTo>
                  <a:lnTo>
                    <a:pt x="490" y="102"/>
                  </a:lnTo>
                  <a:lnTo>
                    <a:pt x="473" y="95"/>
                  </a:lnTo>
                  <a:lnTo>
                    <a:pt x="457" y="91"/>
                  </a:lnTo>
                  <a:lnTo>
                    <a:pt x="444" y="73"/>
                  </a:lnTo>
                  <a:lnTo>
                    <a:pt x="431" y="47"/>
                  </a:lnTo>
                  <a:lnTo>
                    <a:pt x="342" y="0"/>
                  </a:lnTo>
                  <a:lnTo>
                    <a:pt x="265" y="26"/>
                  </a:lnTo>
                  <a:lnTo>
                    <a:pt x="223" y="32"/>
                  </a:lnTo>
                  <a:lnTo>
                    <a:pt x="186" y="45"/>
                  </a:lnTo>
                  <a:lnTo>
                    <a:pt x="154" y="82"/>
                  </a:lnTo>
                  <a:lnTo>
                    <a:pt x="154" y="143"/>
                  </a:lnTo>
                  <a:lnTo>
                    <a:pt x="156" y="167"/>
                  </a:lnTo>
                  <a:lnTo>
                    <a:pt x="151" y="171"/>
                  </a:lnTo>
                  <a:lnTo>
                    <a:pt x="141" y="171"/>
                  </a:lnTo>
                  <a:lnTo>
                    <a:pt x="105" y="147"/>
                  </a:lnTo>
                  <a:lnTo>
                    <a:pt x="96" y="162"/>
                  </a:lnTo>
                  <a:lnTo>
                    <a:pt x="82" y="171"/>
                  </a:lnTo>
                  <a:lnTo>
                    <a:pt x="67" y="160"/>
                  </a:lnTo>
                  <a:lnTo>
                    <a:pt x="57" y="158"/>
                  </a:lnTo>
                  <a:lnTo>
                    <a:pt x="52" y="172"/>
                  </a:lnTo>
                  <a:lnTo>
                    <a:pt x="61" y="195"/>
                  </a:lnTo>
                  <a:lnTo>
                    <a:pt x="60" y="218"/>
                  </a:lnTo>
                  <a:lnTo>
                    <a:pt x="0" y="279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36916" name="Freeform 31"/>
            <p:cNvSpPr>
              <a:spLocks/>
            </p:cNvSpPr>
            <p:nvPr/>
          </p:nvSpPr>
          <p:spPr bwMode="auto">
            <a:xfrm>
              <a:off x="3177" y="3255"/>
              <a:ext cx="406" cy="224"/>
            </a:xfrm>
            <a:custGeom>
              <a:avLst/>
              <a:gdLst>
                <a:gd name="T0" fmla="*/ 0 w 406"/>
                <a:gd name="T1" fmla="*/ 187 h 224"/>
                <a:gd name="T2" fmla="*/ 41 w 406"/>
                <a:gd name="T3" fmla="*/ 215 h 224"/>
                <a:gd name="T4" fmla="*/ 178 w 406"/>
                <a:gd name="T5" fmla="*/ 209 h 224"/>
                <a:gd name="T6" fmla="*/ 221 w 406"/>
                <a:gd name="T7" fmla="*/ 224 h 224"/>
                <a:gd name="T8" fmla="*/ 267 w 406"/>
                <a:gd name="T9" fmla="*/ 209 h 224"/>
                <a:gd name="T10" fmla="*/ 267 w 406"/>
                <a:gd name="T11" fmla="*/ 137 h 224"/>
                <a:gd name="T12" fmla="*/ 406 w 406"/>
                <a:gd name="T13" fmla="*/ 50 h 224"/>
                <a:gd name="T14" fmla="*/ 378 w 406"/>
                <a:gd name="T15" fmla="*/ 11 h 224"/>
                <a:gd name="T16" fmla="*/ 339 w 406"/>
                <a:gd name="T17" fmla="*/ 7 h 224"/>
                <a:gd name="T18" fmla="*/ 306 w 406"/>
                <a:gd name="T19" fmla="*/ 0 h 224"/>
                <a:gd name="T20" fmla="*/ 261 w 406"/>
                <a:gd name="T21" fmla="*/ 22 h 224"/>
                <a:gd name="T22" fmla="*/ 224 w 406"/>
                <a:gd name="T23" fmla="*/ 46 h 224"/>
                <a:gd name="T24" fmla="*/ 211 w 406"/>
                <a:gd name="T25" fmla="*/ 35 h 224"/>
                <a:gd name="T26" fmla="*/ 200 w 406"/>
                <a:gd name="T27" fmla="*/ 35 h 224"/>
                <a:gd name="T28" fmla="*/ 180 w 406"/>
                <a:gd name="T29" fmla="*/ 63 h 224"/>
                <a:gd name="T30" fmla="*/ 163 w 406"/>
                <a:gd name="T31" fmla="*/ 61 h 224"/>
                <a:gd name="T32" fmla="*/ 154 w 406"/>
                <a:gd name="T33" fmla="*/ 39 h 224"/>
                <a:gd name="T34" fmla="*/ 145 w 406"/>
                <a:gd name="T35" fmla="*/ 26 h 224"/>
                <a:gd name="T36" fmla="*/ 132 w 406"/>
                <a:gd name="T37" fmla="*/ 22 h 224"/>
                <a:gd name="T38" fmla="*/ 100 w 406"/>
                <a:gd name="T39" fmla="*/ 43 h 224"/>
                <a:gd name="T40" fmla="*/ 43 w 406"/>
                <a:gd name="T41" fmla="*/ 74 h 224"/>
                <a:gd name="T42" fmla="*/ 37 w 406"/>
                <a:gd name="T43" fmla="*/ 85 h 224"/>
                <a:gd name="T44" fmla="*/ 43 w 406"/>
                <a:gd name="T45" fmla="*/ 120 h 224"/>
                <a:gd name="T46" fmla="*/ 43 w 406"/>
                <a:gd name="T47" fmla="*/ 126 h 224"/>
                <a:gd name="T48" fmla="*/ 7 w 406"/>
                <a:gd name="T49" fmla="*/ 154 h 224"/>
                <a:gd name="T50" fmla="*/ 7 w 406"/>
                <a:gd name="T51" fmla="*/ 174 h 224"/>
                <a:gd name="T52" fmla="*/ 0 w 406"/>
                <a:gd name="T53" fmla="*/ 187 h 2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06" h="224">
                  <a:moveTo>
                    <a:pt x="0" y="187"/>
                  </a:moveTo>
                  <a:lnTo>
                    <a:pt x="41" y="215"/>
                  </a:lnTo>
                  <a:lnTo>
                    <a:pt x="178" y="209"/>
                  </a:lnTo>
                  <a:lnTo>
                    <a:pt x="221" y="224"/>
                  </a:lnTo>
                  <a:lnTo>
                    <a:pt x="267" y="209"/>
                  </a:lnTo>
                  <a:lnTo>
                    <a:pt x="267" y="137"/>
                  </a:lnTo>
                  <a:lnTo>
                    <a:pt x="406" y="50"/>
                  </a:lnTo>
                  <a:lnTo>
                    <a:pt x="378" y="11"/>
                  </a:lnTo>
                  <a:lnTo>
                    <a:pt x="339" y="7"/>
                  </a:lnTo>
                  <a:lnTo>
                    <a:pt x="306" y="0"/>
                  </a:lnTo>
                  <a:lnTo>
                    <a:pt x="261" y="22"/>
                  </a:lnTo>
                  <a:lnTo>
                    <a:pt x="224" y="46"/>
                  </a:lnTo>
                  <a:lnTo>
                    <a:pt x="211" y="35"/>
                  </a:lnTo>
                  <a:lnTo>
                    <a:pt x="200" y="35"/>
                  </a:lnTo>
                  <a:lnTo>
                    <a:pt x="180" y="63"/>
                  </a:lnTo>
                  <a:lnTo>
                    <a:pt x="163" y="61"/>
                  </a:lnTo>
                  <a:lnTo>
                    <a:pt x="154" y="39"/>
                  </a:lnTo>
                  <a:lnTo>
                    <a:pt x="145" y="26"/>
                  </a:lnTo>
                  <a:lnTo>
                    <a:pt x="132" y="22"/>
                  </a:lnTo>
                  <a:lnTo>
                    <a:pt x="100" y="43"/>
                  </a:lnTo>
                  <a:lnTo>
                    <a:pt x="43" y="74"/>
                  </a:lnTo>
                  <a:lnTo>
                    <a:pt x="37" y="85"/>
                  </a:lnTo>
                  <a:lnTo>
                    <a:pt x="43" y="120"/>
                  </a:lnTo>
                  <a:lnTo>
                    <a:pt x="43" y="126"/>
                  </a:lnTo>
                  <a:lnTo>
                    <a:pt x="7" y="154"/>
                  </a:lnTo>
                  <a:lnTo>
                    <a:pt x="7" y="174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99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36917" name="Freeform 32"/>
            <p:cNvSpPr>
              <a:spLocks/>
            </p:cNvSpPr>
            <p:nvPr/>
          </p:nvSpPr>
          <p:spPr bwMode="auto">
            <a:xfrm>
              <a:off x="3384" y="2790"/>
              <a:ext cx="535" cy="513"/>
            </a:xfrm>
            <a:custGeom>
              <a:avLst/>
              <a:gdLst>
                <a:gd name="T0" fmla="*/ 198 w 535"/>
                <a:gd name="T1" fmla="*/ 513 h 513"/>
                <a:gd name="T2" fmla="*/ 173 w 535"/>
                <a:gd name="T3" fmla="*/ 478 h 513"/>
                <a:gd name="T4" fmla="*/ 176 w 535"/>
                <a:gd name="T5" fmla="*/ 465 h 513"/>
                <a:gd name="T6" fmla="*/ 170 w 535"/>
                <a:gd name="T7" fmla="*/ 417 h 513"/>
                <a:gd name="T8" fmla="*/ 137 w 535"/>
                <a:gd name="T9" fmla="*/ 404 h 513"/>
                <a:gd name="T10" fmla="*/ 124 w 535"/>
                <a:gd name="T11" fmla="*/ 371 h 513"/>
                <a:gd name="T12" fmla="*/ 118 w 535"/>
                <a:gd name="T13" fmla="*/ 344 h 513"/>
                <a:gd name="T14" fmla="*/ 102 w 535"/>
                <a:gd name="T15" fmla="*/ 325 h 513"/>
                <a:gd name="T16" fmla="*/ 84 w 535"/>
                <a:gd name="T17" fmla="*/ 323 h 513"/>
                <a:gd name="T18" fmla="*/ 67 w 535"/>
                <a:gd name="T19" fmla="*/ 302 h 513"/>
                <a:gd name="T20" fmla="*/ 54 w 535"/>
                <a:gd name="T21" fmla="*/ 269 h 513"/>
                <a:gd name="T22" fmla="*/ 76 w 535"/>
                <a:gd name="T23" fmla="*/ 256 h 513"/>
                <a:gd name="T24" fmla="*/ 74 w 535"/>
                <a:gd name="T25" fmla="*/ 247 h 513"/>
                <a:gd name="T26" fmla="*/ 59 w 535"/>
                <a:gd name="T27" fmla="*/ 203 h 513"/>
                <a:gd name="T28" fmla="*/ 52 w 535"/>
                <a:gd name="T29" fmla="*/ 199 h 513"/>
                <a:gd name="T30" fmla="*/ 24 w 535"/>
                <a:gd name="T31" fmla="*/ 191 h 513"/>
                <a:gd name="T32" fmla="*/ 0 w 535"/>
                <a:gd name="T33" fmla="*/ 152 h 513"/>
                <a:gd name="T34" fmla="*/ 16 w 535"/>
                <a:gd name="T35" fmla="*/ 123 h 513"/>
                <a:gd name="T36" fmla="*/ 182 w 535"/>
                <a:gd name="T37" fmla="*/ 64 h 513"/>
                <a:gd name="T38" fmla="*/ 210 w 535"/>
                <a:gd name="T39" fmla="*/ 39 h 513"/>
                <a:gd name="T40" fmla="*/ 251 w 535"/>
                <a:gd name="T41" fmla="*/ 32 h 513"/>
                <a:gd name="T42" fmla="*/ 271 w 535"/>
                <a:gd name="T43" fmla="*/ 0 h 513"/>
                <a:gd name="T44" fmla="*/ 343 w 535"/>
                <a:gd name="T45" fmla="*/ 14 h 513"/>
                <a:gd name="T46" fmla="*/ 443 w 535"/>
                <a:gd name="T47" fmla="*/ 120 h 513"/>
                <a:gd name="T48" fmla="*/ 457 w 535"/>
                <a:gd name="T49" fmla="*/ 120 h 513"/>
                <a:gd name="T50" fmla="*/ 520 w 535"/>
                <a:gd name="T51" fmla="*/ 112 h 513"/>
                <a:gd name="T52" fmla="*/ 535 w 535"/>
                <a:gd name="T53" fmla="*/ 158 h 513"/>
                <a:gd name="T54" fmla="*/ 485 w 535"/>
                <a:gd name="T55" fmla="*/ 219 h 513"/>
                <a:gd name="T56" fmla="*/ 452 w 535"/>
                <a:gd name="T57" fmla="*/ 365 h 513"/>
                <a:gd name="T58" fmla="*/ 481 w 535"/>
                <a:gd name="T59" fmla="*/ 393 h 513"/>
                <a:gd name="T60" fmla="*/ 433 w 535"/>
                <a:gd name="T61" fmla="*/ 441 h 513"/>
                <a:gd name="T62" fmla="*/ 418 w 535"/>
                <a:gd name="T63" fmla="*/ 482 h 513"/>
                <a:gd name="T64" fmla="*/ 376 w 535"/>
                <a:gd name="T65" fmla="*/ 492 h 513"/>
                <a:gd name="T66" fmla="*/ 333 w 535"/>
                <a:gd name="T67" fmla="*/ 504 h 513"/>
                <a:gd name="T68" fmla="*/ 278 w 535"/>
                <a:gd name="T69" fmla="*/ 502 h 513"/>
                <a:gd name="T70" fmla="*/ 241 w 535"/>
                <a:gd name="T71" fmla="*/ 502 h 513"/>
                <a:gd name="T72" fmla="*/ 213 w 535"/>
                <a:gd name="T73" fmla="*/ 474 h 513"/>
                <a:gd name="T74" fmla="*/ 207 w 535"/>
                <a:gd name="T75" fmla="*/ 482 h 513"/>
                <a:gd name="T76" fmla="*/ 198 w 535"/>
                <a:gd name="T77" fmla="*/ 513 h 51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535" h="513">
                  <a:moveTo>
                    <a:pt x="198" y="513"/>
                  </a:moveTo>
                  <a:lnTo>
                    <a:pt x="173" y="478"/>
                  </a:lnTo>
                  <a:lnTo>
                    <a:pt x="176" y="465"/>
                  </a:lnTo>
                  <a:lnTo>
                    <a:pt x="170" y="417"/>
                  </a:lnTo>
                  <a:lnTo>
                    <a:pt x="137" y="404"/>
                  </a:lnTo>
                  <a:lnTo>
                    <a:pt x="124" y="371"/>
                  </a:lnTo>
                  <a:lnTo>
                    <a:pt x="118" y="344"/>
                  </a:lnTo>
                  <a:lnTo>
                    <a:pt x="102" y="325"/>
                  </a:lnTo>
                  <a:lnTo>
                    <a:pt x="84" y="323"/>
                  </a:lnTo>
                  <a:lnTo>
                    <a:pt x="67" y="302"/>
                  </a:lnTo>
                  <a:lnTo>
                    <a:pt x="54" y="269"/>
                  </a:lnTo>
                  <a:lnTo>
                    <a:pt x="76" y="256"/>
                  </a:lnTo>
                  <a:lnTo>
                    <a:pt x="74" y="247"/>
                  </a:lnTo>
                  <a:lnTo>
                    <a:pt x="59" y="203"/>
                  </a:lnTo>
                  <a:lnTo>
                    <a:pt x="52" y="199"/>
                  </a:lnTo>
                  <a:lnTo>
                    <a:pt x="24" y="191"/>
                  </a:lnTo>
                  <a:lnTo>
                    <a:pt x="0" y="152"/>
                  </a:lnTo>
                  <a:lnTo>
                    <a:pt x="16" y="123"/>
                  </a:lnTo>
                  <a:lnTo>
                    <a:pt x="182" y="64"/>
                  </a:lnTo>
                  <a:lnTo>
                    <a:pt x="210" y="39"/>
                  </a:lnTo>
                  <a:lnTo>
                    <a:pt x="251" y="32"/>
                  </a:lnTo>
                  <a:lnTo>
                    <a:pt x="271" y="0"/>
                  </a:lnTo>
                  <a:lnTo>
                    <a:pt x="343" y="14"/>
                  </a:lnTo>
                  <a:lnTo>
                    <a:pt x="443" y="120"/>
                  </a:lnTo>
                  <a:lnTo>
                    <a:pt x="457" y="120"/>
                  </a:lnTo>
                  <a:lnTo>
                    <a:pt x="520" y="112"/>
                  </a:lnTo>
                  <a:lnTo>
                    <a:pt x="535" y="158"/>
                  </a:lnTo>
                  <a:lnTo>
                    <a:pt x="485" y="219"/>
                  </a:lnTo>
                  <a:lnTo>
                    <a:pt x="452" y="365"/>
                  </a:lnTo>
                  <a:lnTo>
                    <a:pt x="481" y="393"/>
                  </a:lnTo>
                  <a:lnTo>
                    <a:pt x="433" y="441"/>
                  </a:lnTo>
                  <a:lnTo>
                    <a:pt x="418" y="482"/>
                  </a:lnTo>
                  <a:lnTo>
                    <a:pt x="376" y="492"/>
                  </a:lnTo>
                  <a:lnTo>
                    <a:pt x="333" y="504"/>
                  </a:lnTo>
                  <a:lnTo>
                    <a:pt x="278" y="502"/>
                  </a:lnTo>
                  <a:lnTo>
                    <a:pt x="241" y="502"/>
                  </a:lnTo>
                  <a:lnTo>
                    <a:pt x="213" y="474"/>
                  </a:lnTo>
                  <a:lnTo>
                    <a:pt x="207" y="482"/>
                  </a:lnTo>
                  <a:lnTo>
                    <a:pt x="198" y="513"/>
                  </a:lnTo>
                  <a:close/>
                </a:path>
              </a:pathLst>
            </a:custGeom>
            <a:solidFill>
              <a:srgbClr val="CC99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</p:grpSp>
      <p:grpSp>
        <p:nvGrpSpPr>
          <p:cNvPr id="39" name="Group 36"/>
          <p:cNvGrpSpPr>
            <a:grpSpLocks/>
          </p:cNvGrpSpPr>
          <p:nvPr/>
        </p:nvGrpSpPr>
        <p:grpSpPr bwMode="auto">
          <a:xfrm>
            <a:off x="6191251" y="3150396"/>
            <a:ext cx="822722" cy="1141810"/>
            <a:chOff x="4240" y="1920"/>
            <a:chExt cx="691" cy="959"/>
          </a:xfrm>
        </p:grpSpPr>
        <p:graphicFrame>
          <p:nvGraphicFramePr>
            <p:cNvPr id="36897" name="Object 37"/>
            <p:cNvGraphicFramePr>
              <a:graphicFrameLocks noChangeAspect="1"/>
            </p:cNvGraphicFramePr>
            <p:nvPr/>
          </p:nvGraphicFramePr>
          <p:xfrm>
            <a:off x="4416" y="1920"/>
            <a:ext cx="22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2" name="Clip" r:id="rId6" imgW="1108253" imgH="1632204" progId="MS_ClipArt_Gallery.2">
                    <p:embed/>
                  </p:oleObj>
                </mc:Choice>
                <mc:Fallback>
                  <p:oleObj name="Clip" r:id="rId6" imgW="1108253" imgH="1632204" progId="MS_ClipArt_Gallery.2">
                    <p:embed/>
                    <p:pic>
                      <p:nvPicPr>
                        <p:cNvPr id="36897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920"/>
                          <a:ext cx="22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898" name="Group 38"/>
            <p:cNvGrpSpPr>
              <a:grpSpLocks/>
            </p:cNvGrpSpPr>
            <p:nvPr/>
          </p:nvGrpSpPr>
          <p:grpSpPr bwMode="auto">
            <a:xfrm>
              <a:off x="4240" y="2016"/>
              <a:ext cx="691" cy="863"/>
              <a:chOff x="4240" y="2064"/>
              <a:chExt cx="691" cy="863"/>
            </a:xfrm>
          </p:grpSpPr>
          <p:graphicFrame>
            <p:nvGraphicFramePr>
              <p:cNvPr id="36899" name="Object 39"/>
              <p:cNvGraphicFramePr>
                <a:graphicFrameLocks noChangeAspect="1"/>
              </p:cNvGraphicFramePr>
              <p:nvPr/>
            </p:nvGraphicFramePr>
            <p:xfrm>
              <a:off x="4445" y="2160"/>
              <a:ext cx="259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3" name="Clip" r:id="rId8" imgW="1108253" imgH="1632204" progId="MS_ClipArt_Gallery.2">
                      <p:embed/>
                    </p:oleObj>
                  </mc:Choice>
                  <mc:Fallback>
                    <p:oleObj name="Clip" r:id="rId8" imgW="1108253" imgH="1632204" progId="MS_ClipArt_Gallery.2">
                      <p:embed/>
                      <p:pic>
                        <p:nvPicPr>
                          <p:cNvPr id="36899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5" y="2160"/>
                            <a:ext cx="259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00" name="Object 40"/>
              <p:cNvGraphicFramePr>
                <a:graphicFrameLocks noChangeAspect="1"/>
              </p:cNvGraphicFramePr>
              <p:nvPr/>
            </p:nvGraphicFramePr>
            <p:xfrm>
              <a:off x="4637" y="2064"/>
              <a:ext cx="259" cy="3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4" name="Clip" r:id="rId9" imgW="1108253" imgH="1632204" progId="MS_ClipArt_Gallery.2">
                      <p:embed/>
                    </p:oleObj>
                  </mc:Choice>
                  <mc:Fallback>
                    <p:oleObj name="Clip" r:id="rId9" imgW="1108253" imgH="1632204" progId="MS_ClipArt_Gallery.2">
                      <p:embed/>
                      <p:pic>
                        <p:nvPicPr>
                          <p:cNvPr id="3690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37" y="2064"/>
                            <a:ext cx="259" cy="3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01" name="Object 41"/>
              <p:cNvGraphicFramePr>
                <a:graphicFrameLocks noChangeAspect="1"/>
              </p:cNvGraphicFramePr>
              <p:nvPr/>
            </p:nvGraphicFramePr>
            <p:xfrm>
              <a:off x="4672" y="2304"/>
              <a:ext cx="259" cy="3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5" name="Clip" r:id="rId10" imgW="1108253" imgH="1632204" progId="MS_ClipArt_Gallery.2">
                      <p:embed/>
                    </p:oleObj>
                  </mc:Choice>
                  <mc:Fallback>
                    <p:oleObj name="Clip" r:id="rId10" imgW="1108253" imgH="1632204" progId="MS_ClipArt_Gallery.2">
                      <p:embed/>
                      <p:pic>
                        <p:nvPicPr>
                          <p:cNvPr id="36901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2" y="2304"/>
                            <a:ext cx="259" cy="3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02" name="Object 42"/>
              <p:cNvGraphicFramePr>
                <a:graphicFrameLocks noChangeAspect="1"/>
              </p:cNvGraphicFramePr>
              <p:nvPr/>
            </p:nvGraphicFramePr>
            <p:xfrm>
              <a:off x="4480" y="2400"/>
              <a:ext cx="259" cy="3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6" name="Clip" r:id="rId11" imgW="1108253" imgH="1632204" progId="MS_ClipArt_Gallery.2">
                      <p:embed/>
                    </p:oleObj>
                  </mc:Choice>
                  <mc:Fallback>
                    <p:oleObj name="Clip" r:id="rId11" imgW="1108253" imgH="1632204" progId="MS_ClipArt_Gallery.2">
                      <p:embed/>
                      <p:pic>
                        <p:nvPicPr>
                          <p:cNvPr id="36902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0" y="2400"/>
                            <a:ext cx="259" cy="3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03" name="Object 43"/>
              <p:cNvGraphicFramePr>
                <a:graphicFrameLocks noChangeAspect="1"/>
              </p:cNvGraphicFramePr>
              <p:nvPr/>
            </p:nvGraphicFramePr>
            <p:xfrm>
              <a:off x="4240" y="2304"/>
              <a:ext cx="259" cy="3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7" name="Clip" r:id="rId12" imgW="1108253" imgH="1632204" progId="MS_ClipArt_Gallery.2">
                      <p:embed/>
                    </p:oleObj>
                  </mc:Choice>
                  <mc:Fallback>
                    <p:oleObj name="Clip" r:id="rId12" imgW="1108253" imgH="1632204" progId="MS_ClipArt_Gallery.2">
                      <p:embed/>
                      <p:pic>
                        <p:nvPicPr>
                          <p:cNvPr id="36903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0" y="2304"/>
                            <a:ext cx="259" cy="3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04" name="Object 44"/>
              <p:cNvGraphicFramePr>
                <a:graphicFrameLocks noChangeAspect="1"/>
              </p:cNvGraphicFramePr>
              <p:nvPr/>
            </p:nvGraphicFramePr>
            <p:xfrm>
              <a:off x="4672" y="2544"/>
              <a:ext cx="259" cy="3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8" name="Clip" r:id="rId13" imgW="1108253" imgH="1632204" progId="MS_ClipArt_Gallery.2">
                      <p:embed/>
                    </p:oleObj>
                  </mc:Choice>
                  <mc:Fallback>
                    <p:oleObj name="Clip" r:id="rId13" imgW="1108253" imgH="1632204" progId="MS_ClipArt_Gallery.2">
                      <p:embed/>
                      <p:pic>
                        <p:nvPicPr>
                          <p:cNvPr id="36904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2" y="2544"/>
                            <a:ext cx="259" cy="3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8" name="Group 45"/>
          <p:cNvGrpSpPr>
            <a:grpSpLocks/>
          </p:cNvGrpSpPr>
          <p:nvPr/>
        </p:nvGrpSpPr>
        <p:grpSpPr bwMode="auto">
          <a:xfrm>
            <a:off x="7086601" y="3264694"/>
            <a:ext cx="660798" cy="914400"/>
            <a:chOff x="4965" y="1968"/>
            <a:chExt cx="555" cy="768"/>
          </a:xfrm>
        </p:grpSpPr>
        <p:graphicFrame>
          <p:nvGraphicFramePr>
            <p:cNvPr id="36893" name="Object 46"/>
            <p:cNvGraphicFramePr>
              <a:graphicFrameLocks noChangeAspect="1"/>
            </p:cNvGraphicFramePr>
            <p:nvPr/>
          </p:nvGraphicFramePr>
          <p:xfrm>
            <a:off x="4965" y="1968"/>
            <a:ext cx="26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9" name="Clip" r:id="rId14" imgW="1954073" imgH="2104034" progId="MS_ClipArt_Gallery.2">
                    <p:embed/>
                  </p:oleObj>
                </mc:Choice>
                <mc:Fallback>
                  <p:oleObj name="Clip" r:id="rId14" imgW="1954073" imgH="2104034" progId="MS_ClipArt_Gallery.2">
                    <p:embed/>
                    <p:pic>
                      <p:nvPicPr>
                        <p:cNvPr id="36893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5" y="1968"/>
                          <a:ext cx="26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4" name="Object 47"/>
            <p:cNvGraphicFramePr>
              <a:graphicFrameLocks noChangeAspect="1"/>
            </p:cNvGraphicFramePr>
            <p:nvPr/>
          </p:nvGraphicFramePr>
          <p:xfrm>
            <a:off x="5253" y="2160"/>
            <a:ext cx="26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0" name="Clip" r:id="rId16" imgW="1954073" imgH="2104034" progId="MS_ClipArt_Gallery.2">
                    <p:embed/>
                  </p:oleObj>
                </mc:Choice>
                <mc:Fallback>
                  <p:oleObj name="Clip" r:id="rId16" imgW="1954073" imgH="2104034" progId="MS_ClipArt_Gallery.2">
                    <p:embed/>
                    <p:pic>
                      <p:nvPicPr>
                        <p:cNvPr id="36894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3" y="2160"/>
                          <a:ext cx="26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5" name="Object 48"/>
            <p:cNvGraphicFramePr>
              <a:graphicFrameLocks noChangeAspect="1"/>
            </p:cNvGraphicFramePr>
            <p:nvPr/>
          </p:nvGraphicFramePr>
          <p:xfrm>
            <a:off x="5061" y="2448"/>
            <a:ext cx="26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1" name="Clip" r:id="rId17" imgW="1954073" imgH="2104034" progId="MS_ClipArt_Gallery.2">
                    <p:embed/>
                  </p:oleObj>
                </mc:Choice>
                <mc:Fallback>
                  <p:oleObj name="Clip" r:id="rId17" imgW="1954073" imgH="2104034" progId="MS_ClipArt_Gallery.2">
                    <p:embed/>
                    <p:pic>
                      <p:nvPicPr>
                        <p:cNvPr id="36895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1" y="2448"/>
                          <a:ext cx="26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6" name="Object 49"/>
            <p:cNvGraphicFramePr>
              <a:graphicFrameLocks noChangeAspect="1"/>
            </p:cNvGraphicFramePr>
            <p:nvPr/>
          </p:nvGraphicFramePr>
          <p:xfrm>
            <a:off x="4965" y="2208"/>
            <a:ext cx="26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2" name="Clip" r:id="rId18" imgW="1954073" imgH="2104034" progId="MS_ClipArt_Gallery.2">
                    <p:embed/>
                  </p:oleObj>
                </mc:Choice>
                <mc:Fallback>
                  <p:oleObj name="Clip" r:id="rId18" imgW="1954073" imgH="2104034" progId="MS_ClipArt_Gallery.2">
                    <p:embed/>
                    <p:pic>
                      <p:nvPicPr>
                        <p:cNvPr id="36896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5" y="2208"/>
                          <a:ext cx="26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" name="Group 50"/>
          <p:cNvGrpSpPr>
            <a:grpSpLocks/>
          </p:cNvGrpSpPr>
          <p:nvPr/>
        </p:nvGrpSpPr>
        <p:grpSpPr bwMode="auto">
          <a:xfrm>
            <a:off x="7143751" y="4864893"/>
            <a:ext cx="571500" cy="628650"/>
            <a:chOff x="5040" y="3360"/>
            <a:chExt cx="480" cy="528"/>
          </a:xfrm>
        </p:grpSpPr>
        <p:graphicFrame>
          <p:nvGraphicFramePr>
            <p:cNvPr id="36890" name="Object 51"/>
            <p:cNvGraphicFramePr>
              <a:graphicFrameLocks noChangeAspect="1"/>
            </p:cNvGraphicFramePr>
            <p:nvPr/>
          </p:nvGraphicFramePr>
          <p:xfrm>
            <a:off x="5184" y="3360"/>
            <a:ext cx="24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3" name="Clip" r:id="rId19" imgW="983894" imgH="856793" progId="MS_ClipArt_Gallery.2">
                    <p:embed/>
                  </p:oleObj>
                </mc:Choice>
                <mc:Fallback>
                  <p:oleObj name="Clip" r:id="rId19" imgW="983894" imgH="856793" progId="MS_ClipArt_Gallery.2">
                    <p:embed/>
                    <p:pic>
                      <p:nvPicPr>
                        <p:cNvPr id="3689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360"/>
                          <a:ext cx="24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1" name="Object 52"/>
            <p:cNvGraphicFramePr>
              <a:graphicFrameLocks noChangeAspect="1"/>
            </p:cNvGraphicFramePr>
            <p:nvPr/>
          </p:nvGraphicFramePr>
          <p:xfrm>
            <a:off x="5280" y="3679"/>
            <a:ext cx="24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4" name="Clip" r:id="rId21" imgW="983894" imgH="856793" progId="MS_ClipArt_Gallery.2">
                    <p:embed/>
                  </p:oleObj>
                </mc:Choice>
                <mc:Fallback>
                  <p:oleObj name="Clip" r:id="rId21" imgW="983894" imgH="856793" progId="MS_ClipArt_Gallery.2">
                    <p:embed/>
                    <p:pic>
                      <p:nvPicPr>
                        <p:cNvPr id="36891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3679"/>
                          <a:ext cx="24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2" name="Object 53"/>
            <p:cNvGraphicFramePr>
              <a:graphicFrameLocks noChangeAspect="1"/>
            </p:cNvGraphicFramePr>
            <p:nvPr/>
          </p:nvGraphicFramePr>
          <p:xfrm>
            <a:off x="5040" y="3583"/>
            <a:ext cx="24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5" name="Clip" r:id="rId22" imgW="983894" imgH="856793" progId="MS_ClipArt_Gallery.2">
                    <p:embed/>
                  </p:oleObj>
                </mc:Choice>
                <mc:Fallback>
                  <p:oleObj name="Clip" r:id="rId22" imgW="983894" imgH="856793" progId="MS_ClipArt_Gallery.2">
                    <p:embed/>
                    <p:pic>
                      <p:nvPicPr>
                        <p:cNvPr id="36892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3583"/>
                          <a:ext cx="24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89" name="Rectangle 1"/>
          <p:cNvSpPr>
            <a:spLocks noChangeArrowheads="1"/>
          </p:cNvSpPr>
          <p:nvPr/>
        </p:nvSpPr>
        <p:spPr bwMode="auto">
          <a:xfrm>
            <a:off x="2574132" y="1362076"/>
            <a:ext cx="40005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>
              <a:spcBef>
                <a:spcPts val="375"/>
              </a:spcBef>
              <a:spcAft>
                <a:spcPts val="375"/>
              </a:spcAft>
              <a:buNone/>
            </a:pP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1.4 Cluster Random Sampling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238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  <p:bldP spid="8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  <p:bldP spid="18" grpId="0" animBg="1" autoUpdateAnimBg="0"/>
      <p:bldP spid="19" grpId="0" animBg="1" autoUpdateAnimBg="0"/>
      <p:bldP spid="20" grpId="0" animBg="1" autoUpdateAnimBg="0"/>
      <p:bldP spid="21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22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sp>
        <p:nvSpPr>
          <p:cNvPr id="38916" name="Rectangle 40"/>
          <p:cNvSpPr>
            <a:spLocks noChangeArrowheads="1"/>
          </p:cNvSpPr>
          <p:nvPr/>
        </p:nvSpPr>
        <p:spPr bwMode="auto">
          <a:xfrm>
            <a:off x="2519364" y="1416844"/>
            <a:ext cx="41457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100" b="1">
                <a:latin typeface="Times New Roman" panose="02020603050405020304" pitchFamily="18" charset="0"/>
              </a:rPr>
              <a:t>1.5 </a:t>
            </a: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Multi-stage Random Sampling</a:t>
            </a:r>
            <a:endParaRPr lang="th-TH" altLang="en-US" sz="2100">
              <a:latin typeface="Times New Roman" panose="02020603050405020304" pitchFamily="18" charset="0"/>
            </a:endParaRPr>
          </a:p>
        </p:txBody>
      </p:sp>
      <p:sp>
        <p:nvSpPr>
          <p:cNvPr id="38917" name="Rectangle 1"/>
          <p:cNvSpPr>
            <a:spLocks noChangeArrowheads="1"/>
          </p:cNvSpPr>
          <p:nvPr/>
        </p:nvSpPr>
        <p:spPr bwMode="auto">
          <a:xfrm>
            <a:off x="653796" y="1921668"/>
            <a:ext cx="7806636" cy="230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en-US" sz="18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of the four basic sampling methods: </a:t>
            </a:r>
            <a:r>
              <a:rPr lang="en-US" altLang="en-US" sz="187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simple, stratified, systematic and cluster</a:t>
            </a:r>
            <a:r>
              <a:rPr lang="en-US" altLang="en-US" sz="18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variety of useful ways that help us address our sampling needs in the most efficient and effective manner possible. 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</a:pPr>
            <a:endParaRPr lang="en-US" altLang="en-US" sz="18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en-US" sz="18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form of cluster sampling in which two or more levels of units are embedded one in the other.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0473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23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sp>
        <p:nvSpPr>
          <p:cNvPr id="40964" name="Rectangle 8"/>
          <p:cNvSpPr>
            <a:spLocks noChangeArrowheads="1"/>
          </p:cNvSpPr>
          <p:nvPr/>
        </p:nvSpPr>
        <p:spPr bwMode="auto">
          <a:xfrm>
            <a:off x="2033587" y="1273970"/>
            <a:ext cx="5562600" cy="1993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just">
              <a:lnSpc>
                <a:spcPct val="120000"/>
              </a:lnSpc>
              <a:spcBef>
                <a:spcPts val="375"/>
              </a:spcBef>
              <a:spcAft>
                <a:spcPts val="375"/>
              </a:spcAft>
              <a:buNone/>
            </a:pPr>
            <a:r>
              <a:rPr lang="en-US" altLang="en-US" sz="1875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Procedure: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1875">
                <a:latin typeface="Times New Roman" panose="02020603050405020304" pitchFamily="18" charset="0"/>
                <a:cs typeface="Times New Roman" panose="02020603050405020304" pitchFamily="18" charset="0"/>
              </a:rPr>
              <a:t>1. First stage, random number of districts chosen in all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75">
                <a:latin typeface="Times New Roman" panose="02020603050405020304" pitchFamily="18" charset="0"/>
                <a:cs typeface="Times New Roman" panose="02020603050405020304" pitchFamily="18" charset="0"/>
              </a:rPr>
              <a:t>    states.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75">
                <a:latin typeface="Times New Roman" panose="02020603050405020304" pitchFamily="18" charset="0"/>
                <a:cs typeface="Times New Roman" panose="02020603050405020304" pitchFamily="18" charset="0"/>
              </a:rPr>
              <a:t>2. Followed by random number of villages.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75">
                <a:latin typeface="Times New Roman" panose="02020603050405020304" pitchFamily="18" charset="0"/>
                <a:cs typeface="Times New Roman" panose="02020603050405020304" pitchFamily="18" charset="0"/>
              </a:rPr>
              <a:t>3. Then third stage units will be houses. </a:t>
            </a:r>
          </a:p>
        </p:txBody>
      </p:sp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1314450" y="4350896"/>
            <a:ext cx="3028950" cy="301718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US" sz="1500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6000750" y="3262314"/>
            <a:ext cx="1828800" cy="2050256"/>
            <a:chOff x="1719" y="831"/>
            <a:chExt cx="2210" cy="2938"/>
          </a:xfrm>
        </p:grpSpPr>
        <p:sp>
          <p:nvSpPr>
            <p:cNvPr id="41028" name="Rectangle 3"/>
            <p:cNvSpPr>
              <a:spLocks noChangeArrowheads="1"/>
            </p:cNvSpPr>
            <p:nvPr/>
          </p:nvSpPr>
          <p:spPr bwMode="auto">
            <a:xfrm>
              <a:off x="1719" y="2320"/>
              <a:ext cx="7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</a:p>
          </p:txBody>
        </p:sp>
        <p:sp>
          <p:nvSpPr>
            <p:cNvPr id="41029" name="Rectangle 4"/>
            <p:cNvSpPr>
              <a:spLocks noChangeArrowheads="1"/>
            </p:cNvSpPr>
            <p:nvPr/>
          </p:nvSpPr>
          <p:spPr bwMode="auto">
            <a:xfrm>
              <a:off x="1759" y="1539"/>
              <a:ext cx="70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en-US" sz="33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30" name="Rectangle 5"/>
            <p:cNvSpPr>
              <a:spLocks noChangeArrowheads="1"/>
            </p:cNvSpPr>
            <p:nvPr/>
          </p:nvSpPr>
          <p:spPr bwMode="auto">
            <a:xfrm>
              <a:off x="1759" y="1774"/>
              <a:ext cx="70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en-US" sz="33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31" name="Rectangle 6"/>
            <p:cNvSpPr>
              <a:spLocks noChangeArrowheads="1"/>
            </p:cNvSpPr>
            <p:nvPr/>
          </p:nvSpPr>
          <p:spPr bwMode="auto">
            <a:xfrm>
              <a:off x="1759" y="2707"/>
              <a:ext cx="70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en-US" sz="33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32" name="Rectangle 7"/>
            <p:cNvSpPr>
              <a:spLocks noChangeArrowheads="1"/>
            </p:cNvSpPr>
            <p:nvPr/>
          </p:nvSpPr>
          <p:spPr bwMode="auto">
            <a:xfrm>
              <a:off x="1769" y="3438"/>
              <a:ext cx="5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en-US" sz="15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33" name="Freeform 8"/>
            <p:cNvSpPr>
              <a:spLocks/>
            </p:cNvSpPr>
            <p:nvPr/>
          </p:nvSpPr>
          <p:spPr bwMode="auto">
            <a:xfrm>
              <a:off x="2372" y="831"/>
              <a:ext cx="974" cy="1132"/>
            </a:xfrm>
            <a:custGeom>
              <a:avLst/>
              <a:gdLst>
                <a:gd name="T0" fmla="*/ 792 w 974"/>
                <a:gd name="T1" fmla="*/ 144 h 1132"/>
                <a:gd name="T2" fmla="*/ 735 w 974"/>
                <a:gd name="T3" fmla="*/ 213 h 1132"/>
                <a:gd name="T4" fmla="*/ 543 w 974"/>
                <a:gd name="T5" fmla="*/ 291 h 1132"/>
                <a:gd name="T6" fmla="*/ 535 w 974"/>
                <a:gd name="T7" fmla="*/ 231 h 1132"/>
                <a:gd name="T8" fmla="*/ 609 w 974"/>
                <a:gd name="T9" fmla="*/ 183 h 1132"/>
                <a:gd name="T10" fmla="*/ 474 w 974"/>
                <a:gd name="T11" fmla="*/ 144 h 1132"/>
                <a:gd name="T12" fmla="*/ 261 w 974"/>
                <a:gd name="T13" fmla="*/ 0 h 1132"/>
                <a:gd name="T14" fmla="*/ 226 w 974"/>
                <a:gd name="T15" fmla="*/ 148 h 1132"/>
                <a:gd name="T16" fmla="*/ 130 w 974"/>
                <a:gd name="T17" fmla="*/ 100 h 1132"/>
                <a:gd name="T18" fmla="*/ 252 w 974"/>
                <a:gd name="T19" fmla="*/ 235 h 1132"/>
                <a:gd name="T20" fmla="*/ 278 w 974"/>
                <a:gd name="T21" fmla="*/ 335 h 1132"/>
                <a:gd name="T22" fmla="*/ 378 w 974"/>
                <a:gd name="T23" fmla="*/ 374 h 1132"/>
                <a:gd name="T24" fmla="*/ 244 w 974"/>
                <a:gd name="T25" fmla="*/ 571 h 1132"/>
                <a:gd name="T26" fmla="*/ 100 w 974"/>
                <a:gd name="T27" fmla="*/ 644 h 1132"/>
                <a:gd name="T28" fmla="*/ 0 w 974"/>
                <a:gd name="T29" fmla="*/ 749 h 1132"/>
                <a:gd name="T30" fmla="*/ 44 w 974"/>
                <a:gd name="T31" fmla="*/ 758 h 1132"/>
                <a:gd name="T32" fmla="*/ 157 w 974"/>
                <a:gd name="T33" fmla="*/ 806 h 1132"/>
                <a:gd name="T34" fmla="*/ 205 w 974"/>
                <a:gd name="T35" fmla="*/ 770 h 1132"/>
                <a:gd name="T36" fmla="*/ 205 w 974"/>
                <a:gd name="T37" fmla="*/ 705 h 1132"/>
                <a:gd name="T38" fmla="*/ 470 w 974"/>
                <a:gd name="T39" fmla="*/ 657 h 1132"/>
                <a:gd name="T40" fmla="*/ 491 w 974"/>
                <a:gd name="T41" fmla="*/ 775 h 1132"/>
                <a:gd name="T42" fmla="*/ 448 w 974"/>
                <a:gd name="T43" fmla="*/ 793 h 1132"/>
                <a:gd name="T44" fmla="*/ 500 w 974"/>
                <a:gd name="T45" fmla="*/ 923 h 1132"/>
                <a:gd name="T46" fmla="*/ 448 w 974"/>
                <a:gd name="T47" fmla="*/ 1015 h 1132"/>
                <a:gd name="T48" fmla="*/ 574 w 974"/>
                <a:gd name="T49" fmla="*/ 1084 h 1132"/>
                <a:gd name="T50" fmla="*/ 644 w 974"/>
                <a:gd name="T51" fmla="*/ 1045 h 1132"/>
                <a:gd name="T52" fmla="*/ 774 w 974"/>
                <a:gd name="T53" fmla="*/ 997 h 1132"/>
                <a:gd name="T54" fmla="*/ 848 w 974"/>
                <a:gd name="T55" fmla="*/ 923 h 1132"/>
                <a:gd name="T56" fmla="*/ 935 w 974"/>
                <a:gd name="T57" fmla="*/ 779 h 1132"/>
                <a:gd name="T58" fmla="*/ 953 w 974"/>
                <a:gd name="T59" fmla="*/ 715 h 1132"/>
                <a:gd name="T60" fmla="*/ 930 w 974"/>
                <a:gd name="T61" fmla="*/ 684 h 1132"/>
                <a:gd name="T62" fmla="*/ 970 w 974"/>
                <a:gd name="T63" fmla="*/ 635 h 1132"/>
                <a:gd name="T64" fmla="*/ 963 w 974"/>
                <a:gd name="T65" fmla="*/ 596 h 1132"/>
                <a:gd name="T66" fmla="*/ 853 w 974"/>
                <a:gd name="T67" fmla="*/ 548 h 1132"/>
                <a:gd name="T68" fmla="*/ 848 w 974"/>
                <a:gd name="T69" fmla="*/ 370 h 1132"/>
                <a:gd name="T70" fmla="*/ 851 w 974"/>
                <a:gd name="T71" fmla="*/ 233 h 113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974" h="1132">
                  <a:moveTo>
                    <a:pt x="857" y="202"/>
                  </a:moveTo>
                  <a:lnTo>
                    <a:pt x="792" y="144"/>
                  </a:lnTo>
                  <a:lnTo>
                    <a:pt x="739" y="130"/>
                  </a:lnTo>
                  <a:lnTo>
                    <a:pt x="735" y="213"/>
                  </a:lnTo>
                  <a:lnTo>
                    <a:pt x="635" y="231"/>
                  </a:lnTo>
                  <a:lnTo>
                    <a:pt x="543" y="291"/>
                  </a:lnTo>
                  <a:lnTo>
                    <a:pt x="504" y="253"/>
                  </a:lnTo>
                  <a:lnTo>
                    <a:pt x="535" y="231"/>
                  </a:lnTo>
                  <a:lnTo>
                    <a:pt x="587" y="209"/>
                  </a:lnTo>
                  <a:lnTo>
                    <a:pt x="609" y="183"/>
                  </a:lnTo>
                  <a:lnTo>
                    <a:pt x="583" y="157"/>
                  </a:lnTo>
                  <a:lnTo>
                    <a:pt x="474" y="144"/>
                  </a:lnTo>
                  <a:lnTo>
                    <a:pt x="387" y="4"/>
                  </a:lnTo>
                  <a:lnTo>
                    <a:pt x="261" y="0"/>
                  </a:lnTo>
                  <a:lnTo>
                    <a:pt x="217" y="44"/>
                  </a:lnTo>
                  <a:lnTo>
                    <a:pt x="226" y="148"/>
                  </a:lnTo>
                  <a:lnTo>
                    <a:pt x="152" y="96"/>
                  </a:lnTo>
                  <a:lnTo>
                    <a:pt x="130" y="100"/>
                  </a:lnTo>
                  <a:lnTo>
                    <a:pt x="205" y="253"/>
                  </a:lnTo>
                  <a:lnTo>
                    <a:pt x="252" y="235"/>
                  </a:lnTo>
                  <a:lnTo>
                    <a:pt x="252" y="270"/>
                  </a:lnTo>
                  <a:lnTo>
                    <a:pt x="278" y="335"/>
                  </a:lnTo>
                  <a:lnTo>
                    <a:pt x="335" y="344"/>
                  </a:lnTo>
                  <a:lnTo>
                    <a:pt x="378" y="374"/>
                  </a:lnTo>
                  <a:lnTo>
                    <a:pt x="353" y="462"/>
                  </a:lnTo>
                  <a:lnTo>
                    <a:pt x="244" y="571"/>
                  </a:lnTo>
                  <a:lnTo>
                    <a:pt x="152" y="605"/>
                  </a:lnTo>
                  <a:lnTo>
                    <a:pt x="100" y="644"/>
                  </a:lnTo>
                  <a:lnTo>
                    <a:pt x="21" y="697"/>
                  </a:lnTo>
                  <a:lnTo>
                    <a:pt x="0" y="749"/>
                  </a:lnTo>
                  <a:lnTo>
                    <a:pt x="26" y="788"/>
                  </a:lnTo>
                  <a:lnTo>
                    <a:pt x="44" y="758"/>
                  </a:lnTo>
                  <a:lnTo>
                    <a:pt x="113" y="762"/>
                  </a:lnTo>
                  <a:lnTo>
                    <a:pt x="157" y="806"/>
                  </a:lnTo>
                  <a:lnTo>
                    <a:pt x="196" y="784"/>
                  </a:lnTo>
                  <a:lnTo>
                    <a:pt x="205" y="770"/>
                  </a:lnTo>
                  <a:lnTo>
                    <a:pt x="209" y="758"/>
                  </a:lnTo>
                  <a:lnTo>
                    <a:pt x="205" y="705"/>
                  </a:lnTo>
                  <a:lnTo>
                    <a:pt x="409" y="623"/>
                  </a:lnTo>
                  <a:lnTo>
                    <a:pt x="470" y="657"/>
                  </a:lnTo>
                  <a:lnTo>
                    <a:pt x="466" y="705"/>
                  </a:lnTo>
                  <a:lnTo>
                    <a:pt x="491" y="775"/>
                  </a:lnTo>
                  <a:lnTo>
                    <a:pt x="452" y="762"/>
                  </a:lnTo>
                  <a:lnTo>
                    <a:pt x="448" y="793"/>
                  </a:lnTo>
                  <a:lnTo>
                    <a:pt x="504" y="879"/>
                  </a:lnTo>
                  <a:lnTo>
                    <a:pt x="500" y="923"/>
                  </a:lnTo>
                  <a:lnTo>
                    <a:pt x="466" y="984"/>
                  </a:lnTo>
                  <a:lnTo>
                    <a:pt x="448" y="1015"/>
                  </a:lnTo>
                  <a:lnTo>
                    <a:pt x="508" y="1132"/>
                  </a:lnTo>
                  <a:lnTo>
                    <a:pt x="574" y="1084"/>
                  </a:lnTo>
                  <a:lnTo>
                    <a:pt x="631" y="1088"/>
                  </a:lnTo>
                  <a:lnTo>
                    <a:pt x="644" y="1045"/>
                  </a:lnTo>
                  <a:lnTo>
                    <a:pt x="717" y="988"/>
                  </a:lnTo>
                  <a:lnTo>
                    <a:pt x="774" y="997"/>
                  </a:lnTo>
                  <a:lnTo>
                    <a:pt x="840" y="949"/>
                  </a:lnTo>
                  <a:lnTo>
                    <a:pt x="848" y="923"/>
                  </a:lnTo>
                  <a:lnTo>
                    <a:pt x="850" y="827"/>
                  </a:lnTo>
                  <a:lnTo>
                    <a:pt x="935" y="779"/>
                  </a:lnTo>
                  <a:lnTo>
                    <a:pt x="935" y="743"/>
                  </a:lnTo>
                  <a:lnTo>
                    <a:pt x="953" y="715"/>
                  </a:lnTo>
                  <a:lnTo>
                    <a:pt x="952" y="705"/>
                  </a:lnTo>
                  <a:lnTo>
                    <a:pt x="930" y="684"/>
                  </a:lnTo>
                  <a:lnTo>
                    <a:pt x="933" y="655"/>
                  </a:lnTo>
                  <a:lnTo>
                    <a:pt x="970" y="635"/>
                  </a:lnTo>
                  <a:lnTo>
                    <a:pt x="974" y="627"/>
                  </a:lnTo>
                  <a:lnTo>
                    <a:pt x="963" y="596"/>
                  </a:lnTo>
                  <a:lnTo>
                    <a:pt x="903" y="602"/>
                  </a:lnTo>
                  <a:lnTo>
                    <a:pt x="853" y="548"/>
                  </a:lnTo>
                  <a:lnTo>
                    <a:pt x="865" y="410"/>
                  </a:lnTo>
                  <a:lnTo>
                    <a:pt x="848" y="370"/>
                  </a:lnTo>
                  <a:lnTo>
                    <a:pt x="882" y="270"/>
                  </a:lnTo>
                  <a:lnTo>
                    <a:pt x="851" y="233"/>
                  </a:lnTo>
                  <a:lnTo>
                    <a:pt x="857" y="202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41034" name="Freeform 9"/>
            <p:cNvSpPr>
              <a:spLocks/>
            </p:cNvSpPr>
            <p:nvPr/>
          </p:nvSpPr>
          <p:spPr bwMode="auto">
            <a:xfrm>
              <a:off x="3220" y="965"/>
              <a:ext cx="709" cy="714"/>
            </a:xfrm>
            <a:custGeom>
              <a:avLst/>
              <a:gdLst>
                <a:gd name="T0" fmla="*/ 9 w 709"/>
                <a:gd name="T1" fmla="*/ 65 h 714"/>
                <a:gd name="T2" fmla="*/ 3 w 709"/>
                <a:gd name="T3" fmla="*/ 99 h 714"/>
                <a:gd name="T4" fmla="*/ 34 w 709"/>
                <a:gd name="T5" fmla="*/ 134 h 714"/>
                <a:gd name="T6" fmla="*/ 0 w 709"/>
                <a:gd name="T7" fmla="*/ 236 h 714"/>
                <a:gd name="T8" fmla="*/ 16 w 709"/>
                <a:gd name="T9" fmla="*/ 273 h 714"/>
                <a:gd name="T10" fmla="*/ 4 w 709"/>
                <a:gd name="T11" fmla="*/ 414 h 714"/>
                <a:gd name="T12" fmla="*/ 54 w 709"/>
                <a:gd name="T13" fmla="*/ 468 h 714"/>
                <a:gd name="T14" fmla="*/ 115 w 709"/>
                <a:gd name="T15" fmla="*/ 462 h 714"/>
                <a:gd name="T16" fmla="*/ 126 w 709"/>
                <a:gd name="T17" fmla="*/ 493 h 714"/>
                <a:gd name="T18" fmla="*/ 122 w 709"/>
                <a:gd name="T19" fmla="*/ 501 h 714"/>
                <a:gd name="T20" fmla="*/ 83 w 709"/>
                <a:gd name="T21" fmla="*/ 523 h 714"/>
                <a:gd name="T22" fmla="*/ 83 w 709"/>
                <a:gd name="T23" fmla="*/ 549 h 714"/>
                <a:gd name="T24" fmla="*/ 104 w 709"/>
                <a:gd name="T25" fmla="*/ 571 h 714"/>
                <a:gd name="T26" fmla="*/ 104 w 709"/>
                <a:gd name="T27" fmla="*/ 579 h 714"/>
                <a:gd name="T28" fmla="*/ 87 w 709"/>
                <a:gd name="T29" fmla="*/ 610 h 714"/>
                <a:gd name="T30" fmla="*/ 87 w 709"/>
                <a:gd name="T31" fmla="*/ 645 h 714"/>
                <a:gd name="T32" fmla="*/ 107 w 709"/>
                <a:gd name="T33" fmla="*/ 649 h 714"/>
                <a:gd name="T34" fmla="*/ 179 w 709"/>
                <a:gd name="T35" fmla="*/ 650 h 714"/>
                <a:gd name="T36" fmla="*/ 233 w 709"/>
                <a:gd name="T37" fmla="*/ 704 h 714"/>
                <a:gd name="T38" fmla="*/ 251 w 709"/>
                <a:gd name="T39" fmla="*/ 714 h 714"/>
                <a:gd name="T40" fmla="*/ 325 w 709"/>
                <a:gd name="T41" fmla="*/ 698 h 714"/>
                <a:gd name="T42" fmla="*/ 374 w 709"/>
                <a:gd name="T43" fmla="*/ 693 h 714"/>
                <a:gd name="T44" fmla="*/ 378 w 709"/>
                <a:gd name="T45" fmla="*/ 671 h 714"/>
                <a:gd name="T46" fmla="*/ 496 w 709"/>
                <a:gd name="T47" fmla="*/ 558 h 714"/>
                <a:gd name="T48" fmla="*/ 600 w 709"/>
                <a:gd name="T49" fmla="*/ 558 h 714"/>
                <a:gd name="T50" fmla="*/ 678 w 709"/>
                <a:gd name="T51" fmla="*/ 623 h 714"/>
                <a:gd name="T52" fmla="*/ 709 w 709"/>
                <a:gd name="T53" fmla="*/ 536 h 714"/>
                <a:gd name="T54" fmla="*/ 579 w 709"/>
                <a:gd name="T55" fmla="*/ 370 h 714"/>
                <a:gd name="T56" fmla="*/ 569 w 709"/>
                <a:gd name="T57" fmla="*/ 261 h 714"/>
                <a:gd name="T58" fmla="*/ 261 w 709"/>
                <a:gd name="T59" fmla="*/ 0 h 714"/>
                <a:gd name="T60" fmla="*/ 148 w 709"/>
                <a:gd name="T61" fmla="*/ 69 h 714"/>
                <a:gd name="T62" fmla="*/ 9 w 709"/>
                <a:gd name="T63" fmla="*/ 65 h 71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09" h="714">
                  <a:moveTo>
                    <a:pt x="9" y="65"/>
                  </a:moveTo>
                  <a:lnTo>
                    <a:pt x="3" y="99"/>
                  </a:lnTo>
                  <a:lnTo>
                    <a:pt x="34" y="134"/>
                  </a:lnTo>
                  <a:lnTo>
                    <a:pt x="0" y="236"/>
                  </a:lnTo>
                  <a:lnTo>
                    <a:pt x="16" y="273"/>
                  </a:lnTo>
                  <a:lnTo>
                    <a:pt x="4" y="414"/>
                  </a:lnTo>
                  <a:lnTo>
                    <a:pt x="54" y="468"/>
                  </a:lnTo>
                  <a:lnTo>
                    <a:pt x="115" y="462"/>
                  </a:lnTo>
                  <a:lnTo>
                    <a:pt x="126" y="493"/>
                  </a:lnTo>
                  <a:lnTo>
                    <a:pt x="122" y="501"/>
                  </a:lnTo>
                  <a:lnTo>
                    <a:pt x="83" y="523"/>
                  </a:lnTo>
                  <a:lnTo>
                    <a:pt x="83" y="549"/>
                  </a:lnTo>
                  <a:lnTo>
                    <a:pt x="104" y="571"/>
                  </a:lnTo>
                  <a:lnTo>
                    <a:pt x="104" y="579"/>
                  </a:lnTo>
                  <a:lnTo>
                    <a:pt x="87" y="610"/>
                  </a:lnTo>
                  <a:lnTo>
                    <a:pt x="87" y="645"/>
                  </a:lnTo>
                  <a:lnTo>
                    <a:pt x="107" y="649"/>
                  </a:lnTo>
                  <a:lnTo>
                    <a:pt x="179" y="650"/>
                  </a:lnTo>
                  <a:lnTo>
                    <a:pt x="233" y="704"/>
                  </a:lnTo>
                  <a:lnTo>
                    <a:pt x="251" y="714"/>
                  </a:lnTo>
                  <a:lnTo>
                    <a:pt x="325" y="698"/>
                  </a:lnTo>
                  <a:lnTo>
                    <a:pt x="374" y="693"/>
                  </a:lnTo>
                  <a:lnTo>
                    <a:pt x="378" y="671"/>
                  </a:lnTo>
                  <a:lnTo>
                    <a:pt x="496" y="558"/>
                  </a:lnTo>
                  <a:lnTo>
                    <a:pt x="600" y="558"/>
                  </a:lnTo>
                  <a:lnTo>
                    <a:pt x="678" y="623"/>
                  </a:lnTo>
                  <a:lnTo>
                    <a:pt x="709" y="536"/>
                  </a:lnTo>
                  <a:lnTo>
                    <a:pt x="579" y="370"/>
                  </a:lnTo>
                  <a:lnTo>
                    <a:pt x="569" y="261"/>
                  </a:lnTo>
                  <a:lnTo>
                    <a:pt x="261" y="0"/>
                  </a:lnTo>
                  <a:lnTo>
                    <a:pt x="148" y="69"/>
                  </a:lnTo>
                  <a:lnTo>
                    <a:pt x="9" y="65"/>
                  </a:lnTo>
                  <a:close/>
                </a:path>
              </a:pathLst>
            </a:custGeom>
            <a:solidFill>
              <a:srgbClr val="CCFF99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41035" name="Freeform 10"/>
            <p:cNvSpPr>
              <a:spLocks/>
            </p:cNvSpPr>
            <p:nvPr/>
          </p:nvSpPr>
          <p:spPr bwMode="auto">
            <a:xfrm>
              <a:off x="2857" y="1609"/>
              <a:ext cx="880" cy="1365"/>
            </a:xfrm>
            <a:custGeom>
              <a:avLst/>
              <a:gdLst>
                <a:gd name="T0" fmla="*/ 689 w 880"/>
                <a:gd name="T1" fmla="*/ 52 h 1365"/>
                <a:gd name="T2" fmla="*/ 598 w 880"/>
                <a:gd name="T3" fmla="*/ 61 h 1365"/>
                <a:gd name="T4" fmla="*/ 541 w 880"/>
                <a:gd name="T5" fmla="*/ 4 h 1365"/>
                <a:gd name="T6" fmla="*/ 450 w 880"/>
                <a:gd name="T7" fmla="*/ 0 h 1365"/>
                <a:gd name="T8" fmla="*/ 363 w 880"/>
                <a:gd name="T9" fmla="*/ 145 h 1365"/>
                <a:gd name="T10" fmla="*/ 290 w 880"/>
                <a:gd name="T11" fmla="*/ 217 h 1365"/>
                <a:gd name="T12" fmla="*/ 159 w 880"/>
                <a:gd name="T13" fmla="*/ 267 h 1365"/>
                <a:gd name="T14" fmla="*/ 132 w 880"/>
                <a:gd name="T15" fmla="*/ 309 h 1365"/>
                <a:gd name="T16" fmla="*/ 133 w 880"/>
                <a:gd name="T17" fmla="*/ 357 h 1365"/>
                <a:gd name="T18" fmla="*/ 171 w 880"/>
                <a:gd name="T19" fmla="*/ 371 h 1365"/>
                <a:gd name="T20" fmla="*/ 146 w 880"/>
                <a:gd name="T21" fmla="*/ 397 h 1365"/>
                <a:gd name="T22" fmla="*/ 204 w 880"/>
                <a:gd name="T23" fmla="*/ 554 h 1365"/>
                <a:gd name="T24" fmla="*/ 182 w 880"/>
                <a:gd name="T25" fmla="*/ 601 h 1365"/>
                <a:gd name="T26" fmla="*/ 157 w 880"/>
                <a:gd name="T27" fmla="*/ 621 h 1365"/>
                <a:gd name="T28" fmla="*/ 134 w 880"/>
                <a:gd name="T29" fmla="*/ 660 h 1365"/>
                <a:gd name="T30" fmla="*/ 104 w 880"/>
                <a:gd name="T31" fmla="*/ 710 h 1365"/>
                <a:gd name="T32" fmla="*/ 81 w 880"/>
                <a:gd name="T33" fmla="*/ 861 h 1365"/>
                <a:gd name="T34" fmla="*/ 73 w 880"/>
                <a:gd name="T35" fmla="*/ 897 h 1365"/>
                <a:gd name="T36" fmla="*/ 122 w 880"/>
                <a:gd name="T37" fmla="*/ 1000 h 1365"/>
                <a:gd name="T38" fmla="*/ 110 w 880"/>
                <a:gd name="T39" fmla="*/ 1060 h 1365"/>
                <a:gd name="T40" fmla="*/ 33 w 880"/>
                <a:gd name="T41" fmla="*/ 1159 h 1365"/>
                <a:gd name="T42" fmla="*/ 17 w 880"/>
                <a:gd name="T43" fmla="*/ 1281 h 1365"/>
                <a:gd name="T44" fmla="*/ 31 w 880"/>
                <a:gd name="T45" fmla="*/ 1359 h 1365"/>
                <a:gd name="T46" fmla="*/ 109 w 880"/>
                <a:gd name="T47" fmla="*/ 1333 h 1365"/>
                <a:gd name="T48" fmla="*/ 280 w 880"/>
                <a:gd name="T49" fmla="*/ 1329 h 1365"/>
                <a:gd name="T50" fmla="*/ 358 w 880"/>
                <a:gd name="T51" fmla="*/ 1311 h 1365"/>
                <a:gd name="T52" fmla="*/ 528 w 880"/>
                <a:gd name="T53" fmla="*/ 1333 h 1365"/>
                <a:gd name="T54" fmla="*/ 594 w 880"/>
                <a:gd name="T55" fmla="*/ 1284 h 1365"/>
                <a:gd name="T56" fmla="*/ 736 w 880"/>
                <a:gd name="T57" fmla="*/ 1220 h 1365"/>
                <a:gd name="T58" fmla="*/ 797 w 880"/>
                <a:gd name="T59" fmla="*/ 1181 h 1365"/>
                <a:gd name="T60" fmla="*/ 693 w 880"/>
                <a:gd name="T61" fmla="*/ 941 h 1365"/>
                <a:gd name="T62" fmla="*/ 746 w 880"/>
                <a:gd name="T63" fmla="*/ 819 h 1365"/>
                <a:gd name="T64" fmla="*/ 828 w 880"/>
                <a:gd name="T65" fmla="*/ 693 h 1365"/>
                <a:gd name="T66" fmla="*/ 811 w 880"/>
                <a:gd name="T67" fmla="*/ 636 h 1365"/>
                <a:gd name="T68" fmla="*/ 654 w 880"/>
                <a:gd name="T69" fmla="*/ 527 h 1365"/>
                <a:gd name="T70" fmla="*/ 746 w 880"/>
                <a:gd name="T71" fmla="*/ 366 h 1365"/>
                <a:gd name="T72" fmla="*/ 741 w 880"/>
                <a:gd name="T73" fmla="*/ 83 h 136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880" h="1365">
                  <a:moveTo>
                    <a:pt x="736" y="48"/>
                  </a:moveTo>
                  <a:lnTo>
                    <a:pt x="689" y="52"/>
                  </a:lnTo>
                  <a:lnTo>
                    <a:pt x="615" y="69"/>
                  </a:lnTo>
                  <a:lnTo>
                    <a:pt x="598" y="61"/>
                  </a:lnTo>
                  <a:lnTo>
                    <a:pt x="580" y="44"/>
                  </a:lnTo>
                  <a:lnTo>
                    <a:pt x="541" y="4"/>
                  </a:lnTo>
                  <a:lnTo>
                    <a:pt x="472" y="4"/>
                  </a:lnTo>
                  <a:lnTo>
                    <a:pt x="450" y="0"/>
                  </a:lnTo>
                  <a:lnTo>
                    <a:pt x="363" y="48"/>
                  </a:lnTo>
                  <a:lnTo>
                    <a:pt x="363" y="145"/>
                  </a:lnTo>
                  <a:lnTo>
                    <a:pt x="355" y="170"/>
                  </a:lnTo>
                  <a:lnTo>
                    <a:pt x="290" y="217"/>
                  </a:lnTo>
                  <a:lnTo>
                    <a:pt x="232" y="209"/>
                  </a:lnTo>
                  <a:lnTo>
                    <a:pt x="159" y="267"/>
                  </a:lnTo>
                  <a:lnTo>
                    <a:pt x="146" y="309"/>
                  </a:lnTo>
                  <a:lnTo>
                    <a:pt x="132" y="309"/>
                  </a:lnTo>
                  <a:lnTo>
                    <a:pt x="146" y="336"/>
                  </a:lnTo>
                  <a:lnTo>
                    <a:pt x="133" y="357"/>
                  </a:lnTo>
                  <a:lnTo>
                    <a:pt x="137" y="370"/>
                  </a:lnTo>
                  <a:lnTo>
                    <a:pt x="171" y="371"/>
                  </a:lnTo>
                  <a:lnTo>
                    <a:pt x="161" y="380"/>
                  </a:lnTo>
                  <a:lnTo>
                    <a:pt x="146" y="397"/>
                  </a:lnTo>
                  <a:lnTo>
                    <a:pt x="196" y="506"/>
                  </a:lnTo>
                  <a:lnTo>
                    <a:pt x="204" y="554"/>
                  </a:lnTo>
                  <a:lnTo>
                    <a:pt x="191" y="594"/>
                  </a:lnTo>
                  <a:lnTo>
                    <a:pt x="182" y="601"/>
                  </a:lnTo>
                  <a:lnTo>
                    <a:pt x="163" y="604"/>
                  </a:lnTo>
                  <a:lnTo>
                    <a:pt x="157" y="621"/>
                  </a:lnTo>
                  <a:lnTo>
                    <a:pt x="159" y="658"/>
                  </a:lnTo>
                  <a:lnTo>
                    <a:pt x="134" y="660"/>
                  </a:lnTo>
                  <a:lnTo>
                    <a:pt x="111" y="684"/>
                  </a:lnTo>
                  <a:lnTo>
                    <a:pt x="104" y="710"/>
                  </a:lnTo>
                  <a:lnTo>
                    <a:pt x="63" y="819"/>
                  </a:lnTo>
                  <a:lnTo>
                    <a:pt x="81" y="861"/>
                  </a:lnTo>
                  <a:lnTo>
                    <a:pt x="67" y="887"/>
                  </a:lnTo>
                  <a:lnTo>
                    <a:pt x="73" y="897"/>
                  </a:lnTo>
                  <a:lnTo>
                    <a:pt x="97" y="918"/>
                  </a:lnTo>
                  <a:lnTo>
                    <a:pt x="122" y="1000"/>
                  </a:lnTo>
                  <a:lnTo>
                    <a:pt x="104" y="1026"/>
                  </a:lnTo>
                  <a:lnTo>
                    <a:pt x="110" y="1060"/>
                  </a:lnTo>
                  <a:lnTo>
                    <a:pt x="60" y="1131"/>
                  </a:lnTo>
                  <a:lnTo>
                    <a:pt x="33" y="1159"/>
                  </a:lnTo>
                  <a:lnTo>
                    <a:pt x="33" y="1231"/>
                  </a:lnTo>
                  <a:lnTo>
                    <a:pt x="17" y="1281"/>
                  </a:lnTo>
                  <a:lnTo>
                    <a:pt x="0" y="1320"/>
                  </a:lnTo>
                  <a:lnTo>
                    <a:pt x="31" y="1359"/>
                  </a:lnTo>
                  <a:lnTo>
                    <a:pt x="67" y="1356"/>
                  </a:lnTo>
                  <a:lnTo>
                    <a:pt x="109" y="1333"/>
                  </a:lnTo>
                  <a:lnTo>
                    <a:pt x="247" y="1365"/>
                  </a:lnTo>
                  <a:lnTo>
                    <a:pt x="280" y="1329"/>
                  </a:lnTo>
                  <a:lnTo>
                    <a:pt x="317" y="1316"/>
                  </a:lnTo>
                  <a:lnTo>
                    <a:pt x="358" y="1311"/>
                  </a:lnTo>
                  <a:lnTo>
                    <a:pt x="438" y="1283"/>
                  </a:lnTo>
                  <a:lnTo>
                    <a:pt x="528" y="1333"/>
                  </a:lnTo>
                  <a:lnTo>
                    <a:pt x="541" y="1305"/>
                  </a:lnTo>
                  <a:lnTo>
                    <a:pt x="594" y="1284"/>
                  </a:lnTo>
                  <a:lnTo>
                    <a:pt x="706" y="1246"/>
                  </a:lnTo>
                  <a:lnTo>
                    <a:pt x="736" y="1220"/>
                  </a:lnTo>
                  <a:lnTo>
                    <a:pt x="776" y="1213"/>
                  </a:lnTo>
                  <a:lnTo>
                    <a:pt x="797" y="1181"/>
                  </a:lnTo>
                  <a:lnTo>
                    <a:pt x="754" y="1146"/>
                  </a:lnTo>
                  <a:lnTo>
                    <a:pt x="693" y="941"/>
                  </a:lnTo>
                  <a:lnTo>
                    <a:pt x="758" y="889"/>
                  </a:lnTo>
                  <a:lnTo>
                    <a:pt x="746" y="819"/>
                  </a:lnTo>
                  <a:lnTo>
                    <a:pt x="849" y="771"/>
                  </a:lnTo>
                  <a:lnTo>
                    <a:pt x="828" y="693"/>
                  </a:lnTo>
                  <a:lnTo>
                    <a:pt x="880" y="653"/>
                  </a:lnTo>
                  <a:lnTo>
                    <a:pt x="811" y="636"/>
                  </a:lnTo>
                  <a:lnTo>
                    <a:pt x="736" y="632"/>
                  </a:lnTo>
                  <a:lnTo>
                    <a:pt x="654" y="527"/>
                  </a:lnTo>
                  <a:lnTo>
                    <a:pt x="788" y="458"/>
                  </a:lnTo>
                  <a:lnTo>
                    <a:pt x="746" y="366"/>
                  </a:lnTo>
                  <a:lnTo>
                    <a:pt x="867" y="161"/>
                  </a:lnTo>
                  <a:lnTo>
                    <a:pt x="741" y="83"/>
                  </a:lnTo>
                  <a:lnTo>
                    <a:pt x="736" y="48"/>
                  </a:lnTo>
                  <a:close/>
                </a:path>
              </a:pathLst>
            </a:custGeom>
            <a:solidFill>
              <a:srgbClr val="FFCC99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41036" name="Freeform 11"/>
            <p:cNvSpPr>
              <a:spLocks/>
            </p:cNvSpPr>
            <p:nvPr/>
          </p:nvSpPr>
          <p:spPr bwMode="auto">
            <a:xfrm>
              <a:off x="1820" y="1915"/>
              <a:ext cx="1244" cy="1188"/>
            </a:xfrm>
            <a:custGeom>
              <a:avLst/>
              <a:gdLst>
                <a:gd name="T0" fmla="*/ 1101 w 1244"/>
                <a:gd name="T1" fmla="*/ 19 h 1188"/>
                <a:gd name="T2" fmla="*/ 1170 w 1244"/>
                <a:gd name="T3" fmla="*/ 4 h 1188"/>
                <a:gd name="T4" fmla="*/ 1170 w 1244"/>
                <a:gd name="T5" fmla="*/ 52 h 1188"/>
                <a:gd name="T6" fmla="*/ 1209 w 1244"/>
                <a:gd name="T7" fmla="*/ 65 h 1188"/>
                <a:gd name="T8" fmla="*/ 1235 w 1244"/>
                <a:gd name="T9" fmla="*/ 209 h 1188"/>
                <a:gd name="T10" fmla="*/ 1231 w 1244"/>
                <a:gd name="T11" fmla="*/ 287 h 1188"/>
                <a:gd name="T12" fmla="*/ 1205 w 1244"/>
                <a:gd name="T13" fmla="*/ 301 h 1188"/>
                <a:gd name="T14" fmla="*/ 1196 w 1244"/>
                <a:gd name="T15" fmla="*/ 357 h 1188"/>
                <a:gd name="T16" fmla="*/ 1148 w 1244"/>
                <a:gd name="T17" fmla="*/ 379 h 1188"/>
                <a:gd name="T18" fmla="*/ 1100 w 1244"/>
                <a:gd name="T19" fmla="*/ 518 h 1188"/>
                <a:gd name="T20" fmla="*/ 1118 w 1244"/>
                <a:gd name="T21" fmla="*/ 557 h 1188"/>
                <a:gd name="T22" fmla="*/ 1110 w 1244"/>
                <a:gd name="T23" fmla="*/ 592 h 1188"/>
                <a:gd name="T24" fmla="*/ 1140 w 1244"/>
                <a:gd name="T25" fmla="*/ 631 h 1188"/>
                <a:gd name="T26" fmla="*/ 1144 w 1244"/>
                <a:gd name="T27" fmla="*/ 722 h 1188"/>
                <a:gd name="T28" fmla="*/ 1148 w 1244"/>
                <a:gd name="T29" fmla="*/ 753 h 1188"/>
                <a:gd name="T30" fmla="*/ 1070 w 1244"/>
                <a:gd name="T31" fmla="*/ 853 h 1188"/>
                <a:gd name="T32" fmla="*/ 1057 w 1244"/>
                <a:gd name="T33" fmla="*/ 973 h 1188"/>
                <a:gd name="T34" fmla="*/ 1014 w 1244"/>
                <a:gd name="T35" fmla="*/ 1015 h 1188"/>
                <a:gd name="T36" fmla="*/ 1018 w 1244"/>
                <a:gd name="T37" fmla="*/ 1041 h 1188"/>
                <a:gd name="T38" fmla="*/ 998 w 1244"/>
                <a:gd name="T39" fmla="*/ 1060 h 1188"/>
                <a:gd name="T40" fmla="*/ 939 w 1244"/>
                <a:gd name="T41" fmla="*/ 1099 h 1188"/>
                <a:gd name="T42" fmla="*/ 848 w 1244"/>
                <a:gd name="T43" fmla="*/ 1105 h 1188"/>
                <a:gd name="T44" fmla="*/ 731 w 1244"/>
                <a:gd name="T45" fmla="*/ 1084 h 1188"/>
                <a:gd name="T46" fmla="*/ 705 w 1244"/>
                <a:gd name="T47" fmla="*/ 996 h 1188"/>
                <a:gd name="T48" fmla="*/ 535 w 1244"/>
                <a:gd name="T49" fmla="*/ 1031 h 1188"/>
                <a:gd name="T50" fmla="*/ 496 w 1244"/>
                <a:gd name="T51" fmla="*/ 1048 h 1188"/>
                <a:gd name="T52" fmla="*/ 479 w 1244"/>
                <a:gd name="T53" fmla="*/ 1119 h 1188"/>
                <a:gd name="T54" fmla="*/ 348 w 1244"/>
                <a:gd name="T55" fmla="*/ 1149 h 1188"/>
                <a:gd name="T56" fmla="*/ 226 w 1244"/>
                <a:gd name="T57" fmla="*/ 1127 h 1188"/>
                <a:gd name="T58" fmla="*/ 174 w 1244"/>
                <a:gd name="T59" fmla="*/ 1062 h 1188"/>
                <a:gd name="T60" fmla="*/ 83 w 1244"/>
                <a:gd name="T61" fmla="*/ 940 h 1188"/>
                <a:gd name="T62" fmla="*/ 152 w 1244"/>
                <a:gd name="T63" fmla="*/ 922 h 1188"/>
                <a:gd name="T64" fmla="*/ 134 w 1244"/>
                <a:gd name="T65" fmla="*/ 805 h 1188"/>
                <a:gd name="T66" fmla="*/ 65 w 1244"/>
                <a:gd name="T67" fmla="*/ 792 h 1188"/>
                <a:gd name="T68" fmla="*/ 0 w 1244"/>
                <a:gd name="T69" fmla="*/ 757 h 1188"/>
                <a:gd name="T70" fmla="*/ 205 w 1244"/>
                <a:gd name="T71" fmla="*/ 666 h 1188"/>
                <a:gd name="T72" fmla="*/ 391 w 1244"/>
                <a:gd name="T73" fmla="*/ 613 h 1188"/>
                <a:gd name="T74" fmla="*/ 539 w 1244"/>
                <a:gd name="T75" fmla="*/ 518 h 1188"/>
                <a:gd name="T76" fmla="*/ 687 w 1244"/>
                <a:gd name="T77" fmla="*/ 505 h 1188"/>
                <a:gd name="T78" fmla="*/ 778 w 1244"/>
                <a:gd name="T79" fmla="*/ 431 h 1188"/>
                <a:gd name="T80" fmla="*/ 935 w 1244"/>
                <a:gd name="T81" fmla="*/ 335 h 1188"/>
                <a:gd name="T82" fmla="*/ 1035 w 1244"/>
                <a:gd name="T83" fmla="*/ 135 h 118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244" h="1188">
                  <a:moveTo>
                    <a:pt x="1062" y="48"/>
                  </a:moveTo>
                  <a:lnTo>
                    <a:pt x="1101" y="19"/>
                  </a:lnTo>
                  <a:lnTo>
                    <a:pt x="1125" y="0"/>
                  </a:lnTo>
                  <a:lnTo>
                    <a:pt x="1170" y="4"/>
                  </a:lnTo>
                  <a:lnTo>
                    <a:pt x="1183" y="31"/>
                  </a:lnTo>
                  <a:lnTo>
                    <a:pt x="1170" y="52"/>
                  </a:lnTo>
                  <a:lnTo>
                    <a:pt x="1175" y="65"/>
                  </a:lnTo>
                  <a:lnTo>
                    <a:pt x="1209" y="65"/>
                  </a:lnTo>
                  <a:lnTo>
                    <a:pt x="1183" y="92"/>
                  </a:lnTo>
                  <a:lnTo>
                    <a:pt x="1235" y="209"/>
                  </a:lnTo>
                  <a:lnTo>
                    <a:pt x="1244" y="248"/>
                  </a:lnTo>
                  <a:lnTo>
                    <a:pt x="1231" y="287"/>
                  </a:lnTo>
                  <a:lnTo>
                    <a:pt x="1227" y="296"/>
                  </a:lnTo>
                  <a:lnTo>
                    <a:pt x="1205" y="301"/>
                  </a:lnTo>
                  <a:lnTo>
                    <a:pt x="1196" y="309"/>
                  </a:lnTo>
                  <a:lnTo>
                    <a:pt x="1196" y="357"/>
                  </a:lnTo>
                  <a:lnTo>
                    <a:pt x="1175" y="357"/>
                  </a:lnTo>
                  <a:lnTo>
                    <a:pt x="1148" y="379"/>
                  </a:lnTo>
                  <a:lnTo>
                    <a:pt x="1144" y="404"/>
                  </a:lnTo>
                  <a:lnTo>
                    <a:pt x="1100" y="518"/>
                  </a:lnTo>
                  <a:lnTo>
                    <a:pt x="1105" y="531"/>
                  </a:lnTo>
                  <a:lnTo>
                    <a:pt x="1118" y="557"/>
                  </a:lnTo>
                  <a:lnTo>
                    <a:pt x="1105" y="583"/>
                  </a:lnTo>
                  <a:lnTo>
                    <a:pt x="1110" y="592"/>
                  </a:lnTo>
                  <a:lnTo>
                    <a:pt x="1135" y="613"/>
                  </a:lnTo>
                  <a:lnTo>
                    <a:pt x="1140" y="631"/>
                  </a:lnTo>
                  <a:lnTo>
                    <a:pt x="1161" y="696"/>
                  </a:lnTo>
                  <a:lnTo>
                    <a:pt x="1144" y="722"/>
                  </a:lnTo>
                  <a:lnTo>
                    <a:pt x="1144" y="736"/>
                  </a:lnTo>
                  <a:lnTo>
                    <a:pt x="1148" y="753"/>
                  </a:lnTo>
                  <a:lnTo>
                    <a:pt x="1096" y="827"/>
                  </a:lnTo>
                  <a:lnTo>
                    <a:pt x="1070" y="853"/>
                  </a:lnTo>
                  <a:lnTo>
                    <a:pt x="1070" y="922"/>
                  </a:lnTo>
                  <a:lnTo>
                    <a:pt x="1057" y="973"/>
                  </a:lnTo>
                  <a:lnTo>
                    <a:pt x="1037" y="1016"/>
                  </a:lnTo>
                  <a:lnTo>
                    <a:pt x="1014" y="1015"/>
                  </a:lnTo>
                  <a:lnTo>
                    <a:pt x="1012" y="1033"/>
                  </a:lnTo>
                  <a:lnTo>
                    <a:pt x="1018" y="1041"/>
                  </a:lnTo>
                  <a:lnTo>
                    <a:pt x="1018" y="1051"/>
                  </a:lnTo>
                  <a:lnTo>
                    <a:pt x="998" y="1060"/>
                  </a:lnTo>
                  <a:lnTo>
                    <a:pt x="967" y="1062"/>
                  </a:lnTo>
                  <a:lnTo>
                    <a:pt x="939" y="1099"/>
                  </a:lnTo>
                  <a:lnTo>
                    <a:pt x="901" y="1131"/>
                  </a:lnTo>
                  <a:lnTo>
                    <a:pt x="848" y="1105"/>
                  </a:lnTo>
                  <a:lnTo>
                    <a:pt x="774" y="1114"/>
                  </a:lnTo>
                  <a:lnTo>
                    <a:pt x="731" y="1084"/>
                  </a:lnTo>
                  <a:lnTo>
                    <a:pt x="765" y="983"/>
                  </a:lnTo>
                  <a:lnTo>
                    <a:pt x="705" y="996"/>
                  </a:lnTo>
                  <a:lnTo>
                    <a:pt x="674" y="1040"/>
                  </a:lnTo>
                  <a:lnTo>
                    <a:pt x="535" y="1031"/>
                  </a:lnTo>
                  <a:lnTo>
                    <a:pt x="513" y="1036"/>
                  </a:lnTo>
                  <a:lnTo>
                    <a:pt x="496" y="1048"/>
                  </a:lnTo>
                  <a:lnTo>
                    <a:pt x="491" y="1066"/>
                  </a:lnTo>
                  <a:lnTo>
                    <a:pt x="479" y="1119"/>
                  </a:lnTo>
                  <a:lnTo>
                    <a:pt x="439" y="1149"/>
                  </a:lnTo>
                  <a:lnTo>
                    <a:pt x="348" y="1149"/>
                  </a:lnTo>
                  <a:lnTo>
                    <a:pt x="283" y="1188"/>
                  </a:lnTo>
                  <a:lnTo>
                    <a:pt x="226" y="1127"/>
                  </a:lnTo>
                  <a:lnTo>
                    <a:pt x="165" y="1123"/>
                  </a:lnTo>
                  <a:lnTo>
                    <a:pt x="174" y="1062"/>
                  </a:lnTo>
                  <a:lnTo>
                    <a:pt x="21" y="983"/>
                  </a:lnTo>
                  <a:lnTo>
                    <a:pt x="83" y="940"/>
                  </a:lnTo>
                  <a:lnTo>
                    <a:pt x="139" y="931"/>
                  </a:lnTo>
                  <a:lnTo>
                    <a:pt x="152" y="922"/>
                  </a:lnTo>
                  <a:lnTo>
                    <a:pt x="152" y="897"/>
                  </a:lnTo>
                  <a:lnTo>
                    <a:pt x="134" y="805"/>
                  </a:lnTo>
                  <a:lnTo>
                    <a:pt x="100" y="779"/>
                  </a:lnTo>
                  <a:lnTo>
                    <a:pt x="65" y="792"/>
                  </a:lnTo>
                  <a:lnTo>
                    <a:pt x="0" y="792"/>
                  </a:lnTo>
                  <a:lnTo>
                    <a:pt x="0" y="757"/>
                  </a:lnTo>
                  <a:lnTo>
                    <a:pt x="104" y="688"/>
                  </a:lnTo>
                  <a:lnTo>
                    <a:pt x="205" y="666"/>
                  </a:lnTo>
                  <a:lnTo>
                    <a:pt x="230" y="600"/>
                  </a:lnTo>
                  <a:lnTo>
                    <a:pt x="391" y="613"/>
                  </a:lnTo>
                  <a:lnTo>
                    <a:pt x="448" y="548"/>
                  </a:lnTo>
                  <a:lnTo>
                    <a:pt x="539" y="518"/>
                  </a:lnTo>
                  <a:lnTo>
                    <a:pt x="609" y="487"/>
                  </a:lnTo>
                  <a:lnTo>
                    <a:pt x="687" y="505"/>
                  </a:lnTo>
                  <a:lnTo>
                    <a:pt x="722" y="470"/>
                  </a:lnTo>
                  <a:lnTo>
                    <a:pt x="778" y="431"/>
                  </a:lnTo>
                  <a:lnTo>
                    <a:pt x="870" y="383"/>
                  </a:lnTo>
                  <a:lnTo>
                    <a:pt x="935" y="335"/>
                  </a:lnTo>
                  <a:lnTo>
                    <a:pt x="1005" y="218"/>
                  </a:lnTo>
                  <a:lnTo>
                    <a:pt x="1035" y="135"/>
                  </a:lnTo>
                  <a:lnTo>
                    <a:pt x="1062" y="48"/>
                  </a:lnTo>
                  <a:close/>
                </a:path>
              </a:pathLst>
            </a:custGeom>
            <a:solidFill>
              <a:srgbClr val="FF99CC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41037" name="Freeform 12"/>
            <p:cNvSpPr>
              <a:spLocks/>
            </p:cNvSpPr>
            <p:nvPr/>
          </p:nvSpPr>
          <p:spPr bwMode="auto">
            <a:xfrm>
              <a:off x="2589" y="2929"/>
              <a:ext cx="518" cy="303"/>
            </a:xfrm>
            <a:custGeom>
              <a:avLst/>
              <a:gdLst>
                <a:gd name="T0" fmla="*/ 131 w 518"/>
                <a:gd name="T1" fmla="*/ 130 h 303"/>
                <a:gd name="T2" fmla="*/ 131 w 518"/>
                <a:gd name="T3" fmla="*/ 117 h 303"/>
                <a:gd name="T4" fmla="*/ 170 w 518"/>
                <a:gd name="T5" fmla="*/ 82 h 303"/>
                <a:gd name="T6" fmla="*/ 187 w 518"/>
                <a:gd name="T7" fmla="*/ 56 h 303"/>
                <a:gd name="T8" fmla="*/ 196 w 518"/>
                <a:gd name="T9" fmla="*/ 48 h 303"/>
                <a:gd name="T10" fmla="*/ 230 w 518"/>
                <a:gd name="T11" fmla="*/ 43 h 303"/>
                <a:gd name="T12" fmla="*/ 248 w 518"/>
                <a:gd name="T13" fmla="*/ 35 h 303"/>
                <a:gd name="T14" fmla="*/ 248 w 518"/>
                <a:gd name="T15" fmla="*/ 26 h 303"/>
                <a:gd name="T16" fmla="*/ 240 w 518"/>
                <a:gd name="T17" fmla="*/ 17 h 303"/>
                <a:gd name="T18" fmla="*/ 244 w 518"/>
                <a:gd name="T19" fmla="*/ 0 h 303"/>
                <a:gd name="T20" fmla="*/ 265 w 518"/>
                <a:gd name="T21" fmla="*/ 0 h 303"/>
                <a:gd name="T22" fmla="*/ 300 w 518"/>
                <a:gd name="T23" fmla="*/ 39 h 303"/>
                <a:gd name="T24" fmla="*/ 335 w 518"/>
                <a:gd name="T25" fmla="*/ 35 h 303"/>
                <a:gd name="T26" fmla="*/ 378 w 518"/>
                <a:gd name="T27" fmla="*/ 13 h 303"/>
                <a:gd name="T28" fmla="*/ 453 w 518"/>
                <a:gd name="T29" fmla="*/ 31 h 303"/>
                <a:gd name="T30" fmla="*/ 514 w 518"/>
                <a:gd name="T31" fmla="*/ 43 h 303"/>
                <a:gd name="T32" fmla="*/ 518 w 518"/>
                <a:gd name="T33" fmla="*/ 134 h 303"/>
                <a:gd name="T34" fmla="*/ 505 w 518"/>
                <a:gd name="T35" fmla="*/ 134 h 303"/>
                <a:gd name="T36" fmla="*/ 483 w 518"/>
                <a:gd name="T37" fmla="*/ 121 h 303"/>
                <a:gd name="T38" fmla="*/ 466 w 518"/>
                <a:gd name="T39" fmla="*/ 108 h 303"/>
                <a:gd name="T40" fmla="*/ 457 w 518"/>
                <a:gd name="T41" fmla="*/ 125 h 303"/>
                <a:gd name="T42" fmla="*/ 444 w 518"/>
                <a:gd name="T43" fmla="*/ 134 h 303"/>
                <a:gd name="T44" fmla="*/ 426 w 518"/>
                <a:gd name="T45" fmla="*/ 121 h 303"/>
                <a:gd name="T46" fmla="*/ 418 w 518"/>
                <a:gd name="T47" fmla="*/ 121 h 303"/>
                <a:gd name="T48" fmla="*/ 414 w 518"/>
                <a:gd name="T49" fmla="*/ 134 h 303"/>
                <a:gd name="T50" fmla="*/ 422 w 518"/>
                <a:gd name="T51" fmla="*/ 156 h 303"/>
                <a:gd name="T52" fmla="*/ 422 w 518"/>
                <a:gd name="T53" fmla="*/ 178 h 303"/>
                <a:gd name="T54" fmla="*/ 392 w 518"/>
                <a:gd name="T55" fmla="*/ 212 h 303"/>
                <a:gd name="T56" fmla="*/ 361 w 518"/>
                <a:gd name="T57" fmla="*/ 242 h 303"/>
                <a:gd name="T58" fmla="*/ 348 w 518"/>
                <a:gd name="T59" fmla="*/ 217 h 303"/>
                <a:gd name="T60" fmla="*/ 244 w 518"/>
                <a:gd name="T61" fmla="*/ 217 h 303"/>
                <a:gd name="T62" fmla="*/ 222 w 518"/>
                <a:gd name="T63" fmla="*/ 303 h 303"/>
                <a:gd name="T64" fmla="*/ 161 w 518"/>
                <a:gd name="T65" fmla="*/ 242 h 303"/>
                <a:gd name="T66" fmla="*/ 122 w 518"/>
                <a:gd name="T67" fmla="*/ 260 h 303"/>
                <a:gd name="T68" fmla="*/ 79 w 518"/>
                <a:gd name="T69" fmla="*/ 268 h 303"/>
                <a:gd name="T70" fmla="*/ 39 w 518"/>
                <a:gd name="T71" fmla="*/ 268 h 303"/>
                <a:gd name="T72" fmla="*/ 4 w 518"/>
                <a:gd name="T73" fmla="*/ 230 h 303"/>
                <a:gd name="T74" fmla="*/ 0 w 518"/>
                <a:gd name="T75" fmla="*/ 212 h 303"/>
                <a:gd name="T76" fmla="*/ 31 w 518"/>
                <a:gd name="T77" fmla="*/ 147 h 303"/>
                <a:gd name="T78" fmla="*/ 96 w 518"/>
                <a:gd name="T79" fmla="*/ 182 h 303"/>
                <a:gd name="T80" fmla="*/ 131 w 518"/>
                <a:gd name="T81" fmla="*/ 130 h 30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518" h="303">
                  <a:moveTo>
                    <a:pt x="131" y="130"/>
                  </a:moveTo>
                  <a:lnTo>
                    <a:pt x="131" y="117"/>
                  </a:lnTo>
                  <a:lnTo>
                    <a:pt x="170" y="82"/>
                  </a:lnTo>
                  <a:lnTo>
                    <a:pt x="187" y="56"/>
                  </a:lnTo>
                  <a:lnTo>
                    <a:pt x="196" y="48"/>
                  </a:lnTo>
                  <a:lnTo>
                    <a:pt x="230" y="43"/>
                  </a:lnTo>
                  <a:lnTo>
                    <a:pt x="248" y="35"/>
                  </a:lnTo>
                  <a:lnTo>
                    <a:pt x="248" y="26"/>
                  </a:lnTo>
                  <a:lnTo>
                    <a:pt x="240" y="17"/>
                  </a:lnTo>
                  <a:lnTo>
                    <a:pt x="244" y="0"/>
                  </a:lnTo>
                  <a:lnTo>
                    <a:pt x="265" y="0"/>
                  </a:lnTo>
                  <a:lnTo>
                    <a:pt x="300" y="39"/>
                  </a:lnTo>
                  <a:lnTo>
                    <a:pt x="335" y="35"/>
                  </a:lnTo>
                  <a:lnTo>
                    <a:pt x="378" y="13"/>
                  </a:lnTo>
                  <a:lnTo>
                    <a:pt x="453" y="31"/>
                  </a:lnTo>
                  <a:lnTo>
                    <a:pt x="514" y="43"/>
                  </a:lnTo>
                  <a:lnTo>
                    <a:pt x="518" y="134"/>
                  </a:lnTo>
                  <a:lnTo>
                    <a:pt x="505" y="134"/>
                  </a:lnTo>
                  <a:lnTo>
                    <a:pt x="483" y="121"/>
                  </a:lnTo>
                  <a:lnTo>
                    <a:pt x="466" y="108"/>
                  </a:lnTo>
                  <a:lnTo>
                    <a:pt x="457" y="125"/>
                  </a:lnTo>
                  <a:lnTo>
                    <a:pt x="444" y="134"/>
                  </a:lnTo>
                  <a:lnTo>
                    <a:pt x="426" y="121"/>
                  </a:lnTo>
                  <a:lnTo>
                    <a:pt x="418" y="121"/>
                  </a:lnTo>
                  <a:lnTo>
                    <a:pt x="414" y="134"/>
                  </a:lnTo>
                  <a:lnTo>
                    <a:pt x="422" y="156"/>
                  </a:lnTo>
                  <a:lnTo>
                    <a:pt x="422" y="178"/>
                  </a:lnTo>
                  <a:lnTo>
                    <a:pt x="392" y="212"/>
                  </a:lnTo>
                  <a:lnTo>
                    <a:pt x="361" y="242"/>
                  </a:lnTo>
                  <a:lnTo>
                    <a:pt x="348" y="217"/>
                  </a:lnTo>
                  <a:lnTo>
                    <a:pt x="244" y="217"/>
                  </a:lnTo>
                  <a:lnTo>
                    <a:pt x="222" y="303"/>
                  </a:lnTo>
                  <a:lnTo>
                    <a:pt x="161" y="242"/>
                  </a:lnTo>
                  <a:lnTo>
                    <a:pt x="122" y="260"/>
                  </a:lnTo>
                  <a:lnTo>
                    <a:pt x="79" y="268"/>
                  </a:lnTo>
                  <a:lnTo>
                    <a:pt x="39" y="268"/>
                  </a:lnTo>
                  <a:lnTo>
                    <a:pt x="4" y="230"/>
                  </a:lnTo>
                  <a:lnTo>
                    <a:pt x="0" y="212"/>
                  </a:lnTo>
                  <a:lnTo>
                    <a:pt x="31" y="147"/>
                  </a:lnTo>
                  <a:lnTo>
                    <a:pt x="96" y="182"/>
                  </a:lnTo>
                  <a:lnTo>
                    <a:pt x="131" y="13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41038" name="Freeform 13"/>
            <p:cNvSpPr>
              <a:spLocks/>
            </p:cNvSpPr>
            <p:nvPr/>
          </p:nvSpPr>
          <p:spPr bwMode="auto">
            <a:xfrm>
              <a:off x="2952" y="2892"/>
              <a:ext cx="607" cy="550"/>
            </a:xfrm>
            <a:custGeom>
              <a:avLst/>
              <a:gdLst>
                <a:gd name="T0" fmla="*/ 0 w 607"/>
                <a:gd name="T1" fmla="*/ 279 h 550"/>
                <a:gd name="T2" fmla="*/ 84 w 607"/>
                <a:gd name="T3" fmla="*/ 439 h 550"/>
                <a:gd name="T4" fmla="*/ 131 w 607"/>
                <a:gd name="T5" fmla="*/ 424 h 550"/>
                <a:gd name="T6" fmla="*/ 143 w 607"/>
                <a:gd name="T7" fmla="*/ 487 h 550"/>
                <a:gd name="T8" fmla="*/ 225 w 607"/>
                <a:gd name="T9" fmla="*/ 550 h 550"/>
                <a:gd name="T10" fmla="*/ 231 w 607"/>
                <a:gd name="T11" fmla="*/ 544 h 550"/>
                <a:gd name="T12" fmla="*/ 236 w 607"/>
                <a:gd name="T13" fmla="*/ 517 h 550"/>
                <a:gd name="T14" fmla="*/ 271 w 607"/>
                <a:gd name="T15" fmla="*/ 487 h 550"/>
                <a:gd name="T16" fmla="*/ 262 w 607"/>
                <a:gd name="T17" fmla="*/ 450 h 550"/>
                <a:gd name="T18" fmla="*/ 269 w 607"/>
                <a:gd name="T19" fmla="*/ 439 h 550"/>
                <a:gd name="T20" fmla="*/ 357 w 607"/>
                <a:gd name="T21" fmla="*/ 385 h 550"/>
                <a:gd name="T22" fmla="*/ 371 w 607"/>
                <a:gd name="T23" fmla="*/ 387 h 550"/>
                <a:gd name="T24" fmla="*/ 378 w 607"/>
                <a:gd name="T25" fmla="*/ 402 h 550"/>
                <a:gd name="T26" fmla="*/ 388 w 607"/>
                <a:gd name="T27" fmla="*/ 426 h 550"/>
                <a:gd name="T28" fmla="*/ 407 w 607"/>
                <a:gd name="T29" fmla="*/ 428 h 550"/>
                <a:gd name="T30" fmla="*/ 426 w 607"/>
                <a:gd name="T31" fmla="*/ 397 h 550"/>
                <a:gd name="T32" fmla="*/ 438 w 607"/>
                <a:gd name="T33" fmla="*/ 398 h 550"/>
                <a:gd name="T34" fmla="*/ 448 w 607"/>
                <a:gd name="T35" fmla="*/ 408 h 550"/>
                <a:gd name="T36" fmla="*/ 494 w 607"/>
                <a:gd name="T37" fmla="*/ 380 h 550"/>
                <a:gd name="T38" fmla="*/ 531 w 607"/>
                <a:gd name="T39" fmla="*/ 363 h 550"/>
                <a:gd name="T40" fmla="*/ 574 w 607"/>
                <a:gd name="T41" fmla="*/ 372 h 550"/>
                <a:gd name="T42" fmla="*/ 607 w 607"/>
                <a:gd name="T43" fmla="*/ 374 h 550"/>
                <a:gd name="T44" fmla="*/ 603 w 607"/>
                <a:gd name="T45" fmla="*/ 317 h 550"/>
                <a:gd name="T46" fmla="*/ 594 w 607"/>
                <a:gd name="T47" fmla="*/ 313 h 550"/>
                <a:gd name="T48" fmla="*/ 568 w 607"/>
                <a:gd name="T49" fmla="*/ 304 h 550"/>
                <a:gd name="T50" fmla="*/ 557 w 607"/>
                <a:gd name="T51" fmla="*/ 269 h 550"/>
                <a:gd name="T52" fmla="*/ 551 w 607"/>
                <a:gd name="T53" fmla="*/ 241 h 550"/>
                <a:gd name="T54" fmla="*/ 533 w 607"/>
                <a:gd name="T55" fmla="*/ 223 h 550"/>
                <a:gd name="T56" fmla="*/ 513 w 607"/>
                <a:gd name="T57" fmla="*/ 219 h 550"/>
                <a:gd name="T58" fmla="*/ 498 w 607"/>
                <a:gd name="T59" fmla="*/ 200 h 550"/>
                <a:gd name="T60" fmla="*/ 486 w 607"/>
                <a:gd name="T61" fmla="*/ 167 h 550"/>
                <a:gd name="T62" fmla="*/ 507 w 607"/>
                <a:gd name="T63" fmla="*/ 154 h 550"/>
                <a:gd name="T64" fmla="*/ 505 w 607"/>
                <a:gd name="T65" fmla="*/ 139 h 550"/>
                <a:gd name="T66" fmla="*/ 490 w 607"/>
                <a:gd name="T67" fmla="*/ 102 h 550"/>
                <a:gd name="T68" fmla="*/ 473 w 607"/>
                <a:gd name="T69" fmla="*/ 95 h 550"/>
                <a:gd name="T70" fmla="*/ 457 w 607"/>
                <a:gd name="T71" fmla="*/ 91 h 550"/>
                <a:gd name="T72" fmla="*/ 444 w 607"/>
                <a:gd name="T73" fmla="*/ 73 h 550"/>
                <a:gd name="T74" fmla="*/ 431 w 607"/>
                <a:gd name="T75" fmla="*/ 47 h 550"/>
                <a:gd name="T76" fmla="*/ 342 w 607"/>
                <a:gd name="T77" fmla="*/ 0 h 550"/>
                <a:gd name="T78" fmla="*/ 265 w 607"/>
                <a:gd name="T79" fmla="*/ 26 h 550"/>
                <a:gd name="T80" fmla="*/ 223 w 607"/>
                <a:gd name="T81" fmla="*/ 32 h 550"/>
                <a:gd name="T82" fmla="*/ 186 w 607"/>
                <a:gd name="T83" fmla="*/ 45 h 550"/>
                <a:gd name="T84" fmla="*/ 154 w 607"/>
                <a:gd name="T85" fmla="*/ 82 h 550"/>
                <a:gd name="T86" fmla="*/ 154 w 607"/>
                <a:gd name="T87" fmla="*/ 143 h 550"/>
                <a:gd name="T88" fmla="*/ 156 w 607"/>
                <a:gd name="T89" fmla="*/ 167 h 550"/>
                <a:gd name="T90" fmla="*/ 151 w 607"/>
                <a:gd name="T91" fmla="*/ 171 h 550"/>
                <a:gd name="T92" fmla="*/ 141 w 607"/>
                <a:gd name="T93" fmla="*/ 171 h 550"/>
                <a:gd name="T94" fmla="*/ 105 w 607"/>
                <a:gd name="T95" fmla="*/ 147 h 550"/>
                <a:gd name="T96" fmla="*/ 96 w 607"/>
                <a:gd name="T97" fmla="*/ 162 h 550"/>
                <a:gd name="T98" fmla="*/ 82 w 607"/>
                <a:gd name="T99" fmla="*/ 171 h 550"/>
                <a:gd name="T100" fmla="*/ 67 w 607"/>
                <a:gd name="T101" fmla="*/ 160 h 550"/>
                <a:gd name="T102" fmla="*/ 57 w 607"/>
                <a:gd name="T103" fmla="*/ 158 h 550"/>
                <a:gd name="T104" fmla="*/ 52 w 607"/>
                <a:gd name="T105" fmla="*/ 172 h 550"/>
                <a:gd name="T106" fmla="*/ 61 w 607"/>
                <a:gd name="T107" fmla="*/ 195 h 550"/>
                <a:gd name="T108" fmla="*/ 60 w 607"/>
                <a:gd name="T109" fmla="*/ 218 h 550"/>
                <a:gd name="T110" fmla="*/ 0 w 607"/>
                <a:gd name="T111" fmla="*/ 279 h 55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607" h="550">
                  <a:moveTo>
                    <a:pt x="0" y="279"/>
                  </a:moveTo>
                  <a:lnTo>
                    <a:pt x="84" y="439"/>
                  </a:lnTo>
                  <a:lnTo>
                    <a:pt x="131" y="424"/>
                  </a:lnTo>
                  <a:lnTo>
                    <a:pt x="143" y="487"/>
                  </a:lnTo>
                  <a:lnTo>
                    <a:pt x="225" y="550"/>
                  </a:lnTo>
                  <a:lnTo>
                    <a:pt x="231" y="544"/>
                  </a:lnTo>
                  <a:lnTo>
                    <a:pt x="236" y="517"/>
                  </a:lnTo>
                  <a:lnTo>
                    <a:pt x="271" y="487"/>
                  </a:lnTo>
                  <a:lnTo>
                    <a:pt x="262" y="450"/>
                  </a:lnTo>
                  <a:lnTo>
                    <a:pt x="269" y="439"/>
                  </a:lnTo>
                  <a:lnTo>
                    <a:pt x="357" y="385"/>
                  </a:lnTo>
                  <a:lnTo>
                    <a:pt x="371" y="387"/>
                  </a:lnTo>
                  <a:lnTo>
                    <a:pt x="378" y="402"/>
                  </a:lnTo>
                  <a:lnTo>
                    <a:pt x="388" y="426"/>
                  </a:lnTo>
                  <a:lnTo>
                    <a:pt x="407" y="428"/>
                  </a:lnTo>
                  <a:lnTo>
                    <a:pt x="426" y="397"/>
                  </a:lnTo>
                  <a:lnTo>
                    <a:pt x="438" y="398"/>
                  </a:lnTo>
                  <a:lnTo>
                    <a:pt x="448" y="408"/>
                  </a:lnTo>
                  <a:lnTo>
                    <a:pt x="494" y="380"/>
                  </a:lnTo>
                  <a:lnTo>
                    <a:pt x="531" y="363"/>
                  </a:lnTo>
                  <a:lnTo>
                    <a:pt x="574" y="372"/>
                  </a:lnTo>
                  <a:lnTo>
                    <a:pt x="607" y="374"/>
                  </a:lnTo>
                  <a:lnTo>
                    <a:pt x="603" y="317"/>
                  </a:lnTo>
                  <a:lnTo>
                    <a:pt x="594" y="313"/>
                  </a:lnTo>
                  <a:lnTo>
                    <a:pt x="568" y="304"/>
                  </a:lnTo>
                  <a:lnTo>
                    <a:pt x="557" y="269"/>
                  </a:lnTo>
                  <a:lnTo>
                    <a:pt x="551" y="241"/>
                  </a:lnTo>
                  <a:lnTo>
                    <a:pt x="533" y="223"/>
                  </a:lnTo>
                  <a:lnTo>
                    <a:pt x="513" y="219"/>
                  </a:lnTo>
                  <a:lnTo>
                    <a:pt x="498" y="200"/>
                  </a:lnTo>
                  <a:lnTo>
                    <a:pt x="486" y="167"/>
                  </a:lnTo>
                  <a:lnTo>
                    <a:pt x="507" y="154"/>
                  </a:lnTo>
                  <a:lnTo>
                    <a:pt x="505" y="139"/>
                  </a:lnTo>
                  <a:lnTo>
                    <a:pt x="490" y="102"/>
                  </a:lnTo>
                  <a:lnTo>
                    <a:pt x="473" y="95"/>
                  </a:lnTo>
                  <a:lnTo>
                    <a:pt x="457" y="91"/>
                  </a:lnTo>
                  <a:lnTo>
                    <a:pt x="444" y="73"/>
                  </a:lnTo>
                  <a:lnTo>
                    <a:pt x="431" y="47"/>
                  </a:lnTo>
                  <a:lnTo>
                    <a:pt x="342" y="0"/>
                  </a:lnTo>
                  <a:lnTo>
                    <a:pt x="265" y="26"/>
                  </a:lnTo>
                  <a:lnTo>
                    <a:pt x="223" y="32"/>
                  </a:lnTo>
                  <a:lnTo>
                    <a:pt x="186" y="45"/>
                  </a:lnTo>
                  <a:lnTo>
                    <a:pt x="154" y="82"/>
                  </a:lnTo>
                  <a:lnTo>
                    <a:pt x="154" y="143"/>
                  </a:lnTo>
                  <a:lnTo>
                    <a:pt x="156" y="167"/>
                  </a:lnTo>
                  <a:lnTo>
                    <a:pt x="151" y="171"/>
                  </a:lnTo>
                  <a:lnTo>
                    <a:pt x="141" y="171"/>
                  </a:lnTo>
                  <a:lnTo>
                    <a:pt x="105" y="147"/>
                  </a:lnTo>
                  <a:lnTo>
                    <a:pt x="96" y="162"/>
                  </a:lnTo>
                  <a:lnTo>
                    <a:pt x="82" y="171"/>
                  </a:lnTo>
                  <a:lnTo>
                    <a:pt x="67" y="160"/>
                  </a:lnTo>
                  <a:lnTo>
                    <a:pt x="57" y="158"/>
                  </a:lnTo>
                  <a:lnTo>
                    <a:pt x="52" y="172"/>
                  </a:lnTo>
                  <a:lnTo>
                    <a:pt x="61" y="195"/>
                  </a:lnTo>
                  <a:lnTo>
                    <a:pt x="60" y="218"/>
                  </a:lnTo>
                  <a:lnTo>
                    <a:pt x="0" y="279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41039" name="Freeform 14"/>
            <p:cNvSpPr>
              <a:spLocks/>
            </p:cNvSpPr>
            <p:nvPr/>
          </p:nvSpPr>
          <p:spPr bwMode="auto">
            <a:xfrm>
              <a:off x="3177" y="3255"/>
              <a:ext cx="406" cy="224"/>
            </a:xfrm>
            <a:custGeom>
              <a:avLst/>
              <a:gdLst>
                <a:gd name="T0" fmla="*/ 0 w 406"/>
                <a:gd name="T1" fmla="*/ 187 h 224"/>
                <a:gd name="T2" fmla="*/ 41 w 406"/>
                <a:gd name="T3" fmla="*/ 215 h 224"/>
                <a:gd name="T4" fmla="*/ 178 w 406"/>
                <a:gd name="T5" fmla="*/ 209 h 224"/>
                <a:gd name="T6" fmla="*/ 221 w 406"/>
                <a:gd name="T7" fmla="*/ 224 h 224"/>
                <a:gd name="T8" fmla="*/ 267 w 406"/>
                <a:gd name="T9" fmla="*/ 209 h 224"/>
                <a:gd name="T10" fmla="*/ 267 w 406"/>
                <a:gd name="T11" fmla="*/ 137 h 224"/>
                <a:gd name="T12" fmla="*/ 406 w 406"/>
                <a:gd name="T13" fmla="*/ 50 h 224"/>
                <a:gd name="T14" fmla="*/ 378 w 406"/>
                <a:gd name="T15" fmla="*/ 11 h 224"/>
                <a:gd name="T16" fmla="*/ 339 w 406"/>
                <a:gd name="T17" fmla="*/ 7 h 224"/>
                <a:gd name="T18" fmla="*/ 306 w 406"/>
                <a:gd name="T19" fmla="*/ 0 h 224"/>
                <a:gd name="T20" fmla="*/ 261 w 406"/>
                <a:gd name="T21" fmla="*/ 22 h 224"/>
                <a:gd name="T22" fmla="*/ 224 w 406"/>
                <a:gd name="T23" fmla="*/ 46 h 224"/>
                <a:gd name="T24" fmla="*/ 211 w 406"/>
                <a:gd name="T25" fmla="*/ 35 h 224"/>
                <a:gd name="T26" fmla="*/ 200 w 406"/>
                <a:gd name="T27" fmla="*/ 35 h 224"/>
                <a:gd name="T28" fmla="*/ 180 w 406"/>
                <a:gd name="T29" fmla="*/ 63 h 224"/>
                <a:gd name="T30" fmla="*/ 163 w 406"/>
                <a:gd name="T31" fmla="*/ 61 h 224"/>
                <a:gd name="T32" fmla="*/ 154 w 406"/>
                <a:gd name="T33" fmla="*/ 39 h 224"/>
                <a:gd name="T34" fmla="*/ 145 w 406"/>
                <a:gd name="T35" fmla="*/ 26 h 224"/>
                <a:gd name="T36" fmla="*/ 132 w 406"/>
                <a:gd name="T37" fmla="*/ 22 h 224"/>
                <a:gd name="T38" fmla="*/ 100 w 406"/>
                <a:gd name="T39" fmla="*/ 43 h 224"/>
                <a:gd name="T40" fmla="*/ 43 w 406"/>
                <a:gd name="T41" fmla="*/ 74 h 224"/>
                <a:gd name="T42" fmla="*/ 37 w 406"/>
                <a:gd name="T43" fmla="*/ 85 h 224"/>
                <a:gd name="T44" fmla="*/ 43 w 406"/>
                <a:gd name="T45" fmla="*/ 120 h 224"/>
                <a:gd name="T46" fmla="*/ 43 w 406"/>
                <a:gd name="T47" fmla="*/ 126 h 224"/>
                <a:gd name="T48" fmla="*/ 7 w 406"/>
                <a:gd name="T49" fmla="*/ 154 h 224"/>
                <a:gd name="T50" fmla="*/ 7 w 406"/>
                <a:gd name="T51" fmla="*/ 174 h 224"/>
                <a:gd name="T52" fmla="*/ 0 w 406"/>
                <a:gd name="T53" fmla="*/ 187 h 2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06" h="224">
                  <a:moveTo>
                    <a:pt x="0" y="187"/>
                  </a:moveTo>
                  <a:lnTo>
                    <a:pt x="41" y="215"/>
                  </a:lnTo>
                  <a:lnTo>
                    <a:pt x="178" y="209"/>
                  </a:lnTo>
                  <a:lnTo>
                    <a:pt x="221" y="224"/>
                  </a:lnTo>
                  <a:lnTo>
                    <a:pt x="267" y="209"/>
                  </a:lnTo>
                  <a:lnTo>
                    <a:pt x="267" y="137"/>
                  </a:lnTo>
                  <a:lnTo>
                    <a:pt x="406" y="50"/>
                  </a:lnTo>
                  <a:lnTo>
                    <a:pt x="378" y="11"/>
                  </a:lnTo>
                  <a:lnTo>
                    <a:pt x="339" y="7"/>
                  </a:lnTo>
                  <a:lnTo>
                    <a:pt x="306" y="0"/>
                  </a:lnTo>
                  <a:lnTo>
                    <a:pt x="261" y="22"/>
                  </a:lnTo>
                  <a:lnTo>
                    <a:pt x="224" y="46"/>
                  </a:lnTo>
                  <a:lnTo>
                    <a:pt x="211" y="35"/>
                  </a:lnTo>
                  <a:lnTo>
                    <a:pt x="200" y="35"/>
                  </a:lnTo>
                  <a:lnTo>
                    <a:pt x="180" y="63"/>
                  </a:lnTo>
                  <a:lnTo>
                    <a:pt x="163" y="61"/>
                  </a:lnTo>
                  <a:lnTo>
                    <a:pt x="154" y="39"/>
                  </a:lnTo>
                  <a:lnTo>
                    <a:pt x="145" y="26"/>
                  </a:lnTo>
                  <a:lnTo>
                    <a:pt x="132" y="22"/>
                  </a:lnTo>
                  <a:lnTo>
                    <a:pt x="100" y="43"/>
                  </a:lnTo>
                  <a:lnTo>
                    <a:pt x="43" y="74"/>
                  </a:lnTo>
                  <a:lnTo>
                    <a:pt x="37" y="85"/>
                  </a:lnTo>
                  <a:lnTo>
                    <a:pt x="43" y="120"/>
                  </a:lnTo>
                  <a:lnTo>
                    <a:pt x="43" y="126"/>
                  </a:lnTo>
                  <a:lnTo>
                    <a:pt x="7" y="154"/>
                  </a:lnTo>
                  <a:lnTo>
                    <a:pt x="7" y="174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99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41040" name="Freeform 15"/>
            <p:cNvSpPr>
              <a:spLocks/>
            </p:cNvSpPr>
            <p:nvPr/>
          </p:nvSpPr>
          <p:spPr bwMode="auto">
            <a:xfrm>
              <a:off x="3384" y="2790"/>
              <a:ext cx="535" cy="513"/>
            </a:xfrm>
            <a:custGeom>
              <a:avLst/>
              <a:gdLst>
                <a:gd name="T0" fmla="*/ 198 w 535"/>
                <a:gd name="T1" fmla="*/ 513 h 513"/>
                <a:gd name="T2" fmla="*/ 173 w 535"/>
                <a:gd name="T3" fmla="*/ 478 h 513"/>
                <a:gd name="T4" fmla="*/ 176 w 535"/>
                <a:gd name="T5" fmla="*/ 465 h 513"/>
                <a:gd name="T6" fmla="*/ 170 w 535"/>
                <a:gd name="T7" fmla="*/ 417 h 513"/>
                <a:gd name="T8" fmla="*/ 137 w 535"/>
                <a:gd name="T9" fmla="*/ 404 h 513"/>
                <a:gd name="T10" fmla="*/ 124 w 535"/>
                <a:gd name="T11" fmla="*/ 371 h 513"/>
                <a:gd name="T12" fmla="*/ 118 w 535"/>
                <a:gd name="T13" fmla="*/ 344 h 513"/>
                <a:gd name="T14" fmla="*/ 102 w 535"/>
                <a:gd name="T15" fmla="*/ 325 h 513"/>
                <a:gd name="T16" fmla="*/ 84 w 535"/>
                <a:gd name="T17" fmla="*/ 323 h 513"/>
                <a:gd name="T18" fmla="*/ 67 w 535"/>
                <a:gd name="T19" fmla="*/ 302 h 513"/>
                <a:gd name="T20" fmla="*/ 54 w 535"/>
                <a:gd name="T21" fmla="*/ 269 h 513"/>
                <a:gd name="T22" fmla="*/ 76 w 535"/>
                <a:gd name="T23" fmla="*/ 256 h 513"/>
                <a:gd name="T24" fmla="*/ 74 w 535"/>
                <a:gd name="T25" fmla="*/ 247 h 513"/>
                <a:gd name="T26" fmla="*/ 59 w 535"/>
                <a:gd name="T27" fmla="*/ 203 h 513"/>
                <a:gd name="T28" fmla="*/ 52 w 535"/>
                <a:gd name="T29" fmla="*/ 199 h 513"/>
                <a:gd name="T30" fmla="*/ 24 w 535"/>
                <a:gd name="T31" fmla="*/ 191 h 513"/>
                <a:gd name="T32" fmla="*/ 0 w 535"/>
                <a:gd name="T33" fmla="*/ 152 h 513"/>
                <a:gd name="T34" fmla="*/ 16 w 535"/>
                <a:gd name="T35" fmla="*/ 123 h 513"/>
                <a:gd name="T36" fmla="*/ 182 w 535"/>
                <a:gd name="T37" fmla="*/ 64 h 513"/>
                <a:gd name="T38" fmla="*/ 210 w 535"/>
                <a:gd name="T39" fmla="*/ 39 h 513"/>
                <a:gd name="T40" fmla="*/ 251 w 535"/>
                <a:gd name="T41" fmla="*/ 32 h 513"/>
                <a:gd name="T42" fmla="*/ 271 w 535"/>
                <a:gd name="T43" fmla="*/ 0 h 513"/>
                <a:gd name="T44" fmla="*/ 343 w 535"/>
                <a:gd name="T45" fmla="*/ 14 h 513"/>
                <a:gd name="T46" fmla="*/ 443 w 535"/>
                <a:gd name="T47" fmla="*/ 120 h 513"/>
                <a:gd name="T48" fmla="*/ 457 w 535"/>
                <a:gd name="T49" fmla="*/ 120 h 513"/>
                <a:gd name="T50" fmla="*/ 520 w 535"/>
                <a:gd name="T51" fmla="*/ 112 h 513"/>
                <a:gd name="T52" fmla="*/ 535 w 535"/>
                <a:gd name="T53" fmla="*/ 158 h 513"/>
                <a:gd name="T54" fmla="*/ 485 w 535"/>
                <a:gd name="T55" fmla="*/ 219 h 513"/>
                <a:gd name="T56" fmla="*/ 452 w 535"/>
                <a:gd name="T57" fmla="*/ 365 h 513"/>
                <a:gd name="T58" fmla="*/ 481 w 535"/>
                <a:gd name="T59" fmla="*/ 393 h 513"/>
                <a:gd name="T60" fmla="*/ 433 w 535"/>
                <a:gd name="T61" fmla="*/ 441 h 513"/>
                <a:gd name="T62" fmla="*/ 418 w 535"/>
                <a:gd name="T63" fmla="*/ 482 h 513"/>
                <a:gd name="T64" fmla="*/ 376 w 535"/>
                <a:gd name="T65" fmla="*/ 492 h 513"/>
                <a:gd name="T66" fmla="*/ 333 w 535"/>
                <a:gd name="T67" fmla="*/ 504 h 513"/>
                <a:gd name="T68" fmla="*/ 278 w 535"/>
                <a:gd name="T69" fmla="*/ 502 h 513"/>
                <a:gd name="T70" fmla="*/ 241 w 535"/>
                <a:gd name="T71" fmla="*/ 502 h 513"/>
                <a:gd name="T72" fmla="*/ 213 w 535"/>
                <a:gd name="T73" fmla="*/ 474 h 513"/>
                <a:gd name="T74" fmla="*/ 207 w 535"/>
                <a:gd name="T75" fmla="*/ 482 h 513"/>
                <a:gd name="T76" fmla="*/ 198 w 535"/>
                <a:gd name="T77" fmla="*/ 513 h 51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535" h="513">
                  <a:moveTo>
                    <a:pt x="198" y="513"/>
                  </a:moveTo>
                  <a:lnTo>
                    <a:pt x="173" y="478"/>
                  </a:lnTo>
                  <a:lnTo>
                    <a:pt x="176" y="465"/>
                  </a:lnTo>
                  <a:lnTo>
                    <a:pt x="170" y="417"/>
                  </a:lnTo>
                  <a:lnTo>
                    <a:pt x="137" y="404"/>
                  </a:lnTo>
                  <a:lnTo>
                    <a:pt x="124" y="371"/>
                  </a:lnTo>
                  <a:lnTo>
                    <a:pt x="118" y="344"/>
                  </a:lnTo>
                  <a:lnTo>
                    <a:pt x="102" y="325"/>
                  </a:lnTo>
                  <a:lnTo>
                    <a:pt x="84" y="323"/>
                  </a:lnTo>
                  <a:lnTo>
                    <a:pt x="67" y="302"/>
                  </a:lnTo>
                  <a:lnTo>
                    <a:pt x="54" y="269"/>
                  </a:lnTo>
                  <a:lnTo>
                    <a:pt x="76" y="256"/>
                  </a:lnTo>
                  <a:lnTo>
                    <a:pt x="74" y="247"/>
                  </a:lnTo>
                  <a:lnTo>
                    <a:pt x="59" y="203"/>
                  </a:lnTo>
                  <a:lnTo>
                    <a:pt x="52" y="199"/>
                  </a:lnTo>
                  <a:lnTo>
                    <a:pt x="24" y="191"/>
                  </a:lnTo>
                  <a:lnTo>
                    <a:pt x="0" y="152"/>
                  </a:lnTo>
                  <a:lnTo>
                    <a:pt x="16" y="123"/>
                  </a:lnTo>
                  <a:lnTo>
                    <a:pt x="182" y="64"/>
                  </a:lnTo>
                  <a:lnTo>
                    <a:pt x="210" y="39"/>
                  </a:lnTo>
                  <a:lnTo>
                    <a:pt x="251" y="32"/>
                  </a:lnTo>
                  <a:lnTo>
                    <a:pt x="271" y="0"/>
                  </a:lnTo>
                  <a:lnTo>
                    <a:pt x="343" y="14"/>
                  </a:lnTo>
                  <a:lnTo>
                    <a:pt x="443" y="120"/>
                  </a:lnTo>
                  <a:lnTo>
                    <a:pt x="457" y="120"/>
                  </a:lnTo>
                  <a:lnTo>
                    <a:pt x="520" y="112"/>
                  </a:lnTo>
                  <a:lnTo>
                    <a:pt x="535" y="158"/>
                  </a:lnTo>
                  <a:lnTo>
                    <a:pt x="485" y="219"/>
                  </a:lnTo>
                  <a:lnTo>
                    <a:pt x="452" y="365"/>
                  </a:lnTo>
                  <a:lnTo>
                    <a:pt x="481" y="393"/>
                  </a:lnTo>
                  <a:lnTo>
                    <a:pt x="433" y="441"/>
                  </a:lnTo>
                  <a:lnTo>
                    <a:pt x="418" y="482"/>
                  </a:lnTo>
                  <a:lnTo>
                    <a:pt x="376" y="492"/>
                  </a:lnTo>
                  <a:lnTo>
                    <a:pt x="333" y="504"/>
                  </a:lnTo>
                  <a:lnTo>
                    <a:pt x="278" y="502"/>
                  </a:lnTo>
                  <a:lnTo>
                    <a:pt x="241" y="502"/>
                  </a:lnTo>
                  <a:lnTo>
                    <a:pt x="213" y="474"/>
                  </a:lnTo>
                  <a:lnTo>
                    <a:pt x="207" y="482"/>
                  </a:lnTo>
                  <a:lnTo>
                    <a:pt x="198" y="513"/>
                  </a:lnTo>
                  <a:close/>
                </a:path>
              </a:pathLst>
            </a:custGeom>
            <a:solidFill>
              <a:srgbClr val="CC99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</p:grp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3248936" y="3625454"/>
            <a:ext cx="577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3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8" name="Rectangle 24"/>
          <p:cNvSpPr>
            <a:spLocks noChangeArrowheads="1"/>
          </p:cNvSpPr>
          <p:nvPr/>
        </p:nvSpPr>
        <p:spPr bwMode="auto">
          <a:xfrm>
            <a:off x="3249216" y="4496991"/>
            <a:ext cx="480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5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9" name="Rectangle 25"/>
          <p:cNvSpPr>
            <a:spLocks noChangeArrowheads="1"/>
          </p:cNvSpPr>
          <p:nvPr/>
        </p:nvSpPr>
        <p:spPr bwMode="auto">
          <a:xfrm>
            <a:off x="3249216" y="4692254"/>
            <a:ext cx="480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5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70" name="Rectangle 26"/>
          <p:cNvSpPr>
            <a:spLocks noChangeArrowheads="1"/>
          </p:cNvSpPr>
          <p:nvPr/>
        </p:nvSpPr>
        <p:spPr bwMode="auto">
          <a:xfrm>
            <a:off x="3249216" y="4887516"/>
            <a:ext cx="480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5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71" name="Rectangle 27"/>
          <p:cNvSpPr>
            <a:spLocks noChangeArrowheads="1"/>
          </p:cNvSpPr>
          <p:nvPr/>
        </p:nvSpPr>
        <p:spPr bwMode="auto">
          <a:xfrm>
            <a:off x="3249216" y="5083969"/>
            <a:ext cx="480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5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1314450" y="3642548"/>
            <a:ext cx="3028950" cy="532550"/>
          </a:xfrm>
          <a:prstGeom prst="rect">
            <a:avLst/>
          </a:prstGeom>
          <a:solidFill>
            <a:srgbClr val="CCFF99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1    2    3    4    5    6    7    8    9  10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11  12  13  14  15  16  17  18  19  20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1314450" y="4842698"/>
            <a:ext cx="3028950" cy="532550"/>
          </a:xfrm>
          <a:prstGeom prst="rect">
            <a:avLst/>
          </a:prstGeom>
          <a:solidFill>
            <a:srgbClr val="FFCC99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31  32  33  34  35  36  37  38  39  40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41  42  43  44  45  46  47  48  49  50 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314450" y="4350896"/>
            <a:ext cx="3028950" cy="3017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21  22  23  24  25  26  27  28  29  30  </a:t>
            </a: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4339829" y="3662363"/>
            <a:ext cx="285750" cy="514350"/>
            <a:chOff x="2640" y="2688"/>
            <a:chExt cx="240" cy="432"/>
          </a:xfrm>
        </p:grpSpPr>
        <p:sp>
          <p:nvSpPr>
            <p:cNvPr id="41026" name="Line 32"/>
            <p:cNvSpPr>
              <a:spLocks noChangeShapeType="1"/>
            </p:cNvSpPr>
            <p:nvPr/>
          </p:nvSpPr>
          <p:spPr bwMode="auto">
            <a:xfrm flipV="1">
              <a:off x="2640" y="2688"/>
              <a:ext cx="192" cy="24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en-US" sz="1662"/>
            </a:p>
          </p:txBody>
        </p:sp>
        <p:sp>
          <p:nvSpPr>
            <p:cNvPr id="41027" name="Line 33"/>
            <p:cNvSpPr>
              <a:spLocks noChangeShapeType="1"/>
            </p:cNvSpPr>
            <p:nvPr/>
          </p:nvSpPr>
          <p:spPr bwMode="auto">
            <a:xfrm>
              <a:off x="2640" y="2928"/>
              <a:ext cx="240" cy="192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en-US" sz="1662"/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4339829" y="4748213"/>
            <a:ext cx="285750" cy="571500"/>
            <a:chOff x="2640" y="3600"/>
            <a:chExt cx="240" cy="480"/>
          </a:xfrm>
        </p:grpSpPr>
        <p:sp>
          <p:nvSpPr>
            <p:cNvPr id="41024" name="Line 35"/>
            <p:cNvSpPr>
              <a:spLocks noChangeShapeType="1"/>
            </p:cNvSpPr>
            <p:nvPr/>
          </p:nvSpPr>
          <p:spPr bwMode="auto">
            <a:xfrm flipV="1">
              <a:off x="2640" y="3600"/>
              <a:ext cx="240" cy="28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en-US" sz="1662"/>
            </a:p>
          </p:txBody>
        </p:sp>
        <p:sp>
          <p:nvSpPr>
            <p:cNvPr id="41025" name="Line 36"/>
            <p:cNvSpPr>
              <a:spLocks noChangeShapeType="1"/>
            </p:cNvSpPr>
            <p:nvPr/>
          </p:nvSpPr>
          <p:spPr bwMode="auto">
            <a:xfrm>
              <a:off x="2640" y="3888"/>
              <a:ext cx="240" cy="192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en-US" sz="1662"/>
            </a:p>
          </p:txBody>
        </p:sp>
      </p:grp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4686300" y="3835429"/>
            <a:ext cx="2000250" cy="532550"/>
          </a:xfrm>
          <a:prstGeom prst="rect">
            <a:avLst/>
          </a:prstGeom>
          <a:solidFill>
            <a:srgbClr val="99CCFF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9  10  11  12  13  14 </a:t>
            </a:r>
            <a:r>
              <a:rPr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17  18  19 20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4686300" y="4522346"/>
            <a:ext cx="1371600" cy="301718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31  32  33  34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4686300" y="4899848"/>
            <a:ext cx="2457450" cy="532550"/>
          </a:xfrm>
          <a:prstGeom prst="rect">
            <a:avLst/>
          </a:prstGeom>
          <a:solidFill>
            <a:srgbClr val="99CCFF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35  36  37  38  39 </a:t>
            </a:r>
            <a:r>
              <a:rPr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40 41  42  43  44  45  46  47  48  49  50 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4686300" y="3835429"/>
            <a:ext cx="2000250" cy="532550"/>
          </a:xfrm>
          <a:prstGeom prst="rect">
            <a:avLst/>
          </a:prstGeom>
          <a:solidFill>
            <a:srgbClr val="99CCFF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9  10 </a:t>
            </a:r>
            <a:r>
              <a:rPr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12  13  </a:t>
            </a:r>
            <a:r>
              <a:rPr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17 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18  19 </a:t>
            </a:r>
            <a:r>
              <a:rPr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altLang="en-US" sz="1500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4686300" y="4522346"/>
            <a:ext cx="1371600" cy="301718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  </a:t>
            </a:r>
            <a:r>
              <a:rPr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33  34</a:t>
            </a:r>
          </a:p>
        </p:txBody>
      </p:sp>
      <p:grpSp>
        <p:nvGrpSpPr>
          <p:cNvPr id="43" name="Group 43"/>
          <p:cNvGrpSpPr>
            <a:grpSpLocks/>
          </p:cNvGrpSpPr>
          <p:nvPr/>
        </p:nvGrpSpPr>
        <p:grpSpPr bwMode="auto">
          <a:xfrm>
            <a:off x="6000750" y="3271838"/>
            <a:ext cx="1828800" cy="2050256"/>
            <a:chOff x="5136" y="864"/>
            <a:chExt cx="1536" cy="1722"/>
          </a:xfrm>
        </p:grpSpPr>
        <p:sp>
          <p:nvSpPr>
            <p:cNvPr id="41011" name="Rectangle 44"/>
            <p:cNvSpPr>
              <a:spLocks noChangeArrowheads="1"/>
            </p:cNvSpPr>
            <p:nvPr/>
          </p:nvSpPr>
          <p:spPr bwMode="auto">
            <a:xfrm>
              <a:off x="5136" y="1737"/>
              <a:ext cx="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</a:p>
          </p:txBody>
        </p:sp>
        <p:sp>
          <p:nvSpPr>
            <p:cNvPr id="41012" name="Rectangle 45"/>
            <p:cNvSpPr>
              <a:spLocks noChangeArrowheads="1"/>
            </p:cNvSpPr>
            <p:nvPr/>
          </p:nvSpPr>
          <p:spPr bwMode="auto">
            <a:xfrm>
              <a:off x="5162" y="1279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en-US" sz="33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13" name="Rectangle 46"/>
            <p:cNvSpPr>
              <a:spLocks noChangeArrowheads="1"/>
            </p:cNvSpPr>
            <p:nvPr/>
          </p:nvSpPr>
          <p:spPr bwMode="auto">
            <a:xfrm>
              <a:off x="5162" y="1417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en-US" sz="33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14" name="Rectangle 47"/>
            <p:cNvSpPr>
              <a:spLocks noChangeArrowheads="1"/>
            </p:cNvSpPr>
            <p:nvPr/>
          </p:nvSpPr>
          <p:spPr bwMode="auto">
            <a:xfrm>
              <a:off x="5162" y="196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en-US" sz="33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15" name="Rectangle 48"/>
            <p:cNvSpPr>
              <a:spLocks noChangeArrowheads="1"/>
            </p:cNvSpPr>
            <p:nvPr/>
          </p:nvSpPr>
          <p:spPr bwMode="auto">
            <a:xfrm>
              <a:off x="5171" y="2392"/>
              <a:ext cx="4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en-US" sz="15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16" name="Freeform 49"/>
            <p:cNvSpPr>
              <a:spLocks/>
            </p:cNvSpPr>
            <p:nvPr/>
          </p:nvSpPr>
          <p:spPr bwMode="auto">
            <a:xfrm>
              <a:off x="5590" y="864"/>
              <a:ext cx="677" cy="664"/>
            </a:xfrm>
            <a:custGeom>
              <a:avLst/>
              <a:gdLst>
                <a:gd name="T0" fmla="*/ 266 w 974"/>
                <a:gd name="T1" fmla="*/ 29 h 1132"/>
                <a:gd name="T2" fmla="*/ 247 w 974"/>
                <a:gd name="T3" fmla="*/ 43 h 1132"/>
                <a:gd name="T4" fmla="*/ 182 w 974"/>
                <a:gd name="T5" fmla="*/ 59 h 1132"/>
                <a:gd name="T6" fmla="*/ 180 w 974"/>
                <a:gd name="T7" fmla="*/ 46 h 1132"/>
                <a:gd name="T8" fmla="*/ 204 w 974"/>
                <a:gd name="T9" fmla="*/ 37 h 1132"/>
                <a:gd name="T10" fmla="*/ 159 w 974"/>
                <a:gd name="T11" fmla="*/ 29 h 1132"/>
                <a:gd name="T12" fmla="*/ 88 w 974"/>
                <a:gd name="T13" fmla="*/ 0 h 1132"/>
                <a:gd name="T14" fmla="*/ 76 w 974"/>
                <a:gd name="T15" fmla="*/ 30 h 1132"/>
                <a:gd name="T16" fmla="*/ 44 w 974"/>
                <a:gd name="T17" fmla="*/ 21 h 1132"/>
                <a:gd name="T18" fmla="*/ 85 w 974"/>
                <a:gd name="T19" fmla="*/ 48 h 1132"/>
                <a:gd name="T20" fmla="*/ 93 w 974"/>
                <a:gd name="T21" fmla="*/ 68 h 1132"/>
                <a:gd name="T22" fmla="*/ 127 w 974"/>
                <a:gd name="T23" fmla="*/ 75 h 1132"/>
                <a:gd name="T24" fmla="*/ 82 w 974"/>
                <a:gd name="T25" fmla="*/ 116 h 1132"/>
                <a:gd name="T26" fmla="*/ 34 w 974"/>
                <a:gd name="T27" fmla="*/ 130 h 1132"/>
                <a:gd name="T28" fmla="*/ 0 w 974"/>
                <a:gd name="T29" fmla="*/ 151 h 1132"/>
                <a:gd name="T30" fmla="*/ 15 w 974"/>
                <a:gd name="T31" fmla="*/ 153 h 1132"/>
                <a:gd name="T32" fmla="*/ 53 w 974"/>
                <a:gd name="T33" fmla="*/ 162 h 1132"/>
                <a:gd name="T34" fmla="*/ 69 w 974"/>
                <a:gd name="T35" fmla="*/ 155 h 1132"/>
                <a:gd name="T36" fmla="*/ 69 w 974"/>
                <a:gd name="T37" fmla="*/ 143 h 1132"/>
                <a:gd name="T38" fmla="*/ 158 w 974"/>
                <a:gd name="T39" fmla="*/ 133 h 1132"/>
                <a:gd name="T40" fmla="*/ 165 w 974"/>
                <a:gd name="T41" fmla="*/ 157 h 1132"/>
                <a:gd name="T42" fmla="*/ 150 w 974"/>
                <a:gd name="T43" fmla="*/ 160 h 1132"/>
                <a:gd name="T44" fmla="*/ 168 w 974"/>
                <a:gd name="T45" fmla="*/ 186 h 1132"/>
                <a:gd name="T46" fmla="*/ 150 w 974"/>
                <a:gd name="T47" fmla="*/ 205 h 1132"/>
                <a:gd name="T48" fmla="*/ 193 w 974"/>
                <a:gd name="T49" fmla="*/ 219 h 1132"/>
                <a:gd name="T50" fmla="*/ 216 w 974"/>
                <a:gd name="T51" fmla="*/ 211 h 1132"/>
                <a:gd name="T52" fmla="*/ 260 w 974"/>
                <a:gd name="T53" fmla="*/ 201 h 1132"/>
                <a:gd name="T54" fmla="*/ 284 w 974"/>
                <a:gd name="T55" fmla="*/ 186 h 1132"/>
                <a:gd name="T56" fmla="*/ 314 w 974"/>
                <a:gd name="T57" fmla="*/ 157 h 1132"/>
                <a:gd name="T58" fmla="*/ 320 w 974"/>
                <a:gd name="T59" fmla="*/ 144 h 1132"/>
                <a:gd name="T60" fmla="*/ 312 w 974"/>
                <a:gd name="T61" fmla="*/ 138 h 1132"/>
                <a:gd name="T62" fmla="*/ 325 w 974"/>
                <a:gd name="T63" fmla="*/ 128 h 1132"/>
                <a:gd name="T64" fmla="*/ 323 w 974"/>
                <a:gd name="T65" fmla="*/ 120 h 1132"/>
                <a:gd name="T66" fmla="*/ 286 w 974"/>
                <a:gd name="T67" fmla="*/ 110 h 1132"/>
                <a:gd name="T68" fmla="*/ 284 w 974"/>
                <a:gd name="T69" fmla="*/ 74 h 1132"/>
                <a:gd name="T70" fmla="*/ 286 w 974"/>
                <a:gd name="T71" fmla="*/ 47 h 113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974" h="1132">
                  <a:moveTo>
                    <a:pt x="857" y="202"/>
                  </a:moveTo>
                  <a:lnTo>
                    <a:pt x="792" y="144"/>
                  </a:lnTo>
                  <a:lnTo>
                    <a:pt x="739" y="130"/>
                  </a:lnTo>
                  <a:lnTo>
                    <a:pt x="735" y="213"/>
                  </a:lnTo>
                  <a:lnTo>
                    <a:pt x="635" y="231"/>
                  </a:lnTo>
                  <a:lnTo>
                    <a:pt x="543" y="291"/>
                  </a:lnTo>
                  <a:lnTo>
                    <a:pt x="504" y="253"/>
                  </a:lnTo>
                  <a:lnTo>
                    <a:pt x="535" y="231"/>
                  </a:lnTo>
                  <a:lnTo>
                    <a:pt x="587" y="209"/>
                  </a:lnTo>
                  <a:lnTo>
                    <a:pt x="609" y="183"/>
                  </a:lnTo>
                  <a:lnTo>
                    <a:pt x="583" y="157"/>
                  </a:lnTo>
                  <a:lnTo>
                    <a:pt x="474" y="144"/>
                  </a:lnTo>
                  <a:lnTo>
                    <a:pt x="387" y="4"/>
                  </a:lnTo>
                  <a:lnTo>
                    <a:pt x="261" y="0"/>
                  </a:lnTo>
                  <a:lnTo>
                    <a:pt x="217" y="44"/>
                  </a:lnTo>
                  <a:lnTo>
                    <a:pt x="226" y="148"/>
                  </a:lnTo>
                  <a:lnTo>
                    <a:pt x="152" y="96"/>
                  </a:lnTo>
                  <a:lnTo>
                    <a:pt x="130" y="100"/>
                  </a:lnTo>
                  <a:lnTo>
                    <a:pt x="205" y="253"/>
                  </a:lnTo>
                  <a:lnTo>
                    <a:pt x="252" y="235"/>
                  </a:lnTo>
                  <a:lnTo>
                    <a:pt x="252" y="270"/>
                  </a:lnTo>
                  <a:lnTo>
                    <a:pt x="278" y="335"/>
                  </a:lnTo>
                  <a:lnTo>
                    <a:pt x="335" y="344"/>
                  </a:lnTo>
                  <a:lnTo>
                    <a:pt x="378" y="374"/>
                  </a:lnTo>
                  <a:lnTo>
                    <a:pt x="353" y="462"/>
                  </a:lnTo>
                  <a:lnTo>
                    <a:pt x="244" y="571"/>
                  </a:lnTo>
                  <a:lnTo>
                    <a:pt x="152" y="605"/>
                  </a:lnTo>
                  <a:lnTo>
                    <a:pt x="100" y="644"/>
                  </a:lnTo>
                  <a:lnTo>
                    <a:pt x="21" y="697"/>
                  </a:lnTo>
                  <a:lnTo>
                    <a:pt x="0" y="749"/>
                  </a:lnTo>
                  <a:lnTo>
                    <a:pt x="26" y="788"/>
                  </a:lnTo>
                  <a:lnTo>
                    <a:pt x="44" y="758"/>
                  </a:lnTo>
                  <a:lnTo>
                    <a:pt x="113" y="762"/>
                  </a:lnTo>
                  <a:lnTo>
                    <a:pt x="157" y="806"/>
                  </a:lnTo>
                  <a:lnTo>
                    <a:pt x="196" y="784"/>
                  </a:lnTo>
                  <a:lnTo>
                    <a:pt x="205" y="770"/>
                  </a:lnTo>
                  <a:lnTo>
                    <a:pt x="209" y="758"/>
                  </a:lnTo>
                  <a:lnTo>
                    <a:pt x="205" y="705"/>
                  </a:lnTo>
                  <a:lnTo>
                    <a:pt x="409" y="623"/>
                  </a:lnTo>
                  <a:lnTo>
                    <a:pt x="470" y="657"/>
                  </a:lnTo>
                  <a:lnTo>
                    <a:pt x="466" y="705"/>
                  </a:lnTo>
                  <a:lnTo>
                    <a:pt x="491" y="775"/>
                  </a:lnTo>
                  <a:lnTo>
                    <a:pt x="452" y="762"/>
                  </a:lnTo>
                  <a:lnTo>
                    <a:pt x="448" y="793"/>
                  </a:lnTo>
                  <a:lnTo>
                    <a:pt x="504" y="879"/>
                  </a:lnTo>
                  <a:lnTo>
                    <a:pt x="500" y="923"/>
                  </a:lnTo>
                  <a:lnTo>
                    <a:pt x="466" y="984"/>
                  </a:lnTo>
                  <a:lnTo>
                    <a:pt x="448" y="1015"/>
                  </a:lnTo>
                  <a:lnTo>
                    <a:pt x="508" y="1132"/>
                  </a:lnTo>
                  <a:lnTo>
                    <a:pt x="574" y="1084"/>
                  </a:lnTo>
                  <a:lnTo>
                    <a:pt x="631" y="1088"/>
                  </a:lnTo>
                  <a:lnTo>
                    <a:pt x="644" y="1045"/>
                  </a:lnTo>
                  <a:lnTo>
                    <a:pt x="717" y="988"/>
                  </a:lnTo>
                  <a:lnTo>
                    <a:pt x="774" y="997"/>
                  </a:lnTo>
                  <a:lnTo>
                    <a:pt x="840" y="949"/>
                  </a:lnTo>
                  <a:lnTo>
                    <a:pt x="848" y="923"/>
                  </a:lnTo>
                  <a:lnTo>
                    <a:pt x="850" y="827"/>
                  </a:lnTo>
                  <a:lnTo>
                    <a:pt x="935" y="779"/>
                  </a:lnTo>
                  <a:lnTo>
                    <a:pt x="935" y="743"/>
                  </a:lnTo>
                  <a:lnTo>
                    <a:pt x="953" y="715"/>
                  </a:lnTo>
                  <a:lnTo>
                    <a:pt x="952" y="705"/>
                  </a:lnTo>
                  <a:lnTo>
                    <a:pt x="930" y="684"/>
                  </a:lnTo>
                  <a:lnTo>
                    <a:pt x="933" y="655"/>
                  </a:lnTo>
                  <a:lnTo>
                    <a:pt x="970" y="635"/>
                  </a:lnTo>
                  <a:lnTo>
                    <a:pt x="974" y="627"/>
                  </a:lnTo>
                  <a:lnTo>
                    <a:pt x="963" y="596"/>
                  </a:lnTo>
                  <a:lnTo>
                    <a:pt x="903" y="602"/>
                  </a:lnTo>
                  <a:lnTo>
                    <a:pt x="853" y="548"/>
                  </a:lnTo>
                  <a:lnTo>
                    <a:pt x="865" y="410"/>
                  </a:lnTo>
                  <a:lnTo>
                    <a:pt x="848" y="370"/>
                  </a:lnTo>
                  <a:lnTo>
                    <a:pt x="882" y="270"/>
                  </a:lnTo>
                  <a:lnTo>
                    <a:pt x="851" y="233"/>
                  </a:lnTo>
                  <a:lnTo>
                    <a:pt x="857" y="202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41017" name="Freeform 50"/>
            <p:cNvSpPr>
              <a:spLocks/>
            </p:cNvSpPr>
            <p:nvPr/>
          </p:nvSpPr>
          <p:spPr bwMode="auto">
            <a:xfrm>
              <a:off x="6179" y="943"/>
              <a:ext cx="493" cy="418"/>
            </a:xfrm>
            <a:custGeom>
              <a:avLst/>
              <a:gdLst>
                <a:gd name="T0" fmla="*/ 3 w 709"/>
                <a:gd name="T1" fmla="*/ 13 h 714"/>
                <a:gd name="T2" fmla="*/ 1 w 709"/>
                <a:gd name="T3" fmla="*/ 20 h 714"/>
                <a:gd name="T4" fmla="*/ 12 w 709"/>
                <a:gd name="T5" fmla="*/ 27 h 714"/>
                <a:gd name="T6" fmla="*/ 0 w 709"/>
                <a:gd name="T7" fmla="*/ 47 h 714"/>
                <a:gd name="T8" fmla="*/ 6 w 709"/>
                <a:gd name="T9" fmla="*/ 55 h 714"/>
                <a:gd name="T10" fmla="*/ 1 w 709"/>
                <a:gd name="T11" fmla="*/ 83 h 714"/>
                <a:gd name="T12" fmla="*/ 18 w 709"/>
                <a:gd name="T13" fmla="*/ 94 h 714"/>
                <a:gd name="T14" fmla="*/ 39 w 709"/>
                <a:gd name="T15" fmla="*/ 92 h 714"/>
                <a:gd name="T16" fmla="*/ 42 w 709"/>
                <a:gd name="T17" fmla="*/ 99 h 714"/>
                <a:gd name="T18" fmla="*/ 41 w 709"/>
                <a:gd name="T19" fmla="*/ 101 h 714"/>
                <a:gd name="T20" fmla="*/ 28 w 709"/>
                <a:gd name="T21" fmla="*/ 105 h 714"/>
                <a:gd name="T22" fmla="*/ 28 w 709"/>
                <a:gd name="T23" fmla="*/ 110 h 714"/>
                <a:gd name="T24" fmla="*/ 35 w 709"/>
                <a:gd name="T25" fmla="*/ 115 h 714"/>
                <a:gd name="T26" fmla="*/ 35 w 709"/>
                <a:gd name="T27" fmla="*/ 116 h 714"/>
                <a:gd name="T28" fmla="*/ 29 w 709"/>
                <a:gd name="T29" fmla="*/ 122 h 714"/>
                <a:gd name="T30" fmla="*/ 29 w 709"/>
                <a:gd name="T31" fmla="*/ 129 h 714"/>
                <a:gd name="T32" fmla="*/ 35 w 709"/>
                <a:gd name="T33" fmla="*/ 130 h 714"/>
                <a:gd name="T34" fmla="*/ 60 w 709"/>
                <a:gd name="T35" fmla="*/ 131 h 714"/>
                <a:gd name="T36" fmla="*/ 79 w 709"/>
                <a:gd name="T37" fmla="*/ 141 h 714"/>
                <a:gd name="T38" fmla="*/ 85 w 709"/>
                <a:gd name="T39" fmla="*/ 143 h 714"/>
                <a:gd name="T40" fmla="*/ 109 w 709"/>
                <a:gd name="T41" fmla="*/ 140 h 714"/>
                <a:gd name="T42" fmla="*/ 126 w 709"/>
                <a:gd name="T43" fmla="*/ 139 h 714"/>
                <a:gd name="T44" fmla="*/ 127 w 709"/>
                <a:gd name="T45" fmla="*/ 135 h 714"/>
                <a:gd name="T46" fmla="*/ 167 w 709"/>
                <a:gd name="T47" fmla="*/ 112 h 714"/>
                <a:gd name="T48" fmla="*/ 202 w 709"/>
                <a:gd name="T49" fmla="*/ 112 h 714"/>
                <a:gd name="T50" fmla="*/ 228 w 709"/>
                <a:gd name="T51" fmla="*/ 125 h 714"/>
                <a:gd name="T52" fmla="*/ 239 w 709"/>
                <a:gd name="T53" fmla="*/ 108 h 714"/>
                <a:gd name="T54" fmla="*/ 195 w 709"/>
                <a:gd name="T55" fmla="*/ 74 h 714"/>
                <a:gd name="T56" fmla="*/ 191 w 709"/>
                <a:gd name="T57" fmla="*/ 53 h 714"/>
                <a:gd name="T58" fmla="*/ 88 w 709"/>
                <a:gd name="T59" fmla="*/ 0 h 714"/>
                <a:gd name="T60" fmla="*/ 50 w 709"/>
                <a:gd name="T61" fmla="*/ 13 h 714"/>
                <a:gd name="T62" fmla="*/ 3 w 709"/>
                <a:gd name="T63" fmla="*/ 13 h 71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09" h="714">
                  <a:moveTo>
                    <a:pt x="9" y="65"/>
                  </a:moveTo>
                  <a:lnTo>
                    <a:pt x="3" y="99"/>
                  </a:lnTo>
                  <a:lnTo>
                    <a:pt x="34" y="134"/>
                  </a:lnTo>
                  <a:lnTo>
                    <a:pt x="0" y="236"/>
                  </a:lnTo>
                  <a:lnTo>
                    <a:pt x="16" y="273"/>
                  </a:lnTo>
                  <a:lnTo>
                    <a:pt x="4" y="414"/>
                  </a:lnTo>
                  <a:lnTo>
                    <a:pt x="54" y="468"/>
                  </a:lnTo>
                  <a:lnTo>
                    <a:pt x="115" y="462"/>
                  </a:lnTo>
                  <a:lnTo>
                    <a:pt x="126" y="493"/>
                  </a:lnTo>
                  <a:lnTo>
                    <a:pt x="122" y="501"/>
                  </a:lnTo>
                  <a:lnTo>
                    <a:pt x="83" y="523"/>
                  </a:lnTo>
                  <a:lnTo>
                    <a:pt x="83" y="549"/>
                  </a:lnTo>
                  <a:lnTo>
                    <a:pt x="104" y="571"/>
                  </a:lnTo>
                  <a:lnTo>
                    <a:pt x="104" y="579"/>
                  </a:lnTo>
                  <a:lnTo>
                    <a:pt x="87" y="610"/>
                  </a:lnTo>
                  <a:lnTo>
                    <a:pt x="87" y="645"/>
                  </a:lnTo>
                  <a:lnTo>
                    <a:pt x="107" y="649"/>
                  </a:lnTo>
                  <a:lnTo>
                    <a:pt x="179" y="650"/>
                  </a:lnTo>
                  <a:lnTo>
                    <a:pt x="233" y="704"/>
                  </a:lnTo>
                  <a:lnTo>
                    <a:pt x="251" y="714"/>
                  </a:lnTo>
                  <a:lnTo>
                    <a:pt x="325" y="698"/>
                  </a:lnTo>
                  <a:lnTo>
                    <a:pt x="374" y="693"/>
                  </a:lnTo>
                  <a:lnTo>
                    <a:pt x="378" y="671"/>
                  </a:lnTo>
                  <a:lnTo>
                    <a:pt x="496" y="558"/>
                  </a:lnTo>
                  <a:lnTo>
                    <a:pt x="600" y="558"/>
                  </a:lnTo>
                  <a:lnTo>
                    <a:pt x="678" y="623"/>
                  </a:lnTo>
                  <a:lnTo>
                    <a:pt x="709" y="536"/>
                  </a:lnTo>
                  <a:lnTo>
                    <a:pt x="579" y="370"/>
                  </a:lnTo>
                  <a:lnTo>
                    <a:pt x="569" y="261"/>
                  </a:lnTo>
                  <a:lnTo>
                    <a:pt x="261" y="0"/>
                  </a:lnTo>
                  <a:lnTo>
                    <a:pt x="148" y="69"/>
                  </a:lnTo>
                  <a:lnTo>
                    <a:pt x="9" y="65"/>
                  </a:lnTo>
                  <a:close/>
                </a:path>
              </a:pathLst>
            </a:custGeom>
            <a:solidFill>
              <a:srgbClr val="CCFF99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41018" name="Freeform 51"/>
            <p:cNvSpPr>
              <a:spLocks/>
            </p:cNvSpPr>
            <p:nvPr/>
          </p:nvSpPr>
          <p:spPr bwMode="auto">
            <a:xfrm>
              <a:off x="5927" y="1320"/>
              <a:ext cx="612" cy="800"/>
            </a:xfrm>
            <a:custGeom>
              <a:avLst/>
              <a:gdLst>
                <a:gd name="T0" fmla="*/ 232 w 880"/>
                <a:gd name="T1" fmla="*/ 11 h 1365"/>
                <a:gd name="T2" fmla="*/ 201 w 880"/>
                <a:gd name="T3" fmla="*/ 12 h 1365"/>
                <a:gd name="T4" fmla="*/ 182 w 880"/>
                <a:gd name="T5" fmla="*/ 1 h 1365"/>
                <a:gd name="T6" fmla="*/ 152 w 880"/>
                <a:gd name="T7" fmla="*/ 0 h 1365"/>
                <a:gd name="T8" fmla="*/ 122 w 880"/>
                <a:gd name="T9" fmla="*/ 29 h 1365"/>
                <a:gd name="T10" fmla="*/ 97 w 880"/>
                <a:gd name="T11" fmla="*/ 43 h 1365"/>
                <a:gd name="T12" fmla="*/ 54 w 880"/>
                <a:gd name="T13" fmla="*/ 53 h 1365"/>
                <a:gd name="T14" fmla="*/ 45 w 880"/>
                <a:gd name="T15" fmla="*/ 62 h 1365"/>
                <a:gd name="T16" fmla="*/ 45 w 880"/>
                <a:gd name="T17" fmla="*/ 72 h 1365"/>
                <a:gd name="T18" fmla="*/ 58 w 880"/>
                <a:gd name="T19" fmla="*/ 74 h 1365"/>
                <a:gd name="T20" fmla="*/ 49 w 880"/>
                <a:gd name="T21" fmla="*/ 80 h 1365"/>
                <a:gd name="T22" fmla="*/ 69 w 880"/>
                <a:gd name="T23" fmla="*/ 111 h 1365"/>
                <a:gd name="T24" fmla="*/ 61 w 880"/>
                <a:gd name="T25" fmla="*/ 121 h 1365"/>
                <a:gd name="T26" fmla="*/ 53 w 880"/>
                <a:gd name="T27" fmla="*/ 125 h 1365"/>
                <a:gd name="T28" fmla="*/ 45 w 880"/>
                <a:gd name="T29" fmla="*/ 133 h 1365"/>
                <a:gd name="T30" fmla="*/ 35 w 880"/>
                <a:gd name="T31" fmla="*/ 143 h 1365"/>
                <a:gd name="T32" fmla="*/ 27 w 880"/>
                <a:gd name="T33" fmla="*/ 173 h 1365"/>
                <a:gd name="T34" fmla="*/ 24 w 880"/>
                <a:gd name="T35" fmla="*/ 181 h 1365"/>
                <a:gd name="T36" fmla="*/ 41 w 880"/>
                <a:gd name="T37" fmla="*/ 201 h 1365"/>
                <a:gd name="T38" fmla="*/ 38 w 880"/>
                <a:gd name="T39" fmla="*/ 213 h 1365"/>
                <a:gd name="T40" fmla="*/ 11 w 880"/>
                <a:gd name="T41" fmla="*/ 233 h 1365"/>
                <a:gd name="T42" fmla="*/ 6 w 880"/>
                <a:gd name="T43" fmla="*/ 258 h 1365"/>
                <a:gd name="T44" fmla="*/ 10 w 880"/>
                <a:gd name="T45" fmla="*/ 274 h 1365"/>
                <a:gd name="T46" fmla="*/ 37 w 880"/>
                <a:gd name="T47" fmla="*/ 268 h 1365"/>
                <a:gd name="T48" fmla="*/ 95 w 880"/>
                <a:gd name="T49" fmla="*/ 268 h 1365"/>
                <a:gd name="T50" fmla="*/ 120 w 880"/>
                <a:gd name="T51" fmla="*/ 264 h 1365"/>
                <a:gd name="T52" fmla="*/ 177 w 880"/>
                <a:gd name="T53" fmla="*/ 268 h 1365"/>
                <a:gd name="T54" fmla="*/ 200 w 880"/>
                <a:gd name="T55" fmla="*/ 258 h 1365"/>
                <a:gd name="T56" fmla="*/ 248 w 880"/>
                <a:gd name="T57" fmla="*/ 246 h 1365"/>
                <a:gd name="T58" fmla="*/ 268 w 880"/>
                <a:gd name="T59" fmla="*/ 238 h 1365"/>
                <a:gd name="T60" fmla="*/ 233 w 880"/>
                <a:gd name="T61" fmla="*/ 190 h 1365"/>
                <a:gd name="T62" fmla="*/ 251 w 880"/>
                <a:gd name="T63" fmla="*/ 165 h 1365"/>
                <a:gd name="T64" fmla="*/ 279 w 880"/>
                <a:gd name="T65" fmla="*/ 139 h 1365"/>
                <a:gd name="T66" fmla="*/ 273 w 880"/>
                <a:gd name="T67" fmla="*/ 128 h 1365"/>
                <a:gd name="T68" fmla="*/ 220 w 880"/>
                <a:gd name="T69" fmla="*/ 106 h 1365"/>
                <a:gd name="T70" fmla="*/ 251 w 880"/>
                <a:gd name="T71" fmla="*/ 74 h 1365"/>
                <a:gd name="T72" fmla="*/ 249 w 880"/>
                <a:gd name="T73" fmla="*/ 17 h 136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880" h="1365">
                  <a:moveTo>
                    <a:pt x="736" y="48"/>
                  </a:moveTo>
                  <a:lnTo>
                    <a:pt x="689" y="52"/>
                  </a:lnTo>
                  <a:lnTo>
                    <a:pt x="615" y="69"/>
                  </a:lnTo>
                  <a:lnTo>
                    <a:pt x="598" y="61"/>
                  </a:lnTo>
                  <a:lnTo>
                    <a:pt x="580" y="44"/>
                  </a:lnTo>
                  <a:lnTo>
                    <a:pt x="541" y="4"/>
                  </a:lnTo>
                  <a:lnTo>
                    <a:pt x="472" y="4"/>
                  </a:lnTo>
                  <a:lnTo>
                    <a:pt x="450" y="0"/>
                  </a:lnTo>
                  <a:lnTo>
                    <a:pt x="363" y="48"/>
                  </a:lnTo>
                  <a:lnTo>
                    <a:pt x="363" y="145"/>
                  </a:lnTo>
                  <a:lnTo>
                    <a:pt x="355" y="170"/>
                  </a:lnTo>
                  <a:lnTo>
                    <a:pt x="290" y="217"/>
                  </a:lnTo>
                  <a:lnTo>
                    <a:pt x="232" y="209"/>
                  </a:lnTo>
                  <a:lnTo>
                    <a:pt x="159" y="267"/>
                  </a:lnTo>
                  <a:lnTo>
                    <a:pt x="146" y="309"/>
                  </a:lnTo>
                  <a:lnTo>
                    <a:pt x="132" y="309"/>
                  </a:lnTo>
                  <a:lnTo>
                    <a:pt x="146" y="336"/>
                  </a:lnTo>
                  <a:lnTo>
                    <a:pt x="133" y="357"/>
                  </a:lnTo>
                  <a:lnTo>
                    <a:pt x="137" y="370"/>
                  </a:lnTo>
                  <a:lnTo>
                    <a:pt x="171" y="371"/>
                  </a:lnTo>
                  <a:lnTo>
                    <a:pt x="161" y="380"/>
                  </a:lnTo>
                  <a:lnTo>
                    <a:pt x="146" y="397"/>
                  </a:lnTo>
                  <a:lnTo>
                    <a:pt x="196" y="506"/>
                  </a:lnTo>
                  <a:lnTo>
                    <a:pt x="204" y="554"/>
                  </a:lnTo>
                  <a:lnTo>
                    <a:pt x="191" y="594"/>
                  </a:lnTo>
                  <a:lnTo>
                    <a:pt x="182" y="601"/>
                  </a:lnTo>
                  <a:lnTo>
                    <a:pt x="163" y="604"/>
                  </a:lnTo>
                  <a:lnTo>
                    <a:pt x="157" y="621"/>
                  </a:lnTo>
                  <a:lnTo>
                    <a:pt x="159" y="658"/>
                  </a:lnTo>
                  <a:lnTo>
                    <a:pt x="134" y="660"/>
                  </a:lnTo>
                  <a:lnTo>
                    <a:pt x="111" y="684"/>
                  </a:lnTo>
                  <a:lnTo>
                    <a:pt x="104" y="710"/>
                  </a:lnTo>
                  <a:lnTo>
                    <a:pt x="63" y="819"/>
                  </a:lnTo>
                  <a:lnTo>
                    <a:pt x="81" y="861"/>
                  </a:lnTo>
                  <a:lnTo>
                    <a:pt x="67" y="887"/>
                  </a:lnTo>
                  <a:lnTo>
                    <a:pt x="73" y="897"/>
                  </a:lnTo>
                  <a:lnTo>
                    <a:pt x="97" y="918"/>
                  </a:lnTo>
                  <a:lnTo>
                    <a:pt x="122" y="1000"/>
                  </a:lnTo>
                  <a:lnTo>
                    <a:pt x="104" y="1026"/>
                  </a:lnTo>
                  <a:lnTo>
                    <a:pt x="110" y="1060"/>
                  </a:lnTo>
                  <a:lnTo>
                    <a:pt x="60" y="1131"/>
                  </a:lnTo>
                  <a:lnTo>
                    <a:pt x="33" y="1159"/>
                  </a:lnTo>
                  <a:lnTo>
                    <a:pt x="33" y="1231"/>
                  </a:lnTo>
                  <a:lnTo>
                    <a:pt x="17" y="1281"/>
                  </a:lnTo>
                  <a:lnTo>
                    <a:pt x="0" y="1320"/>
                  </a:lnTo>
                  <a:lnTo>
                    <a:pt x="31" y="1359"/>
                  </a:lnTo>
                  <a:lnTo>
                    <a:pt x="67" y="1356"/>
                  </a:lnTo>
                  <a:lnTo>
                    <a:pt x="109" y="1333"/>
                  </a:lnTo>
                  <a:lnTo>
                    <a:pt x="247" y="1365"/>
                  </a:lnTo>
                  <a:lnTo>
                    <a:pt x="280" y="1329"/>
                  </a:lnTo>
                  <a:lnTo>
                    <a:pt x="317" y="1316"/>
                  </a:lnTo>
                  <a:lnTo>
                    <a:pt x="358" y="1311"/>
                  </a:lnTo>
                  <a:lnTo>
                    <a:pt x="438" y="1283"/>
                  </a:lnTo>
                  <a:lnTo>
                    <a:pt x="528" y="1333"/>
                  </a:lnTo>
                  <a:lnTo>
                    <a:pt x="541" y="1305"/>
                  </a:lnTo>
                  <a:lnTo>
                    <a:pt x="594" y="1284"/>
                  </a:lnTo>
                  <a:lnTo>
                    <a:pt x="706" y="1246"/>
                  </a:lnTo>
                  <a:lnTo>
                    <a:pt x="736" y="1220"/>
                  </a:lnTo>
                  <a:lnTo>
                    <a:pt x="776" y="1213"/>
                  </a:lnTo>
                  <a:lnTo>
                    <a:pt x="797" y="1181"/>
                  </a:lnTo>
                  <a:lnTo>
                    <a:pt x="754" y="1146"/>
                  </a:lnTo>
                  <a:lnTo>
                    <a:pt x="693" y="941"/>
                  </a:lnTo>
                  <a:lnTo>
                    <a:pt x="758" y="889"/>
                  </a:lnTo>
                  <a:lnTo>
                    <a:pt x="746" y="819"/>
                  </a:lnTo>
                  <a:lnTo>
                    <a:pt x="849" y="771"/>
                  </a:lnTo>
                  <a:lnTo>
                    <a:pt x="828" y="693"/>
                  </a:lnTo>
                  <a:lnTo>
                    <a:pt x="880" y="653"/>
                  </a:lnTo>
                  <a:lnTo>
                    <a:pt x="811" y="636"/>
                  </a:lnTo>
                  <a:lnTo>
                    <a:pt x="736" y="632"/>
                  </a:lnTo>
                  <a:lnTo>
                    <a:pt x="654" y="527"/>
                  </a:lnTo>
                  <a:lnTo>
                    <a:pt x="788" y="458"/>
                  </a:lnTo>
                  <a:lnTo>
                    <a:pt x="746" y="366"/>
                  </a:lnTo>
                  <a:lnTo>
                    <a:pt x="867" y="161"/>
                  </a:lnTo>
                  <a:lnTo>
                    <a:pt x="741" y="83"/>
                  </a:lnTo>
                  <a:lnTo>
                    <a:pt x="736" y="48"/>
                  </a:lnTo>
                  <a:close/>
                </a:path>
              </a:pathLst>
            </a:custGeom>
            <a:solidFill>
              <a:srgbClr val="FFCC99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41019" name="Freeform 52"/>
            <p:cNvSpPr>
              <a:spLocks/>
            </p:cNvSpPr>
            <p:nvPr/>
          </p:nvSpPr>
          <p:spPr bwMode="auto">
            <a:xfrm>
              <a:off x="5206" y="1499"/>
              <a:ext cx="865" cy="697"/>
            </a:xfrm>
            <a:custGeom>
              <a:avLst/>
              <a:gdLst>
                <a:gd name="T0" fmla="*/ 371 w 1244"/>
                <a:gd name="T1" fmla="*/ 4 h 1188"/>
                <a:gd name="T2" fmla="*/ 394 w 1244"/>
                <a:gd name="T3" fmla="*/ 1 h 1188"/>
                <a:gd name="T4" fmla="*/ 394 w 1244"/>
                <a:gd name="T5" fmla="*/ 11 h 1188"/>
                <a:gd name="T6" fmla="*/ 407 w 1244"/>
                <a:gd name="T7" fmla="*/ 13 h 1188"/>
                <a:gd name="T8" fmla="*/ 415 w 1244"/>
                <a:gd name="T9" fmla="*/ 42 h 1188"/>
                <a:gd name="T10" fmla="*/ 414 w 1244"/>
                <a:gd name="T11" fmla="*/ 58 h 1188"/>
                <a:gd name="T12" fmla="*/ 405 w 1244"/>
                <a:gd name="T13" fmla="*/ 61 h 1188"/>
                <a:gd name="T14" fmla="*/ 403 w 1244"/>
                <a:gd name="T15" fmla="*/ 72 h 1188"/>
                <a:gd name="T16" fmla="*/ 386 w 1244"/>
                <a:gd name="T17" fmla="*/ 76 h 1188"/>
                <a:gd name="T18" fmla="*/ 370 w 1244"/>
                <a:gd name="T19" fmla="*/ 104 h 1188"/>
                <a:gd name="T20" fmla="*/ 375 w 1244"/>
                <a:gd name="T21" fmla="*/ 113 h 1188"/>
                <a:gd name="T22" fmla="*/ 373 w 1244"/>
                <a:gd name="T23" fmla="*/ 120 h 1188"/>
                <a:gd name="T24" fmla="*/ 383 w 1244"/>
                <a:gd name="T25" fmla="*/ 127 h 1188"/>
                <a:gd name="T26" fmla="*/ 385 w 1244"/>
                <a:gd name="T27" fmla="*/ 146 h 1188"/>
                <a:gd name="T28" fmla="*/ 386 w 1244"/>
                <a:gd name="T29" fmla="*/ 152 h 1188"/>
                <a:gd name="T30" fmla="*/ 359 w 1244"/>
                <a:gd name="T31" fmla="*/ 172 h 1188"/>
                <a:gd name="T32" fmla="*/ 355 w 1244"/>
                <a:gd name="T33" fmla="*/ 197 h 1188"/>
                <a:gd name="T34" fmla="*/ 341 w 1244"/>
                <a:gd name="T35" fmla="*/ 205 h 1188"/>
                <a:gd name="T36" fmla="*/ 342 w 1244"/>
                <a:gd name="T37" fmla="*/ 210 h 1188"/>
                <a:gd name="T38" fmla="*/ 336 w 1244"/>
                <a:gd name="T39" fmla="*/ 214 h 1188"/>
                <a:gd name="T40" fmla="*/ 316 w 1244"/>
                <a:gd name="T41" fmla="*/ 222 h 1188"/>
                <a:gd name="T42" fmla="*/ 285 w 1244"/>
                <a:gd name="T43" fmla="*/ 223 h 1188"/>
                <a:gd name="T44" fmla="*/ 245 w 1244"/>
                <a:gd name="T45" fmla="*/ 219 h 1188"/>
                <a:gd name="T46" fmla="*/ 237 w 1244"/>
                <a:gd name="T47" fmla="*/ 201 h 1188"/>
                <a:gd name="T48" fmla="*/ 180 w 1244"/>
                <a:gd name="T49" fmla="*/ 208 h 1188"/>
                <a:gd name="T50" fmla="*/ 167 w 1244"/>
                <a:gd name="T51" fmla="*/ 212 h 1188"/>
                <a:gd name="T52" fmla="*/ 161 w 1244"/>
                <a:gd name="T53" fmla="*/ 226 h 1188"/>
                <a:gd name="T54" fmla="*/ 117 w 1244"/>
                <a:gd name="T55" fmla="*/ 232 h 1188"/>
                <a:gd name="T56" fmla="*/ 76 w 1244"/>
                <a:gd name="T57" fmla="*/ 228 h 1188"/>
                <a:gd name="T58" fmla="*/ 58 w 1244"/>
                <a:gd name="T59" fmla="*/ 215 h 1188"/>
                <a:gd name="T60" fmla="*/ 28 w 1244"/>
                <a:gd name="T61" fmla="*/ 190 h 1188"/>
                <a:gd name="T62" fmla="*/ 51 w 1244"/>
                <a:gd name="T63" fmla="*/ 186 h 1188"/>
                <a:gd name="T64" fmla="*/ 45 w 1244"/>
                <a:gd name="T65" fmla="*/ 163 h 1188"/>
                <a:gd name="T66" fmla="*/ 22 w 1244"/>
                <a:gd name="T67" fmla="*/ 160 h 1188"/>
                <a:gd name="T68" fmla="*/ 0 w 1244"/>
                <a:gd name="T69" fmla="*/ 153 h 1188"/>
                <a:gd name="T70" fmla="*/ 69 w 1244"/>
                <a:gd name="T71" fmla="*/ 134 h 1188"/>
                <a:gd name="T72" fmla="*/ 131 w 1244"/>
                <a:gd name="T73" fmla="*/ 124 h 1188"/>
                <a:gd name="T74" fmla="*/ 181 w 1244"/>
                <a:gd name="T75" fmla="*/ 104 h 1188"/>
                <a:gd name="T76" fmla="*/ 231 w 1244"/>
                <a:gd name="T77" fmla="*/ 102 h 1188"/>
                <a:gd name="T78" fmla="*/ 261 w 1244"/>
                <a:gd name="T79" fmla="*/ 87 h 1188"/>
                <a:gd name="T80" fmla="*/ 314 w 1244"/>
                <a:gd name="T81" fmla="*/ 68 h 1188"/>
                <a:gd name="T82" fmla="*/ 348 w 1244"/>
                <a:gd name="T83" fmla="*/ 27 h 118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244" h="1188">
                  <a:moveTo>
                    <a:pt x="1062" y="48"/>
                  </a:moveTo>
                  <a:lnTo>
                    <a:pt x="1101" y="19"/>
                  </a:lnTo>
                  <a:lnTo>
                    <a:pt x="1125" y="0"/>
                  </a:lnTo>
                  <a:lnTo>
                    <a:pt x="1170" y="4"/>
                  </a:lnTo>
                  <a:lnTo>
                    <a:pt x="1183" y="31"/>
                  </a:lnTo>
                  <a:lnTo>
                    <a:pt x="1170" y="52"/>
                  </a:lnTo>
                  <a:lnTo>
                    <a:pt x="1175" y="65"/>
                  </a:lnTo>
                  <a:lnTo>
                    <a:pt x="1209" y="65"/>
                  </a:lnTo>
                  <a:lnTo>
                    <a:pt x="1183" y="92"/>
                  </a:lnTo>
                  <a:lnTo>
                    <a:pt x="1235" y="209"/>
                  </a:lnTo>
                  <a:lnTo>
                    <a:pt x="1244" y="248"/>
                  </a:lnTo>
                  <a:lnTo>
                    <a:pt x="1231" y="287"/>
                  </a:lnTo>
                  <a:lnTo>
                    <a:pt x="1227" y="296"/>
                  </a:lnTo>
                  <a:lnTo>
                    <a:pt x="1205" y="301"/>
                  </a:lnTo>
                  <a:lnTo>
                    <a:pt x="1196" y="309"/>
                  </a:lnTo>
                  <a:lnTo>
                    <a:pt x="1196" y="357"/>
                  </a:lnTo>
                  <a:lnTo>
                    <a:pt x="1175" y="357"/>
                  </a:lnTo>
                  <a:lnTo>
                    <a:pt x="1148" y="379"/>
                  </a:lnTo>
                  <a:lnTo>
                    <a:pt x="1144" y="404"/>
                  </a:lnTo>
                  <a:lnTo>
                    <a:pt x="1100" y="518"/>
                  </a:lnTo>
                  <a:lnTo>
                    <a:pt x="1105" y="531"/>
                  </a:lnTo>
                  <a:lnTo>
                    <a:pt x="1118" y="557"/>
                  </a:lnTo>
                  <a:lnTo>
                    <a:pt x="1105" y="583"/>
                  </a:lnTo>
                  <a:lnTo>
                    <a:pt x="1110" y="592"/>
                  </a:lnTo>
                  <a:lnTo>
                    <a:pt x="1135" y="613"/>
                  </a:lnTo>
                  <a:lnTo>
                    <a:pt x="1140" y="631"/>
                  </a:lnTo>
                  <a:lnTo>
                    <a:pt x="1161" y="696"/>
                  </a:lnTo>
                  <a:lnTo>
                    <a:pt x="1144" y="722"/>
                  </a:lnTo>
                  <a:lnTo>
                    <a:pt x="1144" y="736"/>
                  </a:lnTo>
                  <a:lnTo>
                    <a:pt x="1148" y="753"/>
                  </a:lnTo>
                  <a:lnTo>
                    <a:pt x="1096" y="827"/>
                  </a:lnTo>
                  <a:lnTo>
                    <a:pt x="1070" y="853"/>
                  </a:lnTo>
                  <a:lnTo>
                    <a:pt x="1070" y="922"/>
                  </a:lnTo>
                  <a:lnTo>
                    <a:pt x="1057" y="973"/>
                  </a:lnTo>
                  <a:lnTo>
                    <a:pt x="1037" y="1016"/>
                  </a:lnTo>
                  <a:lnTo>
                    <a:pt x="1014" y="1015"/>
                  </a:lnTo>
                  <a:lnTo>
                    <a:pt x="1012" y="1033"/>
                  </a:lnTo>
                  <a:lnTo>
                    <a:pt x="1018" y="1041"/>
                  </a:lnTo>
                  <a:lnTo>
                    <a:pt x="1018" y="1051"/>
                  </a:lnTo>
                  <a:lnTo>
                    <a:pt x="998" y="1060"/>
                  </a:lnTo>
                  <a:lnTo>
                    <a:pt x="967" y="1062"/>
                  </a:lnTo>
                  <a:lnTo>
                    <a:pt x="939" y="1099"/>
                  </a:lnTo>
                  <a:lnTo>
                    <a:pt x="901" y="1131"/>
                  </a:lnTo>
                  <a:lnTo>
                    <a:pt x="848" y="1105"/>
                  </a:lnTo>
                  <a:lnTo>
                    <a:pt x="774" y="1114"/>
                  </a:lnTo>
                  <a:lnTo>
                    <a:pt x="731" y="1084"/>
                  </a:lnTo>
                  <a:lnTo>
                    <a:pt x="765" y="983"/>
                  </a:lnTo>
                  <a:lnTo>
                    <a:pt x="705" y="996"/>
                  </a:lnTo>
                  <a:lnTo>
                    <a:pt x="674" y="1040"/>
                  </a:lnTo>
                  <a:lnTo>
                    <a:pt x="535" y="1031"/>
                  </a:lnTo>
                  <a:lnTo>
                    <a:pt x="513" y="1036"/>
                  </a:lnTo>
                  <a:lnTo>
                    <a:pt x="496" y="1048"/>
                  </a:lnTo>
                  <a:lnTo>
                    <a:pt x="491" y="1066"/>
                  </a:lnTo>
                  <a:lnTo>
                    <a:pt x="479" y="1119"/>
                  </a:lnTo>
                  <a:lnTo>
                    <a:pt x="439" y="1149"/>
                  </a:lnTo>
                  <a:lnTo>
                    <a:pt x="348" y="1149"/>
                  </a:lnTo>
                  <a:lnTo>
                    <a:pt x="283" y="1188"/>
                  </a:lnTo>
                  <a:lnTo>
                    <a:pt x="226" y="1127"/>
                  </a:lnTo>
                  <a:lnTo>
                    <a:pt x="165" y="1123"/>
                  </a:lnTo>
                  <a:lnTo>
                    <a:pt x="174" y="1062"/>
                  </a:lnTo>
                  <a:lnTo>
                    <a:pt x="21" y="983"/>
                  </a:lnTo>
                  <a:lnTo>
                    <a:pt x="83" y="940"/>
                  </a:lnTo>
                  <a:lnTo>
                    <a:pt x="139" y="931"/>
                  </a:lnTo>
                  <a:lnTo>
                    <a:pt x="152" y="922"/>
                  </a:lnTo>
                  <a:lnTo>
                    <a:pt x="152" y="897"/>
                  </a:lnTo>
                  <a:lnTo>
                    <a:pt x="134" y="805"/>
                  </a:lnTo>
                  <a:lnTo>
                    <a:pt x="100" y="779"/>
                  </a:lnTo>
                  <a:lnTo>
                    <a:pt x="65" y="792"/>
                  </a:lnTo>
                  <a:lnTo>
                    <a:pt x="0" y="792"/>
                  </a:lnTo>
                  <a:lnTo>
                    <a:pt x="0" y="757"/>
                  </a:lnTo>
                  <a:lnTo>
                    <a:pt x="104" y="688"/>
                  </a:lnTo>
                  <a:lnTo>
                    <a:pt x="205" y="666"/>
                  </a:lnTo>
                  <a:lnTo>
                    <a:pt x="230" y="600"/>
                  </a:lnTo>
                  <a:lnTo>
                    <a:pt x="391" y="613"/>
                  </a:lnTo>
                  <a:lnTo>
                    <a:pt x="448" y="548"/>
                  </a:lnTo>
                  <a:lnTo>
                    <a:pt x="539" y="518"/>
                  </a:lnTo>
                  <a:lnTo>
                    <a:pt x="609" y="487"/>
                  </a:lnTo>
                  <a:lnTo>
                    <a:pt x="687" y="505"/>
                  </a:lnTo>
                  <a:lnTo>
                    <a:pt x="722" y="470"/>
                  </a:lnTo>
                  <a:lnTo>
                    <a:pt x="778" y="431"/>
                  </a:lnTo>
                  <a:lnTo>
                    <a:pt x="870" y="383"/>
                  </a:lnTo>
                  <a:lnTo>
                    <a:pt x="935" y="335"/>
                  </a:lnTo>
                  <a:lnTo>
                    <a:pt x="1005" y="218"/>
                  </a:lnTo>
                  <a:lnTo>
                    <a:pt x="1035" y="135"/>
                  </a:lnTo>
                  <a:lnTo>
                    <a:pt x="1062" y="48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41020" name="Freeform 53"/>
            <p:cNvSpPr>
              <a:spLocks/>
            </p:cNvSpPr>
            <p:nvPr/>
          </p:nvSpPr>
          <p:spPr bwMode="auto">
            <a:xfrm>
              <a:off x="5741" y="2094"/>
              <a:ext cx="360" cy="178"/>
            </a:xfrm>
            <a:custGeom>
              <a:avLst/>
              <a:gdLst>
                <a:gd name="T0" fmla="*/ 44 w 518"/>
                <a:gd name="T1" fmla="*/ 26 h 303"/>
                <a:gd name="T2" fmla="*/ 44 w 518"/>
                <a:gd name="T3" fmla="*/ 24 h 303"/>
                <a:gd name="T4" fmla="*/ 57 w 518"/>
                <a:gd name="T5" fmla="*/ 16 h 303"/>
                <a:gd name="T6" fmla="*/ 63 w 518"/>
                <a:gd name="T7" fmla="*/ 11 h 303"/>
                <a:gd name="T8" fmla="*/ 66 w 518"/>
                <a:gd name="T9" fmla="*/ 9 h 303"/>
                <a:gd name="T10" fmla="*/ 77 w 518"/>
                <a:gd name="T11" fmla="*/ 9 h 303"/>
                <a:gd name="T12" fmla="*/ 83 w 518"/>
                <a:gd name="T13" fmla="*/ 7 h 303"/>
                <a:gd name="T14" fmla="*/ 83 w 518"/>
                <a:gd name="T15" fmla="*/ 5 h 303"/>
                <a:gd name="T16" fmla="*/ 81 w 518"/>
                <a:gd name="T17" fmla="*/ 4 h 303"/>
                <a:gd name="T18" fmla="*/ 82 w 518"/>
                <a:gd name="T19" fmla="*/ 0 h 303"/>
                <a:gd name="T20" fmla="*/ 89 w 518"/>
                <a:gd name="T21" fmla="*/ 0 h 303"/>
                <a:gd name="T22" fmla="*/ 101 w 518"/>
                <a:gd name="T23" fmla="*/ 8 h 303"/>
                <a:gd name="T24" fmla="*/ 113 w 518"/>
                <a:gd name="T25" fmla="*/ 7 h 303"/>
                <a:gd name="T26" fmla="*/ 127 w 518"/>
                <a:gd name="T27" fmla="*/ 3 h 303"/>
                <a:gd name="T28" fmla="*/ 152 w 518"/>
                <a:gd name="T29" fmla="*/ 6 h 303"/>
                <a:gd name="T30" fmla="*/ 172 w 518"/>
                <a:gd name="T31" fmla="*/ 9 h 303"/>
                <a:gd name="T32" fmla="*/ 174 w 518"/>
                <a:gd name="T33" fmla="*/ 27 h 303"/>
                <a:gd name="T34" fmla="*/ 170 w 518"/>
                <a:gd name="T35" fmla="*/ 27 h 303"/>
                <a:gd name="T36" fmla="*/ 163 w 518"/>
                <a:gd name="T37" fmla="*/ 25 h 303"/>
                <a:gd name="T38" fmla="*/ 156 w 518"/>
                <a:gd name="T39" fmla="*/ 22 h 303"/>
                <a:gd name="T40" fmla="*/ 154 w 518"/>
                <a:gd name="T41" fmla="*/ 25 h 303"/>
                <a:gd name="T42" fmla="*/ 149 w 518"/>
                <a:gd name="T43" fmla="*/ 27 h 303"/>
                <a:gd name="T44" fmla="*/ 143 w 518"/>
                <a:gd name="T45" fmla="*/ 25 h 303"/>
                <a:gd name="T46" fmla="*/ 140 w 518"/>
                <a:gd name="T47" fmla="*/ 25 h 303"/>
                <a:gd name="T48" fmla="*/ 139 w 518"/>
                <a:gd name="T49" fmla="*/ 27 h 303"/>
                <a:gd name="T50" fmla="*/ 142 w 518"/>
                <a:gd name="T51" fmla="*/ 32 h 303"/>
                <a:gd name="T52" fmla="*/ 142 w 518"/>
                <a:gd name="T53" fmla="*/ 36 h 303"/>
                <a:gd name="T54" fmla="*/ 131 w 518"/>
                <a:gd name="T55" fmla="*/ 43 h 303"/>
                <a:gd name="T56" fmla="*/ 121 w 518"/>
                <a:gd name="T57" fmla="*/ 49 h 303"/>
                <a:gd name="T58" fmla="*/ 117 w 518"/>
                <a:gd name="T59" fmla="*/ 44 h 303"/>
                <a:gd name="T60" fmla="*/ 82 w 518"/>
                <a:gd name="T61" fmla="*/ 44 h 303"/>
                <a:gd name="T62" fmla="*/ 74 w 518"/>
                <a:gd name="T63" fmla="*/ 62 h 303"/>
                <a:gd name="T64" fmla="*/ 54 w 518"/>
                <a:gd name="T65" fmla="*/ 49 h 303"/>
                <a:gd name="T66" fmla="*/ 41 w 518"/>
                <a:gd name="T67" fmla="*/ 53 h 303"/>
                <a:gd name="T68" fmla="*/ 26 w 518"/>
                <a:gd name="T69" fmla="*/ 54 h 303"/>
                <a:gd name="T70" fmla="*/ 13 w 518"/>
                <a:gd name="T71" fmla="*/ 54 h 303"/>
                <a:gd name="T72" fmla="*/ 1 w 518"/>
                <a:gd name="T73" fmla="*/ 46 h 303"/>
                <a:gd name="T74" fmla="*/ 0 w 518"/>
                <a:gd name="T75" fmla="*/ 43 h 303"/>
                <a:gd name="T76" fmla="*/ 10 w 518"/>
                <a:gd name="T77" fmla="*/ 30 h 303"/>
                <a:gd name="T78" fmla="*/ 33 w 518"/>
                <a:gd name="T79" fmla="*/ 37 h 303"/>
                <a:gd name="T80" fmla="*/ 44 w 518"/>
                <a:gd name="T81" fmla="*/ 26 h 30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518" h="303">
                  <a:moveTo>
                    <a:pt x="131" y="130"/>
                  </a:moveTo>
                  <a:lnTo>
                    <a:pt x="131" y="117"/>
                  </a:lnTo>
                  <a:lnTo>
                    <a:pt x="170" y="82"/>
                  </a:lnTo>
                  <a:lnTo>
                    <a:pt x="187" y="56"/>
                  </a:lnTo>
                  <a:lnTo>
                    <a:pt x="196" y="48"/>
                  </a:lnTo>
                  <a:lnTo>
                    <a:pt x="230" y="43"/>
                  </a:lnTo>
                  <a:lnTo>
                    <a:pt x="248" y="35"/>
                  </a:lnTo>
                  <a:lnTo>
                    <a:pt x="248" y="26"/>
                  </a:lnTo>
                  <a:lnTo>
                    <a:pt x="240" y="17"/>
                  </a:lnTo>
                  <a:lnTo>
                    <a:pt x="244" y="0"/>
                  </a:lnTo>
                  <a:lnTo>
                    <a:pt x="265" y="0"/>
                  </a:lnTo>
                  <a:lnTo>
                    <a:pt x="300" y="39"/>
                  </a:lnTo>
                  <a:lnTo>
                    <a:pt x="335" y="35"/>
                  </a:lnTo>
                  <a:lnTo>
                    <a:pt x="378" y="13"/>
                  </a:lnTo>
                  <a:lnTo>
                    <a:pt x="453" y="31"/>
                  </a:lnTo>
                  <a:lnTo>
                    <a:pt x="514" y="43"/>
                  </a:lnTo>
                  <a:lnTo>
                    <a:pt x="518" y="134"/>
                  </a:lnTo>
                  <a:lnTo>
                    <a:pt x="505" y="134"/>
                  </a:lnTo>
                  <a:lnTo>
                    <a:pt x="483" y="121"/>
                  </a:lnTo>
                  <a:lnTo>
                    <a:pt x="466" y="108"/>
                  </a:lnTo>
                  <a:lnTo>
                    <a:pt x="457" y="125"/>
                  </a:lnTo>
                  <a:lnTo>
                    <a:pt x="444" y="134"/>
                  </a:lnTo>
                  <a:lnTo>
                    <a:pt x="426" y="121"/>
                  </a:lnTo>
                  <a:lnTo>
                    <a:pt x="418" y="121"/>
                  </a:lnTo>
                  <a:lnTo>
                    <a:pt x="414" y="134"/>
                  </a:lnTo>
                  <a:lnTo>
                    <a:pt x="422" y="156"/>
                  </a:lnTo>
                  <a:lnTo>
                    <a:pt x="422" y="178"/>
                  </a:lnTo>
                  <a:lnTo>
                    <a:pt x="392" y="212"/>
                  </a:lnTo>
                  <a:lnTo>
                    <a:pt x="361" y="242"/>
                  </a:lnTo>
                  <a:lnTo>
                    <a:pt x="348" y="217"/>
                  </a:lnTo>
                  <a:lnTo>
                    <a:pt x="244" y="217"/>
                  </a:lnTo>
                  <a:lnTo>
                    <a:pt x="222" y="303"/>
                  </a:lnTo>
                  <a:lnTo>
                    <a:pt x="161" y="242"/>
                  </a:lnTo>
                  <a:lnTo>
                    <a:pt x="122" y="260"/>
                  </a:lnTo>
                  <a:lnTo>
                    <a:pt x="79" y="268"/>
                  </a:lnTo>
                  <a:lnTo>
                    <a:pt x="39" y="268"/>
                  </a:lnTo>
                  <a:lnTo>
                    <a:pt x="4" y="230"/>
                  </a:lnTo>
                  <a:lnTo>
                    <a:pt x="0" y="212"/>
                  </a:lnTo>
                  <a:lnTo>
                    <a:pt x="31" y="147"/>
                  </a:lnTo>
                  <a:lnTo>
                    <a:pt x="96" y="182"/>
                  </a:lnTo>
                  <a:lnTo>
                    <a:pt x="131" y="13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41021" name="Freeform 54"/>
            <p:cNvSpPr>
              <a:spLocks/>
            </p:cNvSpPr>
            <p:nvPr/>
          </p:nvSpPr>
          <p:spPr bwMode="auto">
            <a:xfrm>
              <a:off x="5993" y="2072"/>
              <a:ext cx="422" cy="323"/>
            </a:xfrm>
            <a:custGeom>
              <a:avLst/>
              <a:gdLst>
                <a:gd name="T0" fmla="*/ 0 w 607"/>
                <a:gd name="T1" fmla="*/ 56 h 550"/>
                <a:gd name="T2" fmla="*/ 28 w 607"/>
                <a:gd name="T3" fmla="*/ 89 h 550"/>
                <a:gd name="T4" fmla="*/ 44 w 607"/>
                <a:gd name="T5" fmla="*/ 86 h 550"/>
                <a:gd name="T6" fmla="*/ 48 w 607"/>
                <a:gd name="T7" fmla="*/ 99 h 550"/>
                <a:gd name="T8" fmla="*/ 75 w 607"/>
                <a:gd name="T9" fmla="*/ 112 h 550"/>
                <a:gd name="T10" fmla="*/ 78 w 607"/>
                <a:gd name="T11" fmla="*/ 110 h 550"/>
                <a:gd name="T12" fmla="*/ 79 w 607"/>
                <a:gd name="T13" fmla="*/ 105 h 550"/>
                <a:gd name="T14" fmla="*/ 91 w 607"/>
                <a:gd name="T15" fmla="*/ 99 h 550"/>
                <a:gd name="T16" fmla="*/ 88 w 607"/>
                <a:gd name="T17" fmla="*/ 91 h 550"/>
                <a:gd name="T18" fmla="*/ 90 w 607"/>
                <a:gd name="T19" fmla="*/ 89 h 550"/>
                <a:gd name="T20" fmla="*/ 120 w 607"/>
                <a:gd name="T21" fmla="*/ 78 h 550"/>
                <a:gd name="T22" fmla="*/ 124 w 607"/>
                <a:gd name="T23" fmla="*/ 78 h 550"/>
                <a:gd name="T24" fmla="*/ 127 w 607"/>
                <a:gd name="T25" fmla="*/ 82 h 550"/>
                <a:gd name="T26" fmla="*/ 131 w 607"/>
                <a:gd name="T27" fmla="*/ 86 h 550"/>
                <a:gd name="T28" fmla="*/ 137 w 607"/>
                <a:gd name="T29" fmla="*/ 86 h 550"/>
                <a:gd name="T30" fmla="*/ 143 w 607"/>
                <a:gd name="T31" fmla="*/ 80 h 550"/>
                <a:gd name="T32" fmla="*/ 147 w 607"/>
                <a:gd name="T33" fmla="*/ 80 h 550"/>
                <a:gd name="T34" fmla="*/ 150 w 607"/>
                <a:gd name="T35" fmla="*/ 83 h 550"/>
                <a:gd name="T36" fmla="*/ 165 w 607"/>
                <a:gd name="T37" fmla="*/ 77 h 550"/>
                <a:gd name="T38" fmla="*/ 179 w 607"/>
                <a:gd name="T39" fmla="*/ 73 h 550"/>
                <a:gd name="T40" fmla="*/ 193 w 607"/>
                <a:gd name="T41" fmla="*/ 75 h 550"/>
                <a:gd name="T42" fmla="*/ 204 w 607"/>
                <a:gd name="T43" fmla="*/ 76 h 550"/>
                <a:gd name="T44" fmla="*/ 202 w 607"/>
                <a:gd name="T45" fmla="*/ 64 h 550"/>
                <a:gd name="T46" fmla="*/ 200 w 607"/>
                <a:gd name="T47" fmla="*/ 63 h 550"/>
                <a:gd name="T48" fmla="*/ 191 w 607"/>
                <a:gd name="T49" fmla="*/ 62 h 550"/>
                <a:gd name="T50" fmla="*/ 187 w 607"/>
                <a:gd name="T51" fmla="*/ 55 h 550"/>
                <a:gd name="T52" fmla="*/ 185 w 607"/>
                <a:gd name="T53" fmla="*/ 49 h 550"/>
                <a:gd name="T54" fmla="*/ 179 w 607"/>
                <a:gd name="T55" fmla="*/ 45 h 550"/>
                <a:gd name="T56" fmla="*/ 172 w 607"/>
                <a:gd name="T57" fmla="*/ 45 h 550"/>
                <a:gd name="T58" fmla="*/ 168 w 607"/>
                <a:gd name="T59" fmla="*/ 41 h 550"/>
                <a:gd name="T60" fmla="*/ 163 w 607"/>
                <a:gd name="T61" fmla="*/ 34 h 550"/>
                <a:gd name="T62" fmla="*/ 170 w 607"/>
                <a:gd name="T63" fmla="*/ 31 h 550"/>
                <a:gd name="T64" fmla="*/ 170 w 607"/>
                <a:gd name="T65" fmla="*/ 28 h 550"/>
                <a:gd name="T66" fmla="*/ 165 w 607"/>
                <a:gd name="T67" fmla="*/ 21 h 550"/>
                <a:gd name="T68" fmla="*/ 159 w 607"/>
                <a:gd name="T69" fmla="*/ 19 h 550"/>
                <a:gd name="T70" fmla="*/ 154 w 607"/>
                <a:gd name="T71" fmla="*/ 18 h 550"/>
                <a:gd name="T72" fmla="*/ 149 w 607"/>
                <a:gd name="T73" fmla="*/ 15 h 550"/>
                <a:gd name="T74" fmla="*/ 145 w 607"/>
                <a:gd name="T75" fmla="*/ 9 h 550"/>
                <a:gd name="T76" fmla="*/ 115 w 607"/>
                <a:gd name="T77" fmla="*/ 0 h 550"/>
                <a:gd name="T78" fmla="*/ 89 w 607"/>
                <a:gd name="T79" fmla="*/ 5 h 550"/>
                <a:gd name="T80" fmla="*/ 75 w 607"/>
                <a:gd name="T81" fmla="*/ 6 h 550"/>
                <a:gd name="T82" fmla="*/ 63 w 607"/>
                <a:gd name="T83" fmla="*/ 9 h 550"/>
                <a:gd name="T84" fmla="*/ 51 w 607"/>
                <a:gd name="T85" fmla="*/ 16 h 550"/>
                <a:gd name="T86" fmla="*/ 51 w 607"/>
                <a:gd name="T87" fmla="*/ 29 h 550"/>
                <a:gd name="T88" fmla="*/ 52 w 607"/>
                <a:gd name="T89" fmla="*/ 34 h 550"/>
                <a:gd name="T90" fmla="*/ 51 w 607"/>
                <a:gd name="T91" fmla="*/ 35 h 550"/>
                <a:gd name="T92" fmla="*/ 47 w 607"/>
                <a:gd name="T93" fmla="*/ 35 h 550"/>
                <a:gd name="T94" fmla="*/ 35 w 607"/>
                <a:gd name="T95" fmla="*/ 30 h 550"/>
                <a:gd name="T96" fmla="*/ 33 w 607"/>
                <a:gd name="T97" fmla="*/ 33 h 550"/>
                <a:gd name="T98" fmla="*/ 28 w 607"/>
                <a:gd name="T99" fmla="*/ 35 h 550"/>
                <a:gd name="T100" fmla="*/ 23 w 607"/>
                <a:gd name="T101" fmla="*/ 32 h 550"/>
                <a:gd name="T102" fmla="*/ 19 w 607"/>
                <a:gd name="T103" fmla="*/ 32 h 550"/>
                <a:gd name="T104" fmla="*/ 17 w 607"/>
                <a:gd name="T105" fmla="*/ 35 h 550"/>
                <a:gd name="T106" fmla="*/ 20 w 607"/>
                <a:gd name="T107" fmla="*/ 40 h 550"/>
                <a:gd name="T108" fmla="*/ 20 w 607"/>
                <a:gd name="T109" fmla="*/ 44 h 550"/>
                <a:gd name="T110" fmla="*/ 0 w 607"/>
                <a:gd name="T111" fmla="*/ 56 h 55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607" h="550">
                  <a:moveTo>
                    <a:pt x="0" y="279"/>
                  </a:moveTo>
                  <a:lnTo>
                    <a:pt x="84" y="439"/>
                  </a:lnTo>
                  <a:lnTo>
                    <a:pt x="131" y="424"/>
                  </a:lnTo>
                  <a:lnTo>
                    <a:pt x="143" y="487"/>
                  </a:lnTo>
                  <a:lnTo>
                    <a:pt x="225" y="550"/>
                  </a:lnTo>
                  <a:lnTo>
                    <a:pt x="231" y="544"/>
                  </a:lnTo>
                  <a:lnTo>
                    <a:pt x="236" y="517"/>
                  </a:lnTo>
                  <a:lnTo>
                    <a:pt x="271" y="487"/>
                  </a:lnTo>
                  <a:lnTo>
                    <a:pt x="262" y="450"/>
                  </a:lnTo>
                  <a:lnTo>
                    <a:pt x="269" y="439"/>
                  </a:lnTo>
                  <a:lnTo>
                    <a:pt x="357" y="385"/>
                  </a:lnTo>
                  <a:lnTo>
                    <a:pt x="371" y="387"/>
                  </a:lnTo>
                  <a:lnTo>
                    <a:pt x="378" y="402"/>
                  </a:lnTo>
                  <a:lnTo>
                    <a:pt x="388" y="426"/>
                  </a:lnTo>
                  <a:lnTo>
                    <a:pt x="407" y="428"/>
                  </a:lnTo>
                  <a:lnTo>
                    <a:pt x="426" y="397"/>
                  </a:lnTo>
                  <a:lnTo>
                    <a:pt x="438" y="398"/>
                  </a:lnTo>
                  <a:lnTo>
                    <a:pt x="448" y="408"/>
                  </a:lnTo>
                  <a:lnTo>
                    <a:pt x="494" y="380"/>
                  </a:lnTo>
                  <a:lnTo>
                    <a:pt x="531" y="363"/>
                  </a:lnTo>
                  <a:lnTo>
                    <a:pt x="574" y="372"/>
                  </a:lnTo>
                  <a:lnTo>
                    <a:pt x="607" y="374"/>
                  </a:lnTo>
                  <a:lnTo>
                    <a:pt x="603" y="317"/>
                  </a:lnTo>
                  <a:lnTo>
                    <a:pt x="594" y="313"/>
                  </a:lnTo>
                  <a:lnTo>
                    <a:pt x="568" y="304"/>
                  </a:lnTo>
                  <a:lnTo>
                    <a:pt x="557" y="269"/>
                  </a:lnTo>
                  <a:lnTo>
                    <a:pt x="551" y="241"/>
                  </a:lnTo>
                  <a:lnTo>
                    <a:pt x="533" y="223"/>
                  </a:lnTo>
                  <a:lnTo>
                    <a:pt x="513" y="219"/>
                  </a:lnTo>
                  <a:lnTo>
                    <a:pt x="498" y="200"/>
                  </a:lnTo>
                  <a:lnTo>
                    <a:pt x="486" y="167"/>
                  </a:lnTo>
                  <a:lnTo>
                    <a:pt x="507" y="154"/>
                  </a:lnTo>
                  <a:lnTo>
                    <a:pt x="505" y="139"/>
                  </a:lnTo>
                  <a:lnTo>
                    <a:pt x="490" y="102"/>
                  </a:lnTo>
                  <a:lnTo>
                    <a:pt x="473" y="95"/>
                  </a:lnTo>
                  <a:lnTo>
                    <a:pt x="457" y="91"/>
                  </a:lnTo>
                  <a:lnTo>
                    <a:pt x="444" y="73"/>
                  </a:lnTo>
                  <a:lnTo>
                    <a:pt x="431" y="47"/>
                  </a:lnTo>
                  <a:lnTo>
                    <a:pt x="342" y="0"/>
                  </a:lnTo>
                  <a:lnTo>
                    <a:pt x="265" y="26"/>
                  </a:lnTo>
                  <a:lnTo>
                    <a:pt x="223" y="32"/>
                  </a:lnTo>
                  <a:lnTo>
                    <a:pt x="186" y="45"/>
                  </a:lnTo>
                  <a:lnTo>
                    <a:pt x="154" y="82"/>
                  </a:lnTo>
                  <a:lnTo>
                    <a:pt x="154" y="143"/>
                  </a:lnTo>
                  <a:lnTo>
                    <a:pt x="156" y="167"/>
                  </a:lnTo>
                  <a:lnTo>
                    <a:pt x="151" y="171"/>
                  </a:lnTo>
                  <a:lnTo>
                    <a:pt x="141" y="171"/>
                  </a:lnTo>
                  <a:lnTo>
                    <a:pt x="105" y="147"/>
                  </a:lnTo>
                  <a:lnTo>
                    <a:pt x="96" y="162"/>
                  </a:lnTo>
                  <a:lnTo>
                    <a:pt x="82" y="171"/>
                  </a:lnTo>
                  <a:lnTo>
                    <a:pt x="67" y="160"/>
                  </a:lnTo>
                  <a:lnTo>
                    <a:pt x="57" y="158"/>
                  </a:lnTo>
                  <a:lnTo>
                    <a:pt x="52" y="172"/>
                  </a:lnTo>
                  <a:lnTo>
                    <a:pt x="61" y="195"/>
                  </a:lnTo>
                  <a:lnTo>
                    <a:pt x="60" y="218"/>
                  </a:lnTo>
                  <a:lnTo>
                    <a:pt x="0" y="279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41022" name="Freeform 55"/>
            <p:cNvSpPr>
              <a:spLocks/>
            </p:cNvSpPr>
            <p:nvPr/>
          </p:nvSpPr>
          <p:spPr bwMode="auto">
            <a:xfrm>
              <a:off x="6149" y="2285"/>
              <a:ext cx="283" cy="131"/>
            </a:xfrm>
            <a:custGeom>
              <a:avLst/>
              <a:gdLst>
                <a:gd name="T0" fmla="*/ 0 w 406"/>
                <a:gd name="T1" fmla="*/ 37 h 224"/>
                <a:gd name="T2" fmla="*/ 14 w 406"/>
                <a:gd name="T3" fmla="*/ 43 h 224"/>
                <a:gd name="T4" fmla="*/ 60 w 406"/>
                <a:gd name="T5" fmla="*/ 42 h 224"/>
                <a:gd name="T6" fmla="*/ 75 w 406"/>
                <a:gd name="T7" fmla="*/ 45 h 224"/>
                <a:gd name="T8" fmla="*/ 91 w 406"/>
                <a:gd name="T9" fmla="*/ 42 h 224"/>
                <a:gd name="T10" fmla="*/ 91 w 406"/>
                <a:gd name="T11" fmla="*/ 27 h 224"/>
                <a:gd name="T12" fmla="*/ 137 w 406"/>
                <a:gd name="T13" fmla="*/ 10 h 224"/>
                <a:gd name="T14" fmla="*/ 128 w 406"/>
                <a:gd name="T15" fmla="*/ 2 h 224"/>
                <a:gd name="T16" fmla="*/ 115 w 406"/>
                <a:gd name="T17" fmla="*/ 1 h 224"/>
                <a:gd name="T18" fmla="*/ 103 w 406"/>
                <a:gd name="T19" fmla="*/ 0 h 224"/>
                <a:gd name="T20" fmla="*/ 89 w 406"/>
                <a:gd name="T21" fmla="*/ 5 h 224"/>
                <a:gd name="T22" fmla="*/ 76 w 406"/>
                <a:gd name="T23" fmla="*/ 9 h 224"/>
                <a:gd name="T24" fmla="*/ 71 w 406"/>
                <a:gd name="T25" fmla="*/ 7 h 224"/>
                <a:gd name="T26" fmla="*/ 68 w 406"/>
                <a:gd name="T27" fmla="*/ 7 h 224"/>
                <a:gd name="T28" fmla="*/ 61 w 406"/>
                <a:gd name="T29" fmla="*/ 13 h 224"/>
                <a:gd name="T30" fmla="*/ 55 w 406"/>
                <a:gd name="T31" fmla="*/ 12 h 224"/>
                <a:gd name="T32" fmla="*/ 52 w 406"/>
                <a:gd name="T33" fmla="*/ 8 h 224"/>
                <a:gd name="T34" fmla="*/ 49 w 406"/>
                <a:gd name="T35" fmla="*/ 5 h 224"/>
                <a:gd name="T36" fmla="*/ 45 w 406"/>
                <a:gd name="T37" fmla="*/ 5 h 224"/>
                <a:gd name="T38" fmla="*/ 34 w 406"/>
                <a:gd name="T39" fmla="*/ 9 h 224"/>
                <a:gd name="T40" fmla="*/ 15 w 406"/>
                <a:gd name="T41" fmla="*/ 15 h 224"/>
                <a:gd name="T42" fmla="*/ 13 w 406"/>
                <a:gd name="T43" fmla="*/ 17 h 224"/>
                <a:gd name="T44" fmla="*/ 15 w 406"/>
                <a:gd name="T45" fmla="*/ 24 h 224"/>
                <a:gd name="T46" fmla="*/ 15 w 406"/>
                <a:gd name="T47" fmla="*/ 25 h 224"/>
                <a:gd name="T48" fmla="*/ 2 w 406"/>
                <a:gd name="T49" fmla="*/ 31 h 224"/>
                <a:gd name="T50" fmla="*/ 2 w 406"/>
                <a:gd name="T51" fmla="*/ 35 h 224"/>
                <a:gd name="T52" fmla="*/ 0 w 406"/>
                <a:gd name="T53" fmla="*/ 37 h 2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06" h="224">
                  <a:moveTo>
                    <a:pt x="0" y="187"/>
                  </a:moveTo>
                  <a:lnTo>
                    <a:pt x="41" y="215"/>
                  </a:lnTo>
                  <a:lnTo>
                    <a:pt x="178" y="209"/>
                  </a:lnTo>
                  <a:lnTo>
                    <a:pt x="221" y="224"/>
                  </a:lnTo>
                  <a:lnTo>
                    <a:pt x="267" y="209"/>
                  </a:lnTo>
                  <a:lnTo>
                    <a:pt x="267" y="137"/>
                  </a:lnTo>
                  <a:lnTo>
                    <a:pt x="406" y="50"/>
                  </a:lnTo>
                  <a:lnTo>
                    <a:pt x="378" y="11"/>
                  </a:lnTo>
                  <a:lnTo>
                    <a:pt x="339" y="7"/>
                  </a:lnTo>
                  <a:lnTo>
                    <a:pt x="306" y="0"/>
                  </a:lnTo>
                  <a:lnTo>
                    <a:pt x="261" y="22"/>
                  </a:lnTo>
                  <a:lnTo>
                    <a:pt x="224" y="46"/>
                  </a:lnTo>
                  <a:lnTo>
                    <a:pt x="211" y="35"/>
                  </a:lnTo>
                  <a:lnTo>
                    <a:pt x="200" y="35"/>
                  </a:lnTo>
                  <a:lnTo>
                    <a:pt x="180" y="63"/>
                  </a:lnTo>
                  <a:lnTo>
                    <a:pt x="163" y="61"/>
                  </a:lnTo>
                  <a:lnTo>
                    <a:pt x="154" y="39"/>
                  </a:lnTo>
                  <a:lnTo>
                    <a:pt x="145" y="26"/>
                  </a:lnTo>
                  <a:lnTo>
                    <a:pt x="132" y="22"/>
                  </a:lnTo>
                  <a:lnTo>
                    <a:pt x="100" y="43"/>
                  </a:lnTo>
                  <a:lnTo>
                    <a:pt x="43" y="74"/>
                  </a:lnTo>
                  <a:lnTo>
                    <a:pt x="37" y="85"/>
                  </a:lnTo>
                  <a:lnTo>
                    <a:pt x="43" y="120"/>
                  </a:lnTo>
                  <a:lnTo>
                    <a:pt x="43" y="126"/>
                  </a:lnTo>
                  <a:lnTo>
                    <a:pt x="7" y="154"/>
                  </a:lnTo>
                  <a:lnTo>
                    <a:pt x="7" y="174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41023" name="Freeform 56"/>
            <p:cNvSpPr>
              <a:spLocks/>
            </p:cNvSpPr>
            <p:nvPr/>
          </p:nvSpPr>
          <p:spPr bwMode="auto">
            <a:xfrm>
              <a:off x="6293" y="2012"/>
              <a:ext cx="372" cy="301"/>
            </a:xfrm>
            <a:custGeom>
              <a:avLst/>
              <a:gdLst>
                <a:gd name="T0" fmla="*/ 67 w 535"/>
                <a:gd name="T1" fmla="*/ 104 h 513"/>
                <a:gd name="T2" fmla="*/ 58 w 535"/>
                <a:gd name="T3" fmla="*/ 96 h 513"/>
                <a:gd name="T4" fmla="*/ 59 w 535"/>
                <a:gd name="T5" fmla="*/ 94 h 513"/>
                <a:gd name="T6" fmla="*/ 57 w 535"/>
                <a:gd name="T7" fmla="*/ 84 h 513"/>
                <a:gd name="T8" fmla="*/ 46 w 535"/>
                <a:gd name="T9" fmla="*/ 82 h 513"/>
                <a:gd name="T10" fmla="*/ 42 w 535"/>
                <a:gd name="T11" fmla="*/ 75 h 513"/>
                <a:gd name="T12" fmla="*/ 40 w 535"/>
                <a:gd name="T13" fmla="*/ 70 h 513"/>
                <a:gd name="T14" fmla="*/ 34 w 535"/>
                <a:gd name="T15" fmla="*/ 66 h 513"/>
                <a:gd name="T16" fmla="*/ 28 w 535"/>
                <a:gd name="T17" fmla="*/ 65 h 513"/>
                <a:gd name="T18" fmla="*/ 23 w 535"/>
                <a:gd name="T19" fmla="*/ 61 h 513"/>
                <a:gd name="T20" fmla="*/ 18 w 535"/>
                <a:gd name="T21" fmla="*/ 55 h 513"/>
                <a:gd name="T22" fmla="*/ 26 w 535"/>
                <a:gd name="T23" fmla="*/ 52 h 513"/>
                <a:gd name="T24" fmla="*/ 24 w 535"/>
                <a:gd name="T25" fmla="*/ 50 h 513"/>
                <a:gd name="T26" fmla="*/ 20 w 535"/>
                <a:gd name="T27" fmla="*/ 41 h 513"/>
                <a:gd name="T28" fmla="*/ 17 w 535"/>
                <a:gd name="T29" fmla="*/ 40 h 513"/>
                <a:gd name="T30" fmla="*/ 8 w 535"/>
                <a:gd name="T31" fmla="*/ 39 h 513"/>
                <a:gd name="T32" fmla="*/ 0 w 535"/>
                <a:gd name="T33" fmla="*/ 31 h 513"/>
                <a:gd name="T34" fmla="*/ 6 w 535"/>
                <a:gd name="T35" fmla="*/ 25 h 513"/>
                <a:gd name="T36" fmla="*/ 61 w 535"/>
                <a:gd name="T37" fmla="*/ 13 h 513"/>
                <a:gd name="T38" fmla="*/ 71 w 535"/>
                <a:gd name="T39" fmla="*/ 8 h 513"/>
                <a:gd name="T40" fmla="*/ 85 w 535"/>
                <a:gd name="T41" fmla="*/ 6 h 513"/>
                <a:gd name="T42" fmla="*/ 91 w 535"/>
                <a:gd name="T43" fmla="*/ 0 h 513"/>
                <a:gd name="T44" fmla="*/ 115 w 535"/>
                <a:gd name="T45" fmla="*/ 3 h 513"/>
                <a:gd name="T46" fmla="*/ 149 w 535"/>
                <a:gd name="T47" fmla="*/ 24 h 513"/>
                <a:gd name="T48" fmla="*/ 154 w 535"/>
                <a:gd name="T49" fmla="*/ 24 h 513"/>
                <a:gd name="T50" fmla="*/ 175 w 535"/>
                <a:gd name="T51" fmla="*/ 23 h 513"/>
                <a:gd name="T52" fmla="*/ 180 w 535"/>
                <a:gd name="T53" fmla="*/ 32 h 513"/>
                <a:gd name="T54" fmla="*/ 163 w 535"/>
                <a:gd name="T55" fmla="*/ 44 h 513"/>
                <a:gd name="T56" fmla="*/ 152 w 535"/>
                <a:gd name="T57" fmla="*/ 74 h 513"/>
                <a:gd name="T58" fmla="*/ 161 w 535"/>
                <a:gd name="T59" fmla="*/ 80 h 513"/>
                <a:gd name="T60" fmla="*/ 145 w 535"/>
                <a:gd name="T61" fmla="*/ 89 h 513"/>
                <a:gd name="T62" fmla="*/ 140 w 535"/>
                <a:gd name="T63" fmla="*/ 97 h 513"/>
                <a:gd name="T64" fmla="*/ 126 w 535"/>
                <a:gd name="T65" fmla="*/ 100 h 513"/>
                <a:gd name="T66" fmla="*/ 112 w 535"/>
                <a:gd name="T67" fmla="*/ 102 h 513"/>
                <a:gd name="T68" fmla="*/ 93 w 535"/>
                <a:gd name="T69" fmla="*/ 102 h 513"/>
                <a:gd name="T70" fmla="*/ 81 w 535"/>
                <a:gd name="T71" fmla="*/ 102 h 513"/>
                <a:gd name="T72" fmla="*/ 72 w 535"/>
                <a:gd name="T73" fmla="*/ 96 h 513"/>
                <a:gd name="T74" fmla="*/ 70 w 535"/>
                <a:gd name="T75" fmla="*/ 97 h 513"/>
                <a:gd name="T76" fmla="*/ 67 w 535"/>
                <a:gd name="T77" fmla="*/ 104 h 51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535" h="513">
                  <a:moveTo>
                    <a:pt x="198" y="513"/>
                  </a:moveTo>
                  <a:lnTo>
                    <a:pt x="173" y="478"/>
                  </a:lnTo>
                  <a:lnTo>
                    <a:pt x="176" y="465"/>
                  </a:lnTo>
                  <a:lnTo>
                    <a:pt x="170" y="417"/>
                  </a:lnTo>
                  <a:lnTo>
                    <a:pt x="137" y="404"/>
                  </a:lnTo>
                  <a:lnTo>
                    <a:pt x="124" y="371"/>
                  </a:lnTo>
                  <a:lnTo>
                    <a:pt x="118" y="344"/>
                  </a:lnTo>
                  <a:lnTo>
                    <a:pt x="102" y="325"/>
                  </a:lnTo>
                  <a:lnTo>
                    <a:pt x="84" y="323"/>
                  </a:lnTo>
                  <a:lnTo>
                    <a:pt x="67" y="302"/>
                  </a:lnTo>
                  <a:lnTo>
                    <a:pt x="54" y="269"/>
                  </a:lnTo>
                  <a:lnTo>
                    <a:pt x="76" y="256"/>
                  </a:lnTo>
                  <a:lnTo>
                    <a:pt x="74" y="247"/>
                  </a:lnTo>
                  <a:lnTo>
                    <a:pt x="59" y="203"/>
                  </a:lnTo>
                  <a:lnTo>
                    <a:pt x="52" y="199"/>
                  </a:lnTo>
                  <a:lnTo>
                    <a:pt x="24" y="191"/>
                  </a:lnTo>
                  <a:lnTo>
                    <a:pt x="0" y="152"/>
                  </a:lnTo>
                  <a:lnTo>
                    <a:pt x="16" y="123"/>
                  </a:lnTo>
                  <a:lnTo>
                    <a:pt x="182" y="64"/>
                  </a:lnTo>
                  <a:lnTo>
                    <a:pt x="210" y="39"/>
                  </a:lnTo>
                  <a:lnTo>
                    <a:pt x="251" y="32"/>
                  </a:lnTo>
                  <a:lnTo>
                    <a:pt x="271" y="0"/>
                  </a:lnTo>
                  <a:lnTo>
                    <a:pt x="343" y="14"/>
                  </a:lnTo>
                  <a:lnTo>
                    <a:pt x="443" y="120"/>
                  </a:lnTo>
                  <a:lnTo>
                    <a:pt x="457" y="120"/>
                  </a:lnTo>
                  <a:lnTo>
                    <a:pt x="520" y="112"/>
                  </a:lnTo>
                  <a:lnTo>
                    <a:pt x="535" y="158"/>
                  </a:lnTo>
                  <a:lnTo>
                    <a:pt x="485" y="219"/>
                  </a:lnTo>
                  <a:lnTo>
                    <a:pt x="452" y="365"/>
                  </a:lnTo>
                  <a:lnTo>
                    <a:pt x="481" y="393"/>
                  </a:lnTo>
                  <a:lnTo>
                    <a:pt x="433" y="441"/>
                  </a:lnTo>
                  <a:lnTo>
                    <a:pt x="418" y="482"/>
                  </a:lnTo>
                  <a:lnTo>
                    <a:pt x="376" y="492"/>
                  </a:lnTo>
                  <a:lnTo>
                    <a:pt x="333" y="504"/>
                  </a:lnTo>
                  <a:lnTo>
                    <a:pt x="278" y="502"/>
                  </a:lnTo>
                  <a:lnTo>
                    <a:pt x="241" y="502"/>
                  </a:lnTo>
                  <a:lnTo>
                    <a:pt x="213" y="474"/>
                  </a:lnTo>
                  <a:lnTo>
                    <a:pt x="207" y="482"/>
                  </a:lnTo>
                  <a:lnTo>
                    <a:pt x="198" y="513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</p:grpSp>
      <p:grpSp>
        <p:nvGrpSpPr>
          <p:cNvPr id="57" name="Group 62"/>
          <p:cNvGrpSpPr>
            <a:grpSpLocks/>
          </p:cNvGrpSpPr>
          <p:nvPr/>
        </p:nvGrpSpPr>
        <p:grpSpPr bwMode="auto">
          <a:xfrm>
            <a:off x="6084096" y="3212306"/>
            <a:ext cx="1745456" cy="1897855"/>
            <a:chOff x="4150" y="2358"/>
            <a:chExt cx="1466" cy="1594"/>
          </a:xfrm>
        </p:grpSpPr>
        <p:sp>
          <p:nvSpPr>
            <p:cNvPr id="40999" name="Freeform 63"/>
            <p:cNvSpPr>
              <a:spLocks/>
            </p:cNvSpPr>
            <p:nvPr/>
          </p:nvSpPr>
          <p:spPr bwMode="auto">
            <a:xfrm>
              <a:off x="4534" y="2400"/>
              <a:ext cx="677" cy="664"/>
            </a:xfrm>
            <a:custGeom>
              <a:avLst/>
              <a:gdLst>
                <a:gd name="T0" fmla="*/ 266 w 974"/>
                <a:gd name="T1" fmla="*/ 29 h 1132"/>
                <a:gd name="T2" fmla="*/ 247 w 974"/>
                <a:gd name="T3" fmla="*/ 43 h 1132"/>
                <a:gd name="T4" fmla="*/ 182 w 974"/>
                <a:gd name="T5" fmla="*/ 59 h 1132"/>
                <a:gd name="T6" fmla="*/ 180 w 974"/>
                <a:gd name="T7" fmla="*/ 46 h 1132"/>
                <a:gd name="T8" fmla="*/ 204 w 974"/>
                <a:gd name="T9" fmla="*/ 37 h 1132"/>
                <a:gd name="T10" fmla="*/ 159 w 974"/>
                <a:gd name="T11" fmla="*/ 29 h 1132"/>
                <a:gd name="T12" fmla="*/ 88 w 974"/>
                <a:gd name="T13" fmla="*/ 0 h 1132"/>
                <a:gd name="T14" fmla="*/ 76 w 974"/>
                <a:gd name="T15" fmla="*/ 30 h 1132"/>
                <a:gd name="T16" fmla="*/ 44 w 974"/>
                <a:gd name="T17" fmla="*/ 21 h 1132"/>
                <a:gd name="T18" fmla="*/ 85 w 974"/>
                <a:gd name="T19" fmla="*/ 48 h 1132"/>
                <a:gd name="T20" fmla="*/ 93 w 974"/>
                <a:gd name="T21" fmla="*/ 68 h 1132"/>
                <a:gd name="T22" fmla="*/ 127 w 974"/>
                <a:gd name="T23" fmla="*/ 75 h 1132"/>
                <a:gd name="T24" fmla="*/ 82 w 974"/>
                <a:gd name="T25" fmla="*/ 116 h 1132"/>
                <a:gd name="T26" fmla="*/ 34 w 974"/>
                <a:gd name="T27" fmla="*/ 130 h 1132"/>
                <a:gd name="T28" fmla="*/ 0 w 974"/>
                <a:gd name="T29" fmla="*/ 151 h 1132"/>
                <a:gd name="T30" fmla="*/ 15 w 974"/>
                <a:gd name="T31" fmla="*/ 153 h 1132"/>
                <a:gd name="T32" fmla="*/ 53 w 974"/>
                <a:gd name="T33" fmla="*/ 162 h 1132"/>
                <a:gd name="T34" fmla="*/ 69 w 974"/>
                <a:gd name="T35" fmla="*/ 155 h 1132"/>
                <a:gd name="T36" fmla="*/ 69 w 974"/>
                <a:gd name="T37" fmla="*/ 143 h 1132"/>
                <a:gd name="T38" fmla="*/ 158 w 974"/>
                <a:gd name="T39" fmla="*/ 133 h 1132"/>
                <a:gd name="T40" fmla="*/ 165 w 974"/>
                <a:gd name="T41" fmla="*/ 157 h 1132"/>
                <a:gd name="T42" fmla="*/ 150 w 974"/>
                <a:gd name="T43" fmla="*/ 160 h 1132"/>
                <a:gd name="T44" fmla="*/ 168 w 974"/>
                <a:gd name="T45" fmla="*/ 186 h 1132"/>
                <a:gd name="T46" fmla="*/ 150 w 974"/>
                <a:gd name="T47" fmla="*/ 205 h 1132"/>
                <a:gd name="T48" fmla="*/ 193 w 974"/>
                <a:gd name="T49" fmla="*/ 219 h 1132"/>
                <a:gd name="T50" fmla="*/ 216 w 974"/>
                <a:gd name="T51" fmla="*/ 211 h 1132"/>
                <a:gd name="T52" fmla="*/ 260 w 974"/>
                <a:gd name="T53" fmla="*/ 201 h 1132"/>
                <a:gd name="T54" fmla="*/ 284 w 974"/>
                <a:gd name="T55" fmla="*/ 186 h 1132"/>
                <a:gd name="T56" fmla="*/ 314 w 974"/>
                <a:gd name="T57" fmla="*/ 157 h 1132"/>
                <a:gd name="T58" fmla="*/ 320 w 974"/>
                <a:gd name="T59" fmla="*/ 144 h 1132"/>
                <a:gd name="T60" fmla="*/ 312 w 974"/>
                <a:gd name="T61" fmla="*/ 138 h 1132"/>
                <a:gd name="T62" fmla="*/ 325 w 974"/>
                <a:gd name="T63" fmla="*/ 128 h 1132"/>
                <a:gd name="T64" fmla="*/ 323 w 974"/>
                <a:gd name="T65" fmla="*/ 120 h 1132"/>
                <a:gd name="T66" fmla="*/ 286 w 974"/>
                <a:gd name="T67" fmla="*/ 110 h 1132"/>
                <a:gd name="T68" fmla="*/ 284 w 974"/>
                <a:gd name="T69" fmla="*/ 74 h 1132"/>
                <a:gd name="T70" fmla="*/ 286 w 974"/>
                <a:gd name="T71" fmla="*/ 47 h 113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974" h="1132">
                  <a:moveTo>
                    <a:pt x="857" y="202"/>
                  </a:moveTo>
                  <a:lnTo>
                    <a:pt x="792" y="144"/>
                  </a:lnTo>
                  <a:lnTo>
                    <a:pt x="739" y="130"/>
                  </a:lnTo>
                  <a:lnTo>
                    <a:pt x="735" y="213"/>
                  </a:lnTo>
                  <a:lnTo>
                    <a:pt x="635" y="231"/>
                  </a:lnTo>
                  <a:lnTo>
                    <a:pt x="543" y="291"/>
                  </a:lnTo>
                  <a:lnTo>
                    <a:pt x="504" y="253"/>
                  </a:lnTo>
                  <a:lnTo>
                    <a:pt x="535" y="231"/>
                  </a:lnTo>
                  <a:lnTo>
                    <a:pt x="587" y="209"/>
                  </a:lnTo>
                  <a:lnTo>
                    <a:pt x="609" y="183"/>
                  </a:lnTo>
                  <a:lnTo>
                    <a:pt x="583" y="157"/>
                  </a:lnTo>
                  <a:lnTo>
                    <a:pt x="474" y="144"/>
                  </a:lnTo>
                  <a:lnTo>
                    <a:pt x="387" y="4"/>
                  </a:lnTo>
                  <a:lnTo>
                    <a:pt x="261" y="0"/>
                  </a:lnTo>
                  <a:lnTo>
                    <a:pt x="217" y="44"/>
                  </a:lnTo>
                  <a:lnTo>
                    <a:pt x="226" y="148"/>
                  </a:lnTo>
                  <a:lnTo>
                    <a:pt x="152" y="96"/>
                  </a:lnTo>
                  <a:lnTo>
                    <a:pt x="130" y="100"/>
                  </a:lnTo>
                  <a:lnTo>
                    <a:pt x="205" y="253"/>
                  </a:lnTo>
                  <a:lnTo>
                    <a:pt x="252" y="235"/>
                  </a:lnTo>
                  <a:lnTo>
                    <a:pt x="252" y="270"/>
                  </a:lnTo>
                  <a:lnTo>
                    <a:pt x="278" y="335"/>
                  </a:lnTo>
                  <a:lnTo>
                    <a:pt x="335" y="344"/>
                  </a:lnTo>
                  <a:lnTo>
                    <a:pt x="378" y="374"/>
                  </a:lnTo>
                  <a:lnTo>
                    <a:pt x="353" y="462"/>
                  </a:lnTo>
                  <a:lnTo>
                    <a:pt x="244" y="571"/>
                  </a:lnTo>
                  <a:lnTo>
                    <a:pt x="152" y="605"/>
                  </a:lnTo>
                  <a:lnTo>
                    <a:pt x="100" y="644"/>
                  </a:lnTo>
                  <a:lnTo>
                    <a:pt x="21" y="697"/>
                  </a:lnTo>
                  <a:lnTo>
                    <a:pt x="0" y="749"/>
                  </a:lnTo>
                  <a:lnTo>
                    <a:pt x="26" y="788"/>
                  </a:lnTo>
                  <a:lnTo>
                    <a:pt x="44" y="758"/>
                  </a:lnTo>
                  <a:lnTo>
                    <a:pt x="113" y="762"/>
                  </a:lnTo>
                  <a:lnTo>
                    <a:pt x="157" y="806"/>
                  </a:lnTo>
                  <a:lnTo>
                    <a:pt x="196" y="784"/>
                  </a:lnTo>
                  <a:lnTo>
                    <a:pt x="205" y="770"/>
                  </a:lnTo>
                  <a:lnTo>
                    <a:pt x="209" y="758"/>
                  </a:lnTo>
                  <a:lnTo>
                    <a:pt x="205" y="705"/>
                  </a:lnTo>
                  <a:lnTo>
                    <a:pt x="409" y="623"/>
                  </a:lnTo>
                  <a:lnTo>
                    <a:pt x="470" y="657"/>
                  </a:lnTo>
                  <a:lnTo>
                    <a:pt x="466" y="705"/>
                  </a:lnTo>
                  <a:lnTo>
                    <a:pt x="491" y="775"/>
                  </a:lnTo>
                  <a:lnTo>
                    <a:pt x="452" y="762"/>
                  </a:lnTo>
                  <a:lnTo>
                    <a:pt x="448" y="793"/>
                  </a:lnTo>
                  <a:lnTo>
                    <a:pt x="504" y="879"/>
                  </a:lnTo>
                  <a:lnTo>
                    <a:pt x="500" y="923"/>
                  </a:lnTo>
                  <a:lnTo>
                    <a:pt x="466" y="984"/>
                  </a:lnTo>
                  <a:lnTo>
                    <a:pt x="448" y="1015"/>
                  </a:lnTo>
                  <a:lnTo>
                    <a:pt x="508" y="1132"/>
                  </a:lnTo>
                  <a:lnTo>
                    <a:pt x="574" y="1084"/>
                  </a:lnTo>
                  <a:lnTo>
                    <a:pt x="631" y="1088"/>
                  </a:lnTo>
                  <a:lnTo>
                    <a:pt x="644" y="1045"/>
                  </a:lnTo>
                  <a:lnTo>
                    <a:pt x="717" y="988"/>
                  </a:lnTo>
                  <a:lnTo>
                    <a:pt x="774" y="997"/>
                  </a:lnTo>
                  <a:lnTo>
                    <a:pt x="840" y="949"/>
                  </a:lnTo>
                  <a:lnTo>
                    <a:pt x="848" y="923"/>
                  </a:lnTo>
                  <a:lnTo>
                    <a:pt x="850" y="827"/>
                  </a:lnTo>
                  <a:lnTo>
                    <a:pt x="935" y="779"/>
                  </a:lnTo>
                  <a:lnTo>
                    <a:pt x="935" y="743"/>
                  </a:lnTo>
                  <a:lnTo>
                    <a:pt x="953" y="715"/>
                  </a:lnTo>
                  <a:lnTo>
                    <a:pt x="952" y="705"/>
                  </a:lnTo>
                  <a:lnTo>
                    <a:pt x="930" y="684"/>
                  </a:lnTo>
                  <a:lnTo>
                    <a:pt x="933" y="655"/>
                  </a:lnTo>
                  <a:lnTo>
                    <a:pt x="970" y="635"/>
                  </a:lnTo>
                  <a:lnTo>
                    <a:pt x="974" y="627"/>
                  </a:lnTo>
                  <a:lnTo>
                    <a:pt x="963" y="596"/>
                  </a:lnTo>
                  <a:lnTo>
                    <a:pt x="903" y="602"/>
                  </a:lnTo>
                  <a:lnTo>
                    <a:pt x="853" y="548"/>
                  </a:lnTo>
                  <a:lnTo>
                    <a:pt x="865" y="410"/>
                  </a:lnTo>
                  <a:lnTo>
                    <a:pt x="848" y="370"/>
                  </a:lnTo>
                  <a:lnTo>
                    <a:pt x="882" y="270"/>
                  </a:lnTo>
                  <a:lnTo>
                    <a:pt x="851" y="233"/>
                  </a:lnTo>
                  <a:lnTo>
                    <a:pt x="857" y="202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41000" name="Freeform 64"/>
            <p:cNvSpPr>
              <a:spLocks/>
            </p:cNvSpPr>
            <p:nvPr/>
          </p:nvSpPr>
          <p:spPr bwMode="auto">
            <a:xfrm>
              <a:off x="4871" y="2856"/>
              <a:ext cx="612" cy="800"/>
            </a:xfrm>
            <a:custGeom>
              <a:avLst/>
              <a:gdLst>
                <a:gd name="T0" fmla="*/ 232 w 880"/>
                <a:gd name="T1" fmla="*/ 11 h 1365"/>
                <a:gd name="T2" fmla="*/ 201 w 880"/>
                <a:gd name="T3" fmla="*/ 12 h 1365"/>
                <a:gd name="T4" fmla="*/ 182 w 880"/>
                <a:gd name="T5" fmla="*/ 1 h 1365"/>
                <a:gd name="T6" fmla="*/ 152 w 880"/>
                <a:gd name="T7" fmla="*/ 0 h 1365"/>
                <a:gd name="T8" fmla="*/ 122 w 880"/>
                <a:gd name="T9" fmla="*/ 29 h 1365"/>
                <a:gd name="T10" fmla="*/ 97 w 880"/>
                <a:gd name="T11" fmla="*/ 43 h 1365"/>
                <a:gd name="T12" fmla="*/ 54 w 880"/>
                <a:gd name="T13" fmla="*/ 53 h 1365"/>
                <a:gd name="T14" fmla="*/ 45 w 880"/>
                <a:gd name="T15" fmla="*/ 62 h 1365"/>
                <a:gd name="T16" fmla="*/ 45 w 880"/>
                <a:gd name="T17" fmla="*/ 72 h 1365"/>
                <a:gd name="T18" fmla="*/ 58 w 880"/>
                <a:gd name="T19" fmla="*/ 74 h 1365"/>
                <a:gd name="T20" fmla="*/ 49 w 880"/>
                <a:gd name="T21" fmla="*/ 80 h 1365"/>
                <a:gd name="T22" fmla="*/ 69 w 880"/>
                <a:gd name="T23" fmla="*/ 111 h 1365"/>
                <a:gd name="T24" fmla="*/ 61 w 880"/>
                <a:gd name="T25" fmla="*/ 121 h 1365"/>
                <a:gd name="T26" fmla="*/ 53 w 880"/>
                <a:gd name="T27" fmla="*/ 125 h 1365"/>
                <a:gd name="T28" fmla="*/ 45 w 880"/>
                <a:gd name="T29" fmla="*/ 133 h 1365"/>
                <a:gd name="T30" fmla="*/ 35 w 880"/>
                <a:gd name="T31" fmla="*/ 143 h 1365"/>
                <a:gd name="T32" fmla="*/ 27 w 880"/>
                <a:gd name="T33" fmla="*/ 173 h 1365"/>
                <a:gd name="T34" fmla="*/ 24 w 880"/>
                <a:gd name="T35" fmla="*/ 181 h 1365"/>
                <a:gd name="T36" fmla="*/ 41 w 880"/>
                <a:gd name="T37" fmla="*/ 201 h 1365"/>
                <a:gd name="T38" fmla="*/ 38 w 880"/>
                <a:gd name="T39" fmla="*/ 213 h 1365"/>
                <a:gd name="T40" fmla="*/ 11 w 880"/>
                <a:gd name="T41" fmla="*/ 233 h 1365"/>
                <a:gd name="T42" fmla="*/ 6 w 880"/>
                <a:gd name="T43" fmla="*/ 258 h 1365"/>
                <a:gd name="T44" fmla="*/ 10 w 880"/>
                <a:gd name="T45" fmla="*/ 274 h 1365"/>
                <a:gd name="T46" fmla="*/ 37 w 880"/>
                <a:gd name="T47" fmla="*/ 268 h 1365"/>
                <a:gd name="T48" fmla="*/ 95 w 880"/>
                <a:gd name="T49" fmla="*/ 268 h 1365"/>
                <a:gd name="T50" fmla="*/ 120 w 880"/>
                <a:gd name="T51" fmla="*/ 264 h 1365"/>
                <a:gd name="T52" fmla="*/ 177 w 880"/>
                <a:gd name="T53" fmla="*/ 268 h 1365"/>
                <a:gd name="T54" fmla="*/ 200 w 880"/>
                <a:gd name="T55" fmla="*/ 258 h 1365"/>
                <a:gd name="T56" fmla="*/ 248 w 880"/>
                <a:gd name="T57" fmla="*/ 246 h 1365"/>
                <a:gd name="T58" fmla="*/ 268 w 880"/>
                <a:gd name="T59" fmla="*/ 238 h 1365"/>
                <a:gd name="T60" fmla="*/ 233 w 880"/>
                <a:gd name="T61" fmla="*/ 190 h 1365"/>
                <a:gd name="T62" fmla="*/ 251 w 880"/>
                <a:gd name="T63" fmla="*/ 165 h 1365"/>
                <a:gd name="T64" fmla="*/ 279 w 880"/>
                <a:gd name="T65" fmla="*/ 139 h 1365"/>
                <a:gd name="T66" fmla="*/ 273 w 880"/>
                <a:gd name="T67" fmla="*/ 128 h 1365"/>
                <a:gd name="T68" fmla="*/ 220 w 880"/>
                <a:gd name="T69" fmla="*/ 106 h 1365"/>
                <a:gd name="T70" fmla="*/ 251 w 880"/>
                <a:gd name="T71" fmla="*/ 74 h 1365"/>
                <a:gd name="T72" fmla="*/ 249 w 880"/>
                <a:gd name="T73" fmla="*/ 17 h 136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880" h="1365">
                  <a:moveTo>
                    <a:pt x="736" y="48"/>
                  </a:moveTo>
                  <a:lnTo>
                    <a:pt x="689" y="52"/>
                  </a:lnTo>
                  <a:lnTo>
                    <a:pt x="615" y="69"/>
                  </a:lnTo>
                  <a:lnTo>
                    <a:pt x="598" y="61"/>
                  </a:lnTo>
                  <a:lnTo>
                    <a:pt x="580" y="44"/>
                  </a:lnTo>
                  <a:lnTo>
                    <a:pt x="541" y="4"/>
                  </a:lnTo>
                  <a:lnTo>
                    <a:pt x="472" y="4"/>
                  </a:lnTo>
                  <a:lnTo>
                    <a:pt x="450" y="0"/>
                  </a:lnTo>
                  <a:lnTo>
                    <a:pt x="363" y="48"/>
                  </a:lnTo>
                  <a:lnTo>
                    <a:pt x="363" y="145"/>
                  </a:lnTo>
                  <a:lnTo>
                    <a:pt x="355" y="170"/>
                  </a:lnTo>
                  <a:lnTo>
                    <a:pt x="290" y="217"/>
                  </a:lnTo>
                  <a:lnTo>
                    <a:pt x="232" y="209"/>
                  </a:lnTo>
                  <a:lnTo>
                    <a:pt x="159" y="267"/>
                  </a:lnTo>
                  <a:lnTo>
                    <a:pt x="146" y="309"/>
                  </a:lnTo>
                  <a:lnTo>
                    <a:pt x="132" y="309"/>
                  </a:lnTo>
                  <a:lnTo>
                    <a:pt x="146" y="336"/>
                  </a:lnTo>
                  <a:lnTo>
                    <a:pt x="133" y="357"/>
                  </a:lnTo>
                  <a:lnTo>
                    <a:pt x="137" y="370"/>
                  </a:lnTo>
                  <a:lnTo>
                    <a:pt x="171" y="371"/>
                  </a:lnTo>
                  <a:lnTo>
                    <a:pt x="161" y="380"/>
                  </a:lnTo>
                  <a:lnTo>
                    <a:pt x="146" y="397"/>
                  </a:lnTo>
                  <a:lnTo>
                    <a:pt x="196" y="506"/>
                  </a:lnTo>
                  <a:lnTo>
                    <a:pt x="204" y="554"/>
                  </a:lnTo>
                  <a:lnTo>
                    <a:pt x="191" y="594"/>
                  </a:lnTo>
                  <a:lnTo>
                    <a:pt x="182" y="601"/>
                  </a:lnTo>
                  <a:lnTo>
                    <a:pt x="163" y="604"/>
                  </a:lnTo>
                  <a:lnTo>
                    <a:pt x="157" y="621"/>
                  </a:lnTo>
                  <a:lnTo>
                    <a:pt x="159" y="658"/>
                  </a:lnTo>
                  <a:lnTo>
                    <a:pt x="134" y="660"/>
                  </a:lnTo>
                  <a:lnTo>
                    <a:pt x="111" y="684"/>
                  </a:lnTo>
                  <a:lnTo>
                    <a:pt x="104" y="710"/>
                  </a:lnTo>
                  <a:lnTo>
                    <a:pt x="63" y="819"/>
                  </a:lnTo>
                  <a:lnTo>
                    <a:pt x="81" y="861"/>
                  </a:lnTo>
                  <a:lnTo>
                    <a:pt x="67" y="887"/>
                  </a:lnTo>
                  <a:lnTo>
                    <a:pt x="73" y="897"/>
                  </a:lnTo>
                  <a:lnTo>
                    <a:pt x="97" y="918"/>
                  </a:lnTo>
                  <a:lnTo>
                    <a:pt x="122" y="1000"/>
                  </a:lnTo>
                  <a:lnTo>
                    <a:pt x="104" y="1026"/>
                  </a:lnTo>
                  <a:lnTo>
                    <a:pt x="110" y="1060"/>
                  </a:lnTo>
                  <a:lnTo>
                    <a:pt x="60" y="1131"/>
                  </a:lnTo>
                  <a:lnTo>
                    <a:pt x="33" y="1159"/>
                  </a:lnTo>
                  <a:lnTo>
                    <a:pt x="33" y="1231"/>
                  </a:lnTo>
                  <a:lnTo>
                    <a:pt x="17" y="1281"/>
                  </a:lnTo>
                  <a:lnTo>
                    <a:pt x="0" y="1320"/>
                  </a:lnTo>
                  <a:lnTo>
                    <a:pt x="31" y="1359"/>
                  </a:lnTo>
                  <a:lnTo>
                    <a:pt x="67" y="1356"/>
                  </a:lnTo>
                  <a:lnTo>
                    <a:pt x="109" y="1333"/>
                  </a:lnTo>
                  <a:lnTo>
                    <a:pt x="247" y="1365"/>
                  </a:lnTo>
                  <a:lnTo>
                    <a:pt x="280" y="1329"/>
                  </a:lnTo>
                  <a:lnTo>
                    <a:pt x="317" y="1316"/>
                  </a:lnTo>
                  <a:lnTo>
                    <a:pt x="358" y="1311"/>
                  </a:lnTo>
                  <a:lnTo>
                    <a:pt x="438" y="1283"/>
                  </a:lnTo>
                  <a:lnTo>
                    <a:pt x="528" y="1333"/>
                  </a:lnTo>
                  <a:lnTo>
                    <a:pt x="541" y="1305"/>
                  </a:lnTo>
                  <a:lnTo>
                    <a:pt x="594" y="1284"/>
                  </a:lnTo>
                  <a:lnTo>
                    <a:pt x="706" y="1246"/>
                  </a:lnTo>
                  <a:lnTo>
                    <a:pt x="736" y="1220"/>
                  </a:lnTo>
                  <a:lnTo>
                    <a:pt x="776" y="1213"/>
                  </a:lnTo>
                  <a:lnTo>
                    <a:pt x="797" y="1181"/>
                  </a:lnTo>
                  <a:lnTo>
                    <a:pt x="754" y="1146"/>
                  </a:lnTo>
                  <a:lnTo>
                    <a:pt x="693" y="941"/>
                  </a:lnTo>
                  <a:lnTo>
                    <a:pt x="758" y="889"/>
                  </a:lnTo>
                  <a:lnTo>
                    <a:pt x="746" y="819"/>
                  </a:lnTo>
                  <a:lnTo>
                    <a:pt x="849" y="771"/>
                  </a:lnTo>
                  <a:lnTo>
                    <a:pt x="828" y="693"/>
                  </a:lnTo>
                  <a:lnTo>
                    <a:pt x="880" y="653"/>
                  </a:lnTo>
                  <a:lnTo>
                    <a:pt x="811" y="636"/>
                  </a:lnTo>
                  <a:lnTo>
                    <a:pt x="736" y="632"/>
                  </a:lnTo>
                  <a:lnTo>
                    <a:pt x="654" y="527"/>
                  </a:lnTo>
                  <a:lnTo>
                    <a:pt x="788" y="458"/>
                  </a:lnTo>
                  <a:lnTo>
                    <a:pt x="746" y="366"/>
                  </a:lnTo>
                  <a:lnTo>
                    <a:pt x="867" y="161"/>
                  </a:lnTo>
                  <a:lnTo>
                    <a:pt x="741" y="83"/>
                  </a:lnTo>
                  <a:lnTo>
                    <a:pt x="736" y="48"/>
                  </a:lnTo>
                  <a:close/>
                </a:path>
              </a:pathLst>
            </a:custGeom>
            <a:solidFill>
              <a:srgbClr val="FFCC99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41001" name="Freeform 65"/>
            <p:cNvSpPr>
              <a:spLocks/>
            </p:cNvSpPr>
            <p:nvPr/>
          </p:nvSpPr>
          <p:spPr bwMode="auto">
            <a:xfrm>
              <a:off x="4150" y="3035"/>
              <a:ext cx="865" cy="697"/>
            </a:xfrm>
            <a:custGeom>
              <a:avLst/>
              <a:gdLst>
                <a:gd name="T0" fmla="*/ 371 w 1244"/>
                <a:gd name="T1" fmla="*/ 4 h 1188"/>
                <a:gd name="T2" fmla="*/ 394 w 1244"/>
                <a:gd name="T3" fmla="*/ 1 h 1188"/>
                <a:gd name="T4" fmla="*/ 394 w 1244"/>
                <a:gd name="T5" fmla="*/ 11 h 1188"/>
                <a:gd name="T6" fmla="*/ 407 w 1244"/>
                <a:gd name="T7" fmla="*/ 13 h 1188"/>
                <a:gd name="T8" fmla="*/ 415 w 1244"/>
                <a:gd name="T9" fmla="*/ 42 h 1188"/>
                <a:gd name="T10" fmla="*/ 414 w 1244"/>
                <a:gd name="T11" fmla="*/ 58 h 1188"/>
                <a:gd name="T12" fmla="*/ 405 w 1244"/>
                <a:gd name="T13" fmla="*/ 61 h 1188"/>
                <a:gd name="T14" fmla="*/ 403 w 1244"/>
                <a:gd name="T15" fmla="*/ 72 h 1188"/>
                <a:gd name="T16" fmla="*/ 386 w 1244"/>
                <a:gd name="T17" fmla="*/ 76 h 1188"/>
                <a:gd name="T18" fmla="*/ 370 w 1244"/>
                <a:gd name="T19" fmla="*/ 104 h 1188"/>
                <a:gd name="T20" fmla="*/ 375 w 1244"/>
                <a:gd name="T21" fmla="*/ 113 h 1188"/>
                <a:gd name="T22" fmla="*/ 373 w 1244"/>
                <a:gd name="T23" fmla="*/ 120 h 1188"/>
                <a:gd name="T24" fmla="*/ 383 w 1244"/>
                <a:gd name="T25" fmla="*/ 127 h 1188"/>
                <a:gd name="T26" fmla="*/ 385 w 1244"/>
                <a:gd name="T27" fmla="*/ 146 h 1188"/>
                <a:gd name="T28" fmla="*/ 386 w 1244"/>
                <a:gd name="T29" fmla="*/ 152 h 1188"/>
                <a:gd name="T30" fmla="*/ 359 w 1244"/>
                <a:gd name="T31" fmla="*/ 172 h 1188"/>
                <a:gd name="T32" fmla="*/ 355 w 1244"/>
                <a:gd name="T33" fmla="*/ 197 h 1188"/>
                <a:gd name="T34" fmla="*/ 341 w 1244"/>
                <a:gd name="T35" fmla="*/ 205 h 1188"/>
                <a:gd name="T36" fmla="*/ 342 w 1244"/>
                <a:gd name="T37" fmla="*/ 210 h 1188"/>
                <a:gd name="T38" fmla="*/ 336 w 1244"/>
                <a:gd name="T39" fmla="*/ 214 h 1188"/>
                <a:gd name="T40" fmla="*/ 316 w 1244"/>
                <a:gd name="T41" fmla="*/ 222 h 1188"/>
                <a:gd name="T42" fmla="*/ 285 w 1244"/>
                <a:gd name="T43" fmla="*/ 223 h 1188"/>
                <a:gd name="T44" fmla="*/ 245 w 1244"/>
                <a:gd name="T45" fmla="*/ 219 h 1188"/>
                <a:gd name="T46" fmla="*/ 237 w 1244"/>
                <a:gd name="T47" fmla="*/ 201 h 1188"/>
                <a:gd name="T48" fmla="*/ 180 w 1244"/>
                <a:gd name="T49" fmla="*/ 208 h 1188"/>
                <a:gd name="T50" fmla="*/ 167 w 1244"/>
                <a:gd name="T51" fmla="*/ 212 h 1188"/>
                <a:gd name="T52" fmla="*/ 161 w 1244"/>
                <a:gd name="T53" fmla="*/ 226 h 1188"/>
                <a:gd name="T54" fmla="*/ 117 w 1244"/>
                <a:gd name="T55" fmla="*/ 232 h 1188"/>
                <a:gd name="T56" fmla="*/ 76 w 1244"/>
                <a:gd name="T57" fmla="*/ 228 h 1188"/>
                <a:gd name="T58" fmla="*/ 58 w 1244"/>
                <a:gd name="T59" fmla="*/ 215 h 1188"/>
                <a:gd name="T60" fmla="*/ 28 w 1244"/>
                <a:gd name="T61" fmla="*/ 190 h 1188"/>
                <a:gd name="T62" fmla="*/ 51 w 1244"/>
                <a:gd name="T63" fmla="*/ 186 h 1188"/>
                <a:gd name="T64" fmla="*/ 45 w 1244"/>
                <a:gd name="T65" fmla="*/ 163 h 1188"/>
                <a:gd name="T66" fmla="*/ 22 w 1244"/>
                <a:gd name="T67" fmla="*/ 160 h 1188"/>
                <a:gd name="T68" fmla="*/ 0 w 1244"/>
                <a:gd name="T69" fmla="*/ 153 h 1188"/>
                <a:gd name="T70" fmla="*/ 69 w 1244"/>
                <a:gd name="T71" fmla="*/ 134 h 1188"/>
                <a:gd name="T72" fmla="*/ 131 w 1244"/>
                <a:gd name="T73" fmla="*/ 124 h 1188"/>
                <a:gd name="T74" fmla="*/ 181 w 1244"/>
                <a:gd name="T75" fmla="*/ 104 h 1188"/>
                <a:gd name="T76" fmla="*/ 231 w 1244"/>
                <a:gd name="T77" fmla="*/ 102 h 1188"/>
                <a:gd name="T78" fmla="*/ 261 w 1244"/>
                <a:gd name="T79" fmla="*/ 87 h 1188"/>
                <a:gd name="T80" fmla="*/ 314 w 1244"/>
                <a:gd name="T81" fmla="*/ 68 h 1188"/>
                <a:gd name="T82" fmla="*/ 348 w 1244"/>
                <a:gd name="T83" fmla="*/ 27 h 118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244" h="1188">
                  <a:moveTo>
                    <a:pt x="1062" y="48"/>
                  </a:moveTo>
                  <a:lnTo>
                    <a:pt x="1101" y="19"/>
                  </a:lnTo>
                  <a:lnTo>
                    <a:pt x="1125" y="0"/>
                  </a:lnTo>
                  <a:lnTo>
                    <a:pt x="1170" y="4"/>
                  </a:lnTo>
                  <a:lnTo>
                    <a:pt x="1183" y="31"/>
                  </a:lnTo>
                  <a:lnTo>
                    <a:pt x="1170" y="52"/>
                  </a:lnTo>
                  <a:lnTo>
                    <a:pt x="1175" y="65"/>
                  </a:lnTo>
                  <a:lnTo>
                    <a:pt x="1209" y="65"/>
                  </a:lnTo>
                  <a:lnTo>
                    <a:pt x="1183" y="92"/>
                  </a:lnTo>
                  <a:lnTo>
                    <a:pt x="1235" y="209"/>
                  </a:lnTo>
                  <a:lnTo>
                    <a:pt x="1244" y="248"/>
                  </a:lnTo>
                  <a:lnTo>
                    <a:pt x="1231" y="287"/>
                  </a:lnTo>
                  <a:lnTo>
                    <a:pt x="1227" y="296"/>
                  </a:lnTo>
                  <a:lnTo>
                    <a:pt x="1205" y="301"/>
                  </a:lnTo>
                  <a:lnTo>
                    <a:pt x="1196" y="309"/>
                  </a:lnTo>
                  <a:lnTo>
                    <a:pt x="1196" y="357"/>
                  </a:lnTo>
                  <a:lnTo>
                    <a:pt x="1175" y="357"/>
                  </a:lnTo>
                  <a:lnTo>
                    <a:pt x="1148" y="379"/>
                  </a:lnTo>
                  <a:lnTo>
                    <a:pt x="1144" y="404"/>
                  </a:lnTo>
                  <a:lnTo>
                    <a:pt x="1100" y="518"/>
                  </a:lnTo>
                  <a:lnTo>
                    <a:pt x="1105" y="531"/>
                  </a:lnTo>
                  <a:lnTo>
                    <a:pt x="1118" y="557"/>
                  </a:lnTo>
                  <a:lnTo>
                    <a:pt x="1105" y="583"/>
                  </a:lnTo>
                  <a:lnTo>
                    <a:pt x="1110" y="592"/>
                  </a:lnTo>
                  <a:lnTo>
                    <a:pt x="1135" y="613"/>
                  </a:lnTo>
                  <a:lnTo>
                    <a:pt x="1140" y="631"/>
                  </a:lnTo>
                  <a:lnTo>
                    <a:pt x="1161" y="696"/>
                  </a:lnTo>
                  <a:lnTo>
                    <a:pt x="1144" y="722"/>
                  </a:lnTo>
                  <a:lnTo>
                    <a:pt x="1144" y="736"/>
                  </a:lnTo>
                  <a:lnTo>
                    <a:pt x="1148" y="753"/>
                  </a:lnTo>
                  <a:lnTo>
                    <a:pt x="1096" y="827"/>
                  </a:lnTo>
                  <a:lnTo>
                    <a:pt x="1070" y="853"/>
                  </a:lnTo>
                  <a:lnTo>
                    <a:pt x="1070" y="922"/>
                  </a:lnTo>
                  <a:lnTo>
                    <a:pt x="1057" y="973"/>
                  </a:lnTo>
                  <a:lnTo>
                    <a:pt x="1037" y="1016"/>
                  </a:lnTo>
                  <a:lnTo>
                    <a:pt x="1014" y="1015"/>
                  </a:lnTo>
                  <a:lnTo>
                    <a:pt x="1012" y="1033"/>
                  </a:lnTo>
                  <a:lnTo>
                    <a:pt x="1018" y="1041"/>
                  </a:lnTo>
                  <a:lnTo>
                    <a:pt x="1018" y="1051"/>
                  </a:lnTo>
                  <a:lnTo>
                    <a:pt x="998" y="1060"/>
                  </a:lnTo>
                  <a:lnTo>
                    <a:pt x="967" y="1062"/>
                  </a:lnTo>
                  <a:lnTo>
                    <a:pt x="939" y="1099"/>
                  </a:lnTo>
                  <a:lnTo>
                    <a:pt x="901" y="1131"/>
                  </a:lnTo>
                  <a:lnTo>
                    <a:pt x="848" y="1105"/>
                  </a:lnTo>
                  <a:lnTo>
                    <a:pt x="774" y="1114"/>
                  </a:lnTo>
                  <a:lnTo>
                    <a:pt x="731" y="1084"/>
                  </a:lnTo>
                  <a:lnTo>
                    <a:pt x="765" y="983"/>
                  </a:lnTo>
                  <a:lnTo>
                    <a:pt x="705" y="996"/>
                  </a:lnTo>
                  <a:lnTo>
                    <a:pt x="674" y="1040"/>
                  </a:lnTo>
                  <a:lnTo>
                    <a:pt x="535" y="1031"/>
                  </a:lnTo>
                  <a:lnTo>
                    <a:pt x="513" y="1036"/>
                  </a:lnTo>
                  <a:lnTo>
                    <a:pt x="496" y="1048"/>
                  </a:lnTo>
                  <a:lnTo>
                    <a:pt x="491" y="1066"/>
                  </a:lnTo>
                  <a:lnTo>
                    <a:pt x="479" y="1119"/>
                  </a:lnTo>
                  <a:lnTo>
                    <a:pt x="439" y="1149"/>
                  </a:lnTo>
                  <a:lnTo>
                    <a:pt x="348" y="1149"/>
                  </a:lnTo>
                  <a:lnTo>
                    <a:pt x="283" y="1188"/>
                  </a:lnTo>
                  <a:lnTo>
                    <a:pt x="226" y="1127"/>
                  </a:lnTo>
                  <a:lnTo>
                    <a:pt x="165" y="1123"/>
                  </a:lnTo>
                  <a:lnTo>
                    <a:pt x="174" y="1062"/>
                  </a:lnTo>
                  <a:lnTo>
                    <a:pt x="21" y="983"/>
                  </a:lnTo>
                  <a:lnTo>
                    <a:pt x="83" y="940"/>
                  </a:lnTo>
                  <a:lnTo>
                    <a:pt x="139" y="931"/>
                  </a:lnTo>
                  <a:lnTo>
                    <a:pt x="152" y="922"/>
                  </a:lnTo>
                  <a:lnTo>
                    <a:pt x="152" y="897"/>
                  </a:lnTo>
                  <a:lnTo>
                    <a:pt x="134" y="805"/>
                  </a:lnTo>
                  <a:lnTo>
                    <a:pt x="100" y="779"/>
                  </a:lnTo>
                  <a:lnTo>
                    <a:pt x="65" y="792"/>
                  </a:lnTo>
                  <a:lnTo>
                    <a:pt x="0" y="792"/>
                  </a:lnTo>
                  <a:lnTo>
                    <a:pt x="0" y="757"/>
                  </a:lnTo>
                  <a:lnTo>
                    <a:pt x="104" y="688"/>
                  </a:lnTo>
                  <a:lnTo>
                    <a:pt x="205" y="666"/>
                  </a:lnTo>
                  <a:lnTo>
                    <a:pt x="230" y="600"/>
                  </a:lnTo>
                  <a:lnTo>
                    <a:pt x="391" y="613"/>
                  </a:lnTo>
                  <a:lnTo>
                    <a:pt x="448" y="548"/>
                  </a:lnTo>
                  <a:lnTo>
                    <a:pt x="539" y="518"/>
                  </a:lnTo>
                  <a:lnTo>
                    <a:pt x="609" y="487"/>
                  </a:lnTo>
                  <a:lnTo>
                    <a:pt x="687" y="505"/>
                  </a:lnTo>
                  <a:lnTo>
                    <a:pt x="722" y="470"/>
                  </a:lnTo>
                  <a:lnTo>
                    <a:pt x="778" y="431"/>
                  </a:lnTo>
                  <a:lnTo>
                    <a:pt x="870" y="383"/>
                  </a:lnTo>
                  <a:lnTo>
                    <a:pt x="935" y="335"/>
                  </a:lnTo>
                  <a:lnTo>
                    <a:pt x="1005" y="218"/>
                  </a:lnTo>
                  <a:lnTo>
                    <a:pt x="1035" y="135"/>
                  </a:lnTo>
                  <a:lnTo>
                    <a:pt x="1062" y="48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41002" name="Freeform 66"/>
            <p:cNvSpPr>
              <a:spLocks/>
            </p:cNvSpPr>
            <p:nvPr/>
          </p:nvSpPr>
          <p:spPr bwMode="auto">
            <a:xfrm>
              <a:off x="4685" y="3630"/>
              <a:ext cx="360" cy="178"/>
            </a:xfrm>
            <a:custGeom>
              <a:avLst/>
              <a:gdLst>
                <a:gd name="T0" fmla="*/ 44 w 518"/>
                <a:gd name="T1" fmla="*/ 26 h 303"/>
                <a:gd name="T2" fmla="*/ 44 w 518"/>
                <a:gd name="T3" fmla="*/ 24 h 303"/>
                <a:gd name="T4" fmla="*/ 57 w 518"/>
                <a:gd name="T5" fmla="*/ 16 h 303"/>
                <a:gd name="T6" fmla="*/ 63 w 518"/>
                <a:gd name="T7" fmla="*/ 11 h 303"/>
                <a:gd name="T8" fmla="*/ 66 w 518"/>
                <a:gd name="T9" fmla="*/ 9 h 303"/>
                <a:gd name="T10" fmla="*/ 77 w 518"/>
                <a:gd name="T11" fmla="*/ 9 h 303"/>
                <a:gd name="T12" fmla="*/ 83 w 518"/>
                <a:gd name="T13" fmla="*/ 7 h 303"/>
                <a:gd name="T14" fmla="*/ 83 w 518"/>
                <a:gd name="T15" fmla="*/ 5 h 303"/>
                <a:gd name="T16" fmla="*/ 81 w 518"/>
                <a:gd name="T17" fmla="*/ 4 h 303"/>
                <a:gd name="T18" fmla="*/ 82 w 518"/>
                <a:gd name="T19" fmla="*/ 0 h 303"/>
                <a:gd name="T20" fmla="*/ 89 w 518"/>
                <a:gd name="T21" fmla="*/ 0 h 303"/>
                <a:gd name="T22" fmla="*/ 101 w 518"/>
                <a:gd name="T23" fmla="*/ 8 h 303"/>
                <a:gd name="T24" fmla="*/ 113 w 518"/>
                <a:gd name="T25" fmla="*/ 7 h 303"/>
                <a:gd name="T26" fmla="*/ 127 w 518"/>
                <a:gd name="T27" fmla="*/ 3 h 303"/>
                <a:gd name="T28" fmla="*/ 152 w 518"/>
                <a:gd name="T29" fmla="*/ 6 h 303"/>
                <a:gd name="T30" fmla="*/ 172 w 518"/>
                <a:gd name="T31" fmla="*/ 9 h 303"/>
                <a:gd name="T32" fmla="*/ 174 w 518"/>
                <a:gd name="T33" fmla="*/ 27 h 303"/>
                <a:gd name="T34" fmla="*/ 170 w 518"/>
                <a:gd name="T35" fmla="*/ 27 h 303"/>
                <a:gd name="T36" fmla="*/ 163 w 518"/>
                <a:gd name="T37" fmla="*/ 25 h 303"/>
                <a:gd name="T38" fmla="*/ 156 w 518"/>
                <a:gd name="T39" fmla="*/ 22 h 303"/>
                <a:gd name="T40" fmla="*/ 154 w 518"/>
                <a:gd name="T41" fmla="*/ 25 h 303"/>
                <a:gd name="T42" fmla="*/ 149 w 518"/>
                <a:gd name="T43" fmla="*/ 27 h 303"/>
                <a:gd name="T44" fmla="*/ 143 w 518"/>
                <a:gd name="T45" fmla="*/ 25 h 303"/>
                <a:gd name="T46" fmla="*/ 140 w 518"/>
                <a:gd name="T47" fmla="*/ 25 h 303"/>
                <a:gd name="T48" fmla="*/ 139 w 518"/>
                <a:gd name="T49" fmla="*/ 27 h 303"/>
                <a:gd name="T50" fmla="*/ 142 w 518"/>
                <a:gd name="T51" fmla="*/ 32 h 303"/>
                <a:gd name="T52" fmla="*/ 142 w 518"/>
                <a:gd name="T53" fmla="*/ 36 h 303"/>
                <a:gd name="T54" fmla="*/ 131 w 518"/>
                <a:gd name="T55" fmla="*/ 43 h 303"/>
                <a:gd name="T56" fmla="*/ 121 w 518"/>
                <a:gd name="T57" fmla="*/ 49 h 303"/>
                <a:gd name="T58" fmla="*/ 117 w 518"/>
                <a:gd name="T59" fmla="*/ 44 h 303"/>
                <a:gd name="T60" fmla="*/ 82 w 518"/>
                <a:gd name="T61" fmla="*/ 44 h 303"/>
                <a:gd name="T62" fmla="*/ 74 w 518"/>
                <a:gd name="T63" fmla="*/ 62 h 303"/>
                <a:gd name="T64" fmla="*/ 54 w 518"/>
                <a:gd name="T65" fmla="*/ 49 h 303"/>
                <a:gd name="T66" fmla="*/ 41 w 518"/>
                <a:gd name="T67" fmla="*/ 53 h 303"/>
                <a:gd name="T68" fmla="*/ 26 w 518"/>
                <a:gd name="T69" fmla="*/ 54 h 303"/>
                <a:gd name="T70" fmla="*/ 13 w 518"/>
                <a:gd name="T71" fmla="*/ 54 h 303"/>
                <a:gd name="T72" fmla="*/ 1 w 518"/>
                <a:gd name="T73" fmla="*/ 46 h 303"/>
                <a:gd name="T74" fmla="*/ 0 w 518"/>
                <a:gd name="T75" fmla="*/ 43 h 303"/>
                <a:gd name="T76" fmla="*/ 10 w 518"/>
                <a:gd name="T77" fmla="*/ 30 h 303"/>
                <a:gd name="T78" fmla="*/ 33 w 518"/>
                <a:gd name="T79" fmla="*/ 37 h 303"/>
                <a:gd name="T80" fmla="*/ 44 w 518"/>
                <a:gd name="T81" fmla="*/ 26 h 30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518" h="303">
                  <a:moveTo>
                    <a:pt x="131" y="130"/>
                  </a:moveTo>
                  <a:lnTo>
                    <a:pt x="131" y="117"/>
                  </a:lnTo>
                  <a:lnTo>
                    <a:pt x="170" y="82"/>
                  </a:lnTo>
                  <a:lnTo>
                    <a:pt x="187" y="56"/>
                  </a:lnTo>
                  <a:lnTo>
                    <a:pt x="196" y="48"/>
                  </a:lnTo>
                  <a:lnTo>
                    <a:pt x="230" y="43"/>
                  </a:lnTo>
                  <a:lnTo>
                    <a:pt x="248" y="35"/>
                  </a:lnTo>
                  <a:lnTo>
                    <a:pt x="248" y="26"/>
                  </a:lnTo>
                  <a:lnTo>
                    <a:pt x="240" y="17"/>
                  </a:lnTo>
                  <a:lnTo>
                    <a:pt x="244" y="0"/>
                  </a:lnTo>
                  <a:lnTo>
                    <a:pt x="265" y="0"/>
                  </a:lnTo>
                  <a:lnTo>
                    <a:pt x="300" y="39"/>
                  </a:lnTo>
                  <a:lnTo>
                    <a:pt x="335" y="35"/>
                  </a:lnTo>
                  <a:lnTo>
                    <a:pt x="378" y="13"/>
                  </a:lnTo>
                  <a:lnTo>
                    <a:pt x="453" y="31"/>
                  </a:lnTo>
                  <a:lnTo>
                    <a:pt x="514" y="43"/>
                  </a:lnTo>
                  <a:lnTo>
                    <a:pt x="518" y="134"/>
                  </a:lnTo>
                  <a:lnTo>
                    <a:pt x="505" y="134"/>
                  </a:lnTo>
                  <a:lnTo>
                    <a:pt x="483" y="121"/>
                  </a:lnTo>
                  <a:lnTo>
                    <a:pt x="466" y="108"/>
                  </a:lnTo>
                  <a:lnTo>
                    <a:pt x="457" y="125"/>
                  </a:lnTo>
                  <a:lnTo>
                    <a:pt x="444" y="134"/>
                  </a:lnTo>
                  <a:lnTo>
                    <a:pt x="426" y="121"/>
                  </a:lnTo>
                  <a:lnTo>
                    <a:pt x="418" y="121"/>
                  </a:lnTo>
                  <a:lnTo>
                    <a:pt x="414" y="134"/>
                  </a:lnTo>
                  <a:lnTo>
                    <a:pt x="422" y="156"/>
                  </a:lnTo>
                  <a:lnTo>
                    <a:pt x="422" y="178"/>
                  </a:lnTo>
                  <a:lnTo>
                    <a:pt x="392" y="212"/>
                  </a:lnTo>
                  <a:lnTo>
                    <a:pt x="361" y="242"/>
                  </a:lnTo>
                  <a:lnTo>
                    <a:pt x="348" y="217"/>
                  </a:lnTo>
                  <a:lnTo>
                    <a:pt x="244" y="217"/>
                  </a:lnTo>
                  <a:lnTo>
                    <a:pt x="222" y="303"/>
                  </a:lnTo>
                  <a:lnTo>
                    <a:pt x="161" y="242"/>
                  </a:lnTo>
                  <a:lnTo>
                    <a:pt x="122" y="260"/>
                  </a:lnTo>
                  <a:lnTo>
                    <a:pt x="79" y="268"/>
                  </a:lnTo>
                  <a:lnTo>
                    <a:pt x="39" y="268"/>
                  </a:lnTo>
                  <a:lnTo>
                    <a:pt x="4" y="230"/>
                  </a:lnTo>
                  <a:lnTo>
                    <a:pt x="0" y="212"/>
                  </a:lnTo>
                  <a:lnTo>
                    <a:pt x="31" y="147"/>
                  </a:lnTo>
                  <a:lnTo>
                    <a:pt x="96" y="182"/>
                  </a:lnTo>
                  <a:lnTo>
                    <a:pt x="131" y="13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41003" name="Freeform 67"/>
            <p:cNvSpPr>
              <a:spLocks/>
            </p:cNvSpPr>
            <p:nvPr/>
          </p:nvSpPr>
          <p:spPr bwMode="auto">
            <a:xfrm>
              <a:off x="4937" y="3608"/>
              <a:ext cx="422" cy="323"/>
            </a:xfrm>
            <a:custGeom>
              <a:avLst/>
              <a:gdLst>
                <a:gd name="T0" fmla="*/ 0 w 607"/>
                <a:gd name="T1" fmla="*/ 56 h 550"/>
                <a:gd name="T2" fmla="*/ 28 w 607"/>
                <a:gd name="T3" fmla="*/ 89 h 550"/>
                <a:gd name="T4" fmla="*/ 44 w 607"/>
                <a:gd name="T5" fmla="*/ 86 h 550"/>
                <a:gd name="T6" fmla="*/ 48 w 607"/>
                <a:gd name="T7" fmla="*/ 99 h 550"/>
                <a:gd name="T8" fmla="*/ 75 w 607"/>
                <a:gd name="T9" fmla="*/ 112 h 550"/>
                <a:gd name="T10" fmla="*/ 78 w 607"/>
                <a:gd name="T11" fmla="*/ 110 h 550"/>
                <a:gd name="T12" fmla="*/ 79 w 607"/>
                <a:gd name="T13" fmla="*/ 105 h 550"/>
                <a:gd name="T14" fmla="*/ 91 w 607"/>
                <a:gd name="T15" fmla="*/ 99 h 550"/>
                <a:gd name="T16" fmla="*/ 88 w 607"/>
                <a:gd name="T17" fmla="*/ 91 h 550"/>
                <a:gd name="T18" fmla="*/ 90 w 607"/>
                <a:gd name="T19" fmla="*/ 89 h 550"/>
                <a:gd name="T20" fmla="*/ 120 w 607"/>
                <a:gd name="T21" fmla="*/ 78 h 550"/>
                <a:gd name="T22" fmla="*/ 124 w 607"/>
                <a:gd name="T23" fmla="*/ 78 h 550"/>
                <a:gd name="T24" fmla="*/ 127 w 607"/>
                <a:gd name="T25" fmla="*/ 82 h 550"/>
                <a:gd name="T26" fmla="*/ 131 w 607"/>
                <a:gd name="T27" fmla="*/ 86 h 550"/>
                <a:gd name="T28" fmla="*/ 137 w 607"/>
                <a:gd name="T29" fmla="*/ 86 h 550"/>
                <a:gd name="T30" fmla="*/ 143 w 607"/>
                <a:gd name="T31" fmla="*/ 80 h 550"/>
                <a:gd name="T32" fmla="*/ 147 w 607"/>
                <a:gd name="T33" fmla="*/ 80 h 550"/>
                <a:gd name="T34" fmla="*/ 150 w 607"/>
                <a:gd name="T35" fmla="*/ 83 h 550"/>
                <a:gd name="T36" fmla="*/ 165 w 607"/>
                <a:gd name="T37" fmla="*/ 77 h 550"/>
                <a:gd name="T38" fmla="*/ 179 w 607"/>
                <a:gd name="T39" fmla="*/ 73 h 550"/>
                <a:gd name="T40" fmla="*/ 193 w 607"/>
                <a:gd name="T41" fmla="*/ 75 h 550"/>
                <a:gd name="T42" fmla="*/ 204 w 607"/>
                <a:gd name="T43" fmla="*/ 76 h 550"/>
                <a:gd name="T44" fmla="*/ 202 w 607"/>
                <a:gd name="T45" fmla="*/ 64 h 550"/>
                <a:gd name="T46" fmla="*/ 200 w 607"/>
                <a:gd name="T47" fmla="*/ 63 h 550"/>
                <a:gd name="T48" fmla="*/ 191 w 607"/>
                <a:gd name="T49" fmla="*/ 62 h 550"/>
                <a:gd name="T50" fmla="*/ 187 w 607"/>
                <a:gd name="T51" fmla="*/ 55 h 550"/>
                <a:gd name="T52" fmla="*/ 185 w 607"/>
                <a:gd name="T53" fmla="*/ 49 h 550"/>
                <a:gd name="T54" fmla="*/ 179 w 607"/>
                <a:gd name="T55" fmla="*/ 45 h 550"/>
                <a:gd name="T56" fmla="*/ 172 w 607"/>
                <a:gd name="T57" fmla="*/ 45 h 550"/>
                <a:gd name="T58" fmla="*/ 168 w 607"/>
                <a:gd name="T59" fmla="*/ 41 h 550"/>
                <a:gd name="T60" fmla="*/ 163 w 607"/>
                <a:gd name="T61" fmla="*/ 34 h 550"/>
                <a:gd name="T62" fmla="*/ 170 w 607"/>
                <a:gd name="T63" fmla="*/ 31 h 550"/>
                <a:gd name="T64" fmla="*/ 170 w 607"/>
                <a:gd name="T65" fmla="*/ 28 h 550"/>
                <a:gd name="T66" fmla="*/ 165 w 607"/>
                <a:gd name="T67" fmla="*/ 21 h 550"/>
                <a:gd name="T68" fmla="*/ 159 w 607"/>
                <a:gd name="T69" fmla="*/ 19 h 550"/>
                <a:gd name="T70" fmla="*/ 154 w 607"/>
                <a:gd name="T71" fmla="*/ 18 h 550"/>
                <a:gd name="T72" fmla="*/ 149 w 607"/>
                <a:gd name="T73" fmla="*/ 15 h 550"/>
                <a:gd name="T74" fmla="*/ 145 w 607"/>
                <a:gd name="T75" fmla="*/ 9 h 550"/>
                <a:gd name="T76" fmla="*/ 115 w 607"/>
                <a:gd name="T77" fmla="*/ 0 h 550"/>
                <a:gd name="T78" fmla="*/ 89 w 607"/>
                <a:gd name="T79" fmla="*/ 5 h 550"/>
                <a:gd name="T80" fmla="*/ 75 w 607"/>
                <a:gd name="T81" fmla="*/ 6 h 550"/>
                <a:gd name="T82" fmla="*/ 63 w 607"/>
                <a:gd name="T83" fmla="*/ 9 h 550"/>
                <a:gd name="T84" fmla="*/ 51 w 607"/>
                <a:gd name="T85" fmla="*/ 16 h 550"/>
                <a:gd name="T86" fmla="*/ 51 w 607"/>
                <a:gd name="T87" fmla="*/ 29 h 550"/>
                <a:gd name="T88" fmla="*/ 52 w 607"/>
                <a:gd name="T89" fmla="*/ 34 h 550"/>
                <a:gd name="T90" fmla="*/ 51 w 607"/>
                <a:gd name="T91" fmla="*/ 35 h 550"/>
                <a:gd name="T92" fmla="*/ 47 w 607"/>
                <a:gd name="T93" fmla="*/ 35 h 550"/>
                <a:gd name="T94" fmla="*/ 35 w 607"/>
                <a:gd name="T95" fmla="*/ 30 h 550"/>
                <a:gd name="T96" fmla="*/ 33 w 607"/>
                <a:gd name="T97" fmla="*/ 33 h 550"/>
                <a:gd name="T98" fmla="*/ 28 w 607"/>
                <a:gd name="T99" fmla="*/ 35 h 550"/>
                <a:gd name="T100" fmla="*/ 23 w 607"/>
                <a:gd name="T101" fmla="*/ 32 h 550"/>
                <a:gd name="T102" fmla="*/ 19 w 607"/>
                <a:gd name="T103" fmla="*/ 32 h 550"/>
                <a:gd name="T104" fmla="*/ 17 w 607"/>
                <a:gd name="T105" fmla="*/ 35 h 550"/>
                <a:gd name="T106" fmla="*/ 20 w 607"/>
                <a:gd name="T107" fmla="*/ 40 h 550"/>
                <a:gd name="T108" fmla="*/ 20 w 607"/>
                <a:gd name="T109" fmla="*/ 44 h 550"/>
                <a:gd name="T110" fmla="*/ 0 w 607"/>
                <a:gd name="T111" fmla="*/ 56 h 55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607" h="550">
                  <a:moveTo>
                    <a:pt x="0" y="279"/>
                  </a:moveTo>
                  <a:lnTo>
                    <a:pt x="84" y="439"/>
                  </a:lnTo>
                  <a:lnTo>
                    <a:pt x="131" y="424"/>
                  </a:lnTo>
                  <a:lnTo>
                    <a:pt x="143" y="487"/>
                  </a:lnTo>
                  <a:lnTo>
                    <a:pt x="225" y="550"/>
                  </a:lnTo>
                  <a:lnTo>
                    <a:pt x="231" y="544"/>
                  </a:lnTo>
                  <a:lnTo>
                    <a:pt x="236" y="517"/>
                  </a:lnTo>
                  <a:lnTo>
                    <a:pt x="271" y="487"/>
                  </a:lnTo>
                  <a:lnTo>
                    <a:pt x="262" y="450"/>
                  </a:lnTo>
                  <a:lnTo>
                    <a:pt x="269" y="439"/>
                  </a:lnTo>
                  <a:lnTo>
                    <a:pt x="357" y="385"/>
                  </a:lnTo>
                  <a:lnTo>
                    <a:pt x="371" y="387"/>
                  </a:lnTo>
                  <a:lnTo>
                    <a:pt x="378" y="402"/>
                  </a:lnTo>
                  <a:lnTo>
                    <a:pt x="388" y="426"/>
                  </a:lnTo>
                  <a:lnTo>
                    <a:pt x="407" y="428"/>
                  </a:lnTo>
                  <a:lnTo>
                    <a:pt x="426" y="397"/>
                  </a:lnTo>
                  <a:lnTo>
                    <a:pt x="438" y="398"/>
                  </a:lnTo>
                  <a:lnTo>
                    <a:pt x="448" y="408"/>
                  </a:lnTo>
                  <a:lnTo>
                    <a:pt x="494" y="380"/>
                  </a:lnTo>
                  <a:lnTo>
                    <a:pt x="531" y="363"/>
                  </a:lnTo>
                  <a:lnTo>
                    <a:pt x="574" y="372"/>
                  </a:lnTo>
                  <a:lnTo>
                    <a:pt x="607" y="374"/>
                  </a:lnTo>
                  <a:lnTo>
                    <a:pt x="603" y="317"/>
                  </a:lnTo>
                  <a:lnTo>
                    <a:pt x="594" y="313"/>
                  </a:lnTo>
                  <a:lnTo>
                    <a:pt x="568" y="304"/>
                  </a:lnTo>
                  <a:lnTo>
                    <a:pt x="557" y="269"/>
                  </a:lnTo>
                  <a:lnTo>
                    <a:pt x="551" y="241"/>
                  </a:lnTo>
                  <a:lnTo>
                    <a:pt x="533" y="223"/>
                  </a:lnTo>
                  <a:lnTo>
                    <a:pt x="513" y="219"/>
                  </a:lnTo>
                  <a:lnTo>
                    <a:pt x="498" y="200"/>
                  </a:lnTo>
                  <a:lnTo>
                    <a:pt x="486" y="167"/>
                  </a:lnTo>
                  <a:lnTo>
                    <a:pt x="507" y="154"/>
                  </a:lnTo>
                  <a:lnTo>
                    <a:pt x="505" y="139"/>
                  </a:lnTo>
                  <a:lnTo>
                    <a:pt x="490" y="102"/>
                  </a:lnTo>
                  <a:lnTo>
                    <a:pt x="473" y="95"/>
                  </a:lnTo>
                  <a:lnTo>
                    <a:pt x="457" y="91"/>
                  </a:lnTo>
                  <a:lnTo>
                    <a:pt x="444" y="73"/>
                  </a:lnTo>
                  <a:lnTo>
                    <a:pt x="431" y="47"/>
                  </a:lnTo>
                  <a:lnTo>
                    <a:pt x="342" y="0"/>
                  </a:lnTo>
                  <a:lnTo>
                    <a:pt x="265" y="26"/>
                  </a:lnTo>
                  <a:lnTo>
                    <a:pt x="223" y="32"/>
                  </a:lnTo>
                  <a:lnTo>
                    <a:pt x="186" y="45"/>
                  </a:lnTo>
                  <a:lnTo>
                    <a:pt x="154" y="82"/>
                  </a:lnTo>
                  <a:lnTo>
                    <a:pt x="154" y="143"/>
                  </a:lnTo>
                  <a:lnTo>
                    <a:pt x="156" y="167"/>
                  </a:lnTo>
                  <a:lnTo>
                    <a:pt x="151" y="171"/>
                  </a:lnTo>
                  <a:lnTo>
                    <a:pt x="141" y="171"/>
                  </a:lnTo>
                  <a:lnTo>
                    <a:pt x="105" y="147"/>
                  </a:lnTo>
                  <a:lnTo>
                    <a:pt x="96" y="162"/>
                  </a:lnTo>
                  <a:lnTo>
                    <a:pt x="82" y="171"/>
                  </a:lnTo>
                  <a:lnTo>
                    <a:pt x="67" y="160"/>
                  </a:lnTo>
                  <a:lnTo>
                    <a:pt x="57" y="158"/>
                  </a:lnTo>
                  <a:lnTo>
                    <a:pt x="52" y="172"/>
                  </a:lnTo>
                  <a:lnTo>
                    <a:pt x="61" y="195"/>
                  </a:lnTo>
                  <a:lnTo>
                    <a:pt x="60" y="218"/>
                  </a:lnTo>
                  <a:lnTo>
                    <a:pt x="0" y="279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41004" name="Freeform 68"/>
            <p:cNvSpPr>
              <a:spLocks/>
            </p:cNvSpPr>
            <p:nvPr/>
          </p:nvSpPr>
          <p:spPr bwMode="auto">
            <a:xfrm>
              <a:off x="5093" y="3821"/>
              <a:ext cx="283" cy="131"/>
            </a:xfrm>
            <a:custGeom>
              <a:avLst/>
              <a:gdLst>
                <a:gd name="T0" fmla="*/ 0 w 406"/>
                <a:gd name="T1" fmla="*/ 37 h 224"/>
                <a:gd name="T2" fmla="*/ 14 w 406"/>
                <a:gd name="T3" fmla="*/ 43 h 224"/>
                <a:gd name="T4" fmla="*/ 60 w 406"/>
                <a:gd name="T5" fmla="*/ 42 h 224"/>
                <a:gd name="T6" fmla="*/ 75 w 406"/>
                <a:gd name="T7" fmla="*/ 45 h 224"/>
                <a:gd name="T8" fmla="*/ 91 w 406"/>
                <a:gd name="T9" fmla="*/ 42 h 224"/>
                <a:gd name="T10" fmla="*/ 91 w 406"/>
                <a:gd name="T11" fmla="*/ 27 h 224"/>
                <a:gd name="T12" fmla="*/ 137 w 406"/>
                <a:gd name="T13" fmla="*/ 10 h 224"/>
                <a:gd name="T14" fmla="*/ 128 w 406"/>
                <a:gd name="T15" fmla="*/ 2 h 224"/>
                <a:gd name="T16" fmla="*/ 115 w 406"/>
                <a:gd name="T17" fmla="*/ 1 h 224"/>
                <a:gd name="T18" fmla="*/ 103 w 406"/>
                <a:gd name="T19" fmla="*/ 0 h 224"/>
                <a:gd name="T20" fmla="*/ 89 w 406"/>
                <a:gd name="T21" fmla="*/ 5 h 224"/>
                <a:gd name="T22" fmla="*/ 76 w 406"/>
                <a:gd name="T23" fmla="*/ 9 h 224"/>
                <a:gd name="T24" fmla="*/ 71 w 406"/>
                <a:gd name="T25" fmla="*/ 7 h 224"/>
                <a:gd name="T26" fmla="*/ 68 w 406"/>
                <a:gd name="T27" fmla="*/ 7 h 224"/>
                <a:gd name="T28" fmla="*/ 61 w 406"/>
                <a:gd name="T29" fmla="*/ 13 h 224"/>
                <a:gd name="T30" fmla="*/ 55 w 406"/>
                <a:gd name="T31" fmla="*/ 12 h 224"/>
                <a:gd name="T32" fmla="*/ 52 w 406"/>
                <a:gd name="T33" fmla="*/ 8 h 224"/>
                <a:gd name="T34" fmla="*/ 49 w 406"/>
                <a:gd name="T35" fmla="*/ 5 h 224"/>
                <a:gd name="T36" fmla="*/ 45 w 406"/>
                <a:gd name="T37" fmla="*/ 5 h 224"/>
                <a:gd name="T38" fmla="*/ 34 w 406"/>
                <a:gd name="T39" fmla="*/ 9 h 224"/>
                <a:gd name="T40" fmla="*/ 15 w 406"/>
                <a:gd name="T41" fmla="*/ 15 h 224"/>
                <a:gd name="T42" fmla="*/ 13 w 406"/>
                <a:gd name="T43" fmla="*/ 17 h 224"/>
                <a:gd name="T44" fmla="*/ 15 w 406"/>
                <a:gd name="T45" fmla="*/ 24 h 224"/>
                <a:gd name="T46" fmla="*/ 15 w 406"/>
                <a:gd name="T47" fmla="*/ 25 h 224"/>
                <a:gd name="T48" fmla="*/ 2 w 406"/>
                <a:gd name="T49" fmla="*/ 31 h 224"/>
                <a:gd name="T50" fmla="*/ 2 w 406"/>
                <a:gd name="T51" fmla="*/ 35 h 224"/>
                <a:gd name="T52" fmla="*/ 0 w 406"/>
                <a:gd name="T53" fmla="*/ 37 h 2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06" h="224">
                  <a:moveTo>
                    <a:pt x="0" y="187"/>
                  </a:moveTo>
                  <a:lnTo>
                    <a:pt x="41" y="215"/>
                  </a:lnTo>
                  <a:lnTo>
                    <a:pt x="178" y="209"/>
                  </a:lnTo>
                  <a:lnTo>
                    <a:pt x="221" y="224"/>
                  </a:lnTo>
                  <a:lnTo>
                    <a:pt x="267" y="209"/>
                  </a:lnTo>
                  <a:lnTo>
                    <a:pt x="267" y="137"/>
                  </a:lnTo>
                  <a:lnTo>
                    <a:pt x="406" y="50"/>
                  </a:lnTo>
                  <a:lnTo>
                    <a:pt x="378" y="11"/>
                  </a:lnTo>
                  <a:lnTo>
                    <a:pt x="339" y="7"/>
                  </a:lnTo>
                  <a:lnTo>
                    <a:pt x="306" y="0"/>
                  </a:lnTo>
                  <a:lnTo>
                    <a:pt x="261" y="22"/>
                  </a:lnTo>
                  <a:lnTo>
                    <a:pt x="224" y="46"/>
                  </a:lnTo>
                  <a:lnTo>
                    <a:pt x="211" y="35"/>
                  </a:lnTo>
                  <a:lnTo>
                    <a:pt x="200" y="35"/>
                  </a:lnTo>
                  <a:lnTo>
                    <a:pt x="180" y="63"/>
                  </a:lnTo>
                  <a:lnTo>
                    <a:pt x="163" y="61"/>
                  </a:lnTo>
                  <a:lnTo>
                    <a:pt x="154" y="39"/>
                  </a:lnTo>
                  <a:lnTo>
                    <a:pt x="145" y="26"/>
                  </a:lnTo>
                  <a:lnTo>
                    <a:pt x="132" y="22"/>
                  </a:lnTo>
                  <a:lnTo>
                    <a:pt x="100" y="43"/>
                  </a:lnTo>
                  <a:lnTo>
                    <a:pt x="43" y="74"/>
                  </a:lnTo>
                  <a:lnTo>
                    <a:pt x="37" y="85"/>
                  </a:lnTo>
                  <a:lnTo>
                    <a:pt x="43" y="120"/>
                  </a:lnTo>
                  <a:lnTo>
                    <a:pt x="43" y="126"/>
                  </a:lnTo>
                  <a:lnTo>
                    <a:pt x="7" y="154"/>
                  </a:lnTo>
                  <a:lnTo>
                    <a:pt x="7" y="174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41005" name="Freeform 69"/>
            <p:cNvSpPr>
              <a:spLocks/>
            </p:cNvSpPr>
            <p:nvPr/>
          </p:nvSpPr>
          <p:spPr bwMode="auto">
            <a:xfrm>
              <a:off x="5237" y="3548"/>
              <a:ext cx="372" cy="301"/>
            </a:xfrm>
            <a:custGeom>
              <a:avLst/>
              <a:gdLst>
                <a:gd name="T0" fmla="*/ 67 w 535"/>
                <a:gd name="T1" fmla="*/ 104 h 513"/>
                <a:gd name="T2" fmla="*/ 58 w 535"/>
                <a:gd name="T3" fmla="*/ 96 h 513"/>
                <a:gd name="T4" fmla="*/ 59 w 535"/>
                <a:gd name="T5" fmla="*/ 94 h 513"/>
                <a:gd name="T6" fmla="*/ 57 w 535"/>
                <a:gd name="T7" fmla="*/ 84 h 513"/>
                <a:gd name="T8" fmla="*/ 46 w 535"/>
                <a:gd name="T9" fmla="*/ 82 h 513"/>
                <a:gd name="T10" fmla="*/ 42 w 535"/>
                <a:gd name="T11" fmla="*/ 75 h 513"/>
                <a:gd name="T12" fmla="*/ 40 w 535"/>
                <a:gd name="T13" fmla="*/ 70 h 513"/>
                <a:gd name="T14" fmla="*/ 34 w 535"/>
                <a:gd name="T15" fmla="*/ 66 h 513"/>
                <a:gd name="T16" fmla="*/ 28 w 535"/>
                <a:gd name="T17" fmla="*/ 65 h 513"/>
                <a:gd name="T18" fmla="*/ 23 w 535"/>
                <a:gd name="T19" fmla="*/ 61 h 513"/>
                <a:gd name="T20" fmla="*/ 18 w 535"/>
                <a:gd name="T21" fmla="*/ 55 h 513"/>
                <a:gd name="T22" fmla="*/ 26 w 535"/>
                <a:gd name="T23" fmla="*/ 52 h 513"/>
                <a:gd name="T24" fmla="*/ 24 w 535"/>
                <a:gd name="T25" fmla="*/ 50 h 513"/>
                <a:gd name="T26" fmla="*/ 20 w 535"/>
                <a:gd name="T27" fmla="*/ 41 h 513"/>
                <a:gd name="T28" fmla="*/ 17 w 535"/>
                <a:gd name="T29" fmla="*/ 40 h 513"/>
                <a:gd name="T30" fmla="*/ 8 w 535"/>
                <a:gd name="T31" fmla="*/ 39 h 513"/>
                <a:gd name="T32" fmla="*/ 0 w 535"/>
                <a:gd name="T33" fmla="*/ 31 h 513"/>
                <a:gd name="T34" fmla="*/ 6 w 535"/>
                <a:gd name="T35" fmla="*/ 25 h 513"/>
                <a:gd name="T36" fmla="*/ 61 w 535"/>
                <a:gd name="T37" fmla="*/ 13 h 513"/>
                <a:gd name="T38" fmla="*/ 71 w 535"/>
                <a:gd name="T39" fmla="*/ 8 h 513"/>
                <a:gd name="T40" fmla="*/ 85 w 535"/>
                <a:gd name="T41" fmla="*/ 6 h 513"/>
                <a:gd name="T42" fmla="*/ 91 w 535"/>
                <a:gd name="T43" fmla="*/ 0 h 513"/>
                <a:gd name="T44" fmla="*/ 115 w 535"/>
                <a:gd name="T45" fmla="*/ 3 h 513"/>
                <a:gd name="T46" fmla="*/ 149 w 535"/>
                <a:gd name="T47" fmla="*/ 24 h 513"/>
                <a:gd name="T48" fmla="*/ 154 w 535"/>
                <a:gd name="T49" fmla="*/ 24 h 513"/>
                <a:gd name="T50" fmla="*/ 175 w 535"/>
                <a:gd name="T51" fmla="*/ 23 h 513"/>
                <a:gd name="T52" fmla="*/ 180 w 535"/>
                <a:gd name="T53" fmla="*/ 32 h 513"/>
                <a:gd name="T54" fmla="*/ 163 w 535"/>
                <a:gd name="T55" fmla="*/ 44 h 513"/>
                <a:gd name="T56" fmla="*/ 152 w 535"/>
                <a:gd name="T57" fmla="*/ 74 h 513"/>
                <a:gd name="T58" fmla="*/ 161 w 535"/>
                <a:gd name="T59" fmla="*/ 80 h 513"/>
                <a:gd name="T60" fmla="*/ 145 w 535"/>
                <a:gd name="T61" fmla="*/ 89 h 513"/>
                <a:gd name="T62" fmla="*/ 140 w 535"/>
                <a:gd name="T63" fmla="*/ 97 h 513"/>
                <a:gd name="T64" fmla="*/ 126 w 535"/>
                <a:gd name="T65" fmla="*/ 100 h 513"/>
                <a:gd name="T66" fmla="*/ 112 w 535"/>
                <a:gd name="T67" fmla="*/ 102 h 513"/>
                <a:gd name="T68" fmla="*/ 93 w 535"/>
                <a:gd name="T69" fmla="*/ 102 h 513"/>
                <a:gd name="T70" fmla="*/ 81 w 535"/>
                <a:gd name="T71" fmla="*/ 102 h 513"/>
                <a:gd name="T72" fmla="*/ 72 w 535"/>
                <a:gd name="T73" fmla="*/ 96 h 513"/>
                <a:gd name="T74" fmla="*/ 70 w 535"/>
                <a:gd name="T75" fmla="*/ 97 h 513"/>
                <a:gd name="T76" fmla="*/ 67 w 535"/>
                <a:gd name="T77" fmla="*/ 104 h 51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535" h="513">
                  <a:moveTo>
                    <a:pt x="198" y="513"/>
                  </a:moveTo>
                  <a:lnTo>
                    <a:pt x="173" y="478"/>
                  </a:lnTo>
                  <a:lnTo>
                    <a:pt x="176" y="465"/>
                  </a:lnTo>
                  <a:lnTo>
                    <a:pt x="170" y="417"/>
                  </a:lnTo>
                  <a:lnTo>
                    <a:pt x="137" y="404"/>
                  </a:lnTo>
                  <a:lnTo>
                    <a:pt x="124" y="371"/>
                  </a:lnTo>
                  <a:lnTo>
                    <a:pt x="118" y="344"/>
                  </a:lnTo>
                  <a:lnTo>
                    <a:pt x="102" y="325"/>
                  </a:lnTo>
                  <a:lnTo>
                    <a:pt x="84" y="323"/>
                  </a:lnTo>
                  <a:lnTo>
                    <a:pt x="67" y="302"/>
                  </a:lnTo>
                  <a:lnTo>
                    <a:pt x="54" y="269"/>
                  </a:lnTo>
                  <a:lnTo>
                    <a:pt x="76" y="256"/>
                  </a:lnTo>
                  <a:lnTo>
                    <a:pt x="74" y="247"/>
                  </a:lnTo>
                  <a:lnTo>
                    <a:pt x="59" y="203"/>
                  </a:lnTo>
                  <a:lnTo>
                    <a:pt x="52" y="199"/>
                  </a:lnTo>
                  <a:lnTo>
                    <a:pt x="24" y="191"/>
                  </a:lnTo>
                  <a:lnTo>
                    <a:pt x="0" y="152"/>
                  </a:lnTo>
                  <a:lnTo>
                    <a:pt x="16" y="123"/>
                  </a:lnTo>
                  <a:lnTo>
                    <a:pt x="182" y="64"/>
                  </a:lnTo>
                  <a:lnTo>
                    <a:pt x="210" y="39"/>
                  </a:lnTo>
                  <a:lnTo>
                    <a:pt x="251" y="32"/>
                  </a:lnTo>
                  <a:lnTo>
                    <a:pt x="271" y="0"/>
                  </a:lnTo>
                  <a:lnTo>
                    <a:pt x="343" y="14"/>
                  </a:lnTo>
                  <a:lnTo>
                    <a:pt x="443" y="120"/>
                  </a:lnTo>
                  <a:lnTo>
                    <a:pt x="457" y="120"/>
                  </a:lnTo>
                  <a:lnTo>
                    <a:pt x="520" y="112"/>
                  </a:lnTo>
                  <a:lnTo>
                    <a:pt x="535" y="158"/>
                  </a:lnTo>
                  <a:lnTo>
                    <a:pt x="485" y="219"/>
                  </a:lnTo>
                  <a:lnTo>
                    <a:pt x="452" y="365"/>
                  </a:lnTo>
                  <a:lnTo>
                    <a:pt x="481" y="393"/>
                  </a:lnTo>
                  <a:lnTo>
                    <a:pt x="433" y="441"/>
                  </a:lnTo>
                  <a:lnTo>
                    <a:pt x="418" y="482"/>
                  </a:lnTo>
                  <a:lnTo>
                    <a:pt x="376" y="492"/>
                  </a:lnTo>
                  <a:lnTo>
                    <a:pt x="333" y="504"/>
                  </a:lnTo>
                  <a:lnTo>
                    <a:pt x="278" y="502"/>
                  </a:lnTo>
                  <a:lnTo>
                    <a:pt x="241" y="502"/>
                  </a:lnTo>
                  <a:lnTo>
                    <a:pt x="213" y="474"/>
                  </a:lnTo>
                  <a:lnTo>
                    <a:pt x="207" y="482"/>
                  </a:lnTo>
                  <a:lnTo>
                    <a:pt x="198" y="513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41006" name="Freeform 70"/>
            <p:cNvSpPr>
              <a:spLocks/>
            </p:cNvSpPr>
            <p:nvPr/>
          </p:nvSpPr>
          <p:spPr bwMode="auto">
            <a:xfrm>
              <a:off x="5136" y="2479"/>
              <a:ext cx="480" cy="401"/>
            </a:xfrm>
            <a:custGeom>
              <a:avLst/>
              <a:gdLst>
                <a:gd name="T0" fmla="*/ 3 w 709"/>
                <a:gd name="T1" fmla="*/ 12 h 714"/>
                <a:gd name="T2" fmla="*/ 1 w 709"/>
                <a:gd name="T3" fmla="*/ 17 h 714"/>
                <a:gd name="T4" fmla="*/ 11 w 709"/>
                <a:gd name="T5" fmla="*/ 24 h 714"/>
                <a:gd name="T6" fmla="*/ 0 w 709"/>
                <a:gd name="T7" fmla="*/ 42 h 714"/>
                <a:gd name="T8" fmla="*/ 5 w 709"/>
                <a:gd name="T9" fmla="*/ 48 h 714"/>
                <a:gd name="T10" fmla="*/ 1 w 709"/>
                <a:gd name="T11" fmla="*/ 74 h 714"/>
                <a:gd name="T12" fmla="*/ 17 w 709"/>
                <a:gd name="T13" fmla="*/ 83 h 714"/>
                <a:gd name="T14" fmla="*/ 36 w 709"/>
                <a:gd name="T15" fmla="*/ 81 h 714"/>
                <a:gd name="T16" fmla="*/ 39 w 709"/>
                <a:gd name="T17" fmla="*/ 88 h 714"/>
                <a:gd name="T18" fmla="*/ 38 w 709"/>
                <a:gd name="T19" fmla="*/ 89 h 714"/>
                <a:gd name="T20" fmla="*/ 26 w 709"/>
                <a:gd name="T21" fmla="*/ 93 h 714"/>
                <a:gd name="T22" fmla="*/ 26 w 709"/>
                <a:gd name="T23" fmla="*/ 97 h 714"/>
                <a:gd name="T24" fmla="*/ 32 w 709"/>
                <a:gd name="T25" fmla="*/ 101 h 714"/>
                <a:gd name="T26" fmla="*/ 32 w 709"/>
                <a:gd name="T27" fmla="*/ 103 h 714"/>
                <a:gd name="T28" fmla="*/ 27 w 709"/>
                <a:gd name="T29" fmla="*/ 108 h 714"/>
                <a:gd name="T30" fmla="*/ 27 w 709"/>
                <a:gd name="T31" fmla="*/ 114 h 714"/>
                <a:gd name="T32" fmla="*/ 33 w 709"/>
                <a:gd name="T33" fmla="*/ 115 h 714"/>
                <a:gd name="T34" fmla="*/ 56 w 709"/>
                <a:gd name="T35" fmla="*/ 115 h 714"/>
                <a:gd name="T36" fmla="*/ 72 w 709"/>
                <a:gd name="T37" fmla="*/ 125 h 714"/>
                <a:gd name="T38" fmla="*/ 78 w 709"/>
                <a:gd name="T39" fmla="*/ 126 h 714"/>
                <a:gd name="T40" fmla="*/ 101 w 709"/>
                <a:gd name="T41" fmla="*/ 124 h 714"/>
                <a:gd name="T42" fmla="*/ 116 w 709"/>
                <a:gd name="T43" fmla="*/ 122 h 714"/>
                <a:gd name="T44" fmla="*/ 117 w 709"/>
                <a:gd name="T45" fmla="*/ 119 h 714"/>
                <a:gd name="T46" fmla="*/ 154 w 709"/>
                <a:gd name="T47" fmla="*/ 99 h 714"/>
                <a:gd name="T48" fmla="*/ 186 w 709"/>
                <a:gd name="T49" fmla="*/ 99 h 714"/>
                <a:gd name="T50" fmla="*/ 211 w 709"/>
                <a:gd name="T51" fmla="*/ 111 h 714"/>
                <a:gd name="T52" fmla="*/ 220 w 709"/>
                <a:gd name="T53" fmla="*/ 95 h 714"/>
                <a:gd name="T54" fmla="*/ 179 w 709"/>
                <a:gd name="T55" fmla="*/ 66 h 714"/>
                <a:gd name="T56" fmla="*/ 177 w 709"/>
                <a:gd name="T57" fmla="*/ 47 h 714"/>
                <a:gd name="T58" fmla="*/ 81 w 709"/>
                <a:gd name="T59" fmla="*/ 0 h 714"/>
                <a:gd name="T60" fmla="*/ 46 w 709"/>
                <a:gd name="T61" fmla="*/ 12 h 714"/>
                <a:gd name="T62" fmla="*/ 3 w 709"/>
                <a:gd name="T63" fmla="*/ 12 h 71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09" h="714">
                  <a:moveTo>
                    <a:pt x="9" y="65"/>
                  </a:moveTo>
                  <a:lnTo>
                    <a:pt x="3" y="99"/>
                  </a:lnTo>
                  <a:lnTo>
                    <a:pt x="34" y="134"/>
                  </a:lnTo>
                  <a:lnTo>
                    <a:pt x="0" y="236"/>
                  </a:lnTo>
                  <a:lnTo>
                    <a:pt x="16" y="273"/>
                  </a:lnTo>
                  <a:lnTo>
                    <a:pt x="4" y="414"/>
                  </a:lnTo>
                  <a:lnTo>
                    <a:pt x="54" y="468"/>
                  </a:lnTo>
                  <a:lnTo>
                    <a:pt x="115" y="462"/>
                  </a:lnTo>
                  <a:lnTo>
                    <a:pt x="126" y="493"/>
                  </a:lnTo>
                  <a:lnTo>
                    <a:pt x="122" y="501"/>
                  </a:lnTo>
                  <a:lnTo>
                    <a:pt x="83" y="523"/>
                  </a:lnTo>
                  <a:lnTo>
                    <a:pt x="83" y="549"/>
                  </a:lnTo>
                  <a:lnTo>
                    <a:pt x="104" y="571"/>
                  </a:lnTo>
                  <a:lnTo>
                    <a:pt x="104" y="579"/>
                  </a:lnTo>
                  <a:lnTo>
                    <a:pt x="87" y="610"/>
                  </a:lnTo>
                  <a:lnTo>
                    <a:pt x="87" y="645"/>
                  </a:lnTo>
                  <a:lnTo>
                    <a:pt x="107" y="649"/>
                  </a:lnTo>
                  <a:lnTo>
                    <a:pt x="179" y="650"/>
                  </a:lnTo>
                  <a:lnTo>
                    <a:pt x="233" y="704"/>
                  </a:lnTo>
                  <a:lnTo>
                    <a:pt x="251" y="714"/>
                  </a:lnTo>
                  <a:lnTo>
                    <a:pt x="325" y="698"/>
                  </a:lnTo>
                  <a:lnTo>
                    <a:pt x="374" y="693"/>
                  </a:lnTo>
                  <a:lnTo>
                    <a:pt x="378" y="671"/>
                  </a:lnTo>
                  <a:lnTo>
                    <a:pt x="496" y="558"/>
                  </a:lnTo>
                  <a:lnTo>
                    <a:pt x="600" y="558"/>
                  </a:lnTo>
                  <a:lnTo>
                    <a:pt x="678" y="623"/>
                  </a:lnTo>
                  <a:lnTo>
                    <a:pt x="709" y="536"/>
                  </a:lnTo>
                  <a:lnTo>
                    <a:pt x="579" y="370"/>
                  </a:lnTo>
                  <a:lnTo>
                    <a:pt x="569" y="261"/>
                  </a:lnTo>
                  <a:lnTo>
                    <a:pt x="261" y="0"/>
                  </a:lnTo>
                  <a:lnTo>
                    <a:pt x="148" y="69"/>
                  </a:lnTo>
                  <a:lnTo>
                    <a:pt x="9" y="65"/>
                  </a:lnTo>
                  <a:close/>
                </a:path>
              </a:pathLst>
            </a:custGeom>
            <a:solidFill>
              <a:srgbClr val="CCFF99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41007" name="Oval 71"/>
            <p:cNvSpPr>
              <a:spLocks noChangeArrowheads="1"/>
            </p:cNvSpPr>
            <p:nvPr/>
          </p:nvSpPr>
          <p:spPr bwMode="auto">
            <a:xfrm>
              <a:off x="5040" y="2790"/>
              <a:ext cx="288" cy="465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tri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100">
                <a:latin typeface="Times New Roman" panose="02020603050405020304" pitchFamily="18" charset="0"/>
              </a:endParaRPr>
            </a:p>
          </p:txBody>
        </p:sp>
        <p:sp>
          <p:nvSpPr>
            <p:cNvPr id="41008" name="Oval 72"/>
            <p:cNvSpPr>
              <a:spLocks noChangeArrowheads="1"/>
            </p:cNvSpPr>
            <p:nvPr/>
          </p:nvSpPr>
          <p:spPr bwMode="auto">
            <a:xfrm>
              <a:off x="4992" y="3174"/>
              <a:ext cx="384" cy="465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tri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100">
                <a:latin typeface="Times New Roman" panose="02020603050405020304" pitchFamily="18" charset="0"/>
              </a:endParaRPr>
            </a:p>
          </p:txBody>
        </p:sp>
        <p:sp>
          <p:nvSpPr>
            <p:cNvPr id="41009" name="Oval 73"/>
            <p:cNvSpPr>
              <a:spLocks noChangeArrowheads="1"/>
            </p:cNvSpPr>
            <p:nvPr/>
          </p:nvSpPr>
          <p:spPr bwMode="auto">
            <a:xfrm>
              <a:off x="5184" y="2358"/>
              <a:ext cx="144" cy="465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tri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100">
                <a:latin typeface="Times New Roman" panose="02020603050405020304" pitchFamily="18" charset="0"/>
              </a:endParaRPr>
            </a:p>
          </p:txBody>
        </p:sp>
        <p:sp>
          <p:nvSpPr>
            <p:cNvPr id="41010" name="Oval 74"/>
            <p:cNvSpPr>
              <a:spLocks noChangeArrowheads="1"/>
            </p:cNvSpPr>
            <p:nvPr/>
          </p:nvSpPr>
          <p:spPr bwMode="auto">
            <a:xfrm>
              <a:off x="5280" y="2478"/>
              <a:ext cx="240" cy="465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tri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B060402020202020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100">
                <a:latin typeface="Times New Roman" panose="02020603050405020304" pitchFamily="18" charset="0"/>
              </a:endParaRPr>
            </a:p>
          </p:txBody>
        </p:sp>
      </p:grpSp>
      <p:sp>
        <p:nvSpPr>
          <p:cNvPr id="70" name="Text Box 75"/>
          <p:cNvSpPr txBox="1">
            <a:spLocks noChangeArrowheads="1"/>
          </p:cNvSpPr>
          <p:nvPr/>
        </p:nvSpPr>
        <p:spPr bwMode="auto">
          <a:xfrm>
            <a:off x="4686300" y="4899848"/>
            <a:ext cx="2457450" cy="532550"/>
          </a:xfrm>
          <a:prstGeom prst="rect">
            <a:avLst/>
          </a:prstGeom>
          <a:solidFill>
            <a:srgbClr val="99CCFF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35  36  </a:t>
            </a:r>
            <a:r>
              <a:rPr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38  39 </a:t>
            </a:r>
            <a:r>
              <a:rPr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40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41  42  </a:t>
            </a:r>
            <a:r>
              <a:rPr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  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44  45</a:t>
            </a:r>
            <a:r>
              <a:rPr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46  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47  48  </a:t>
            </a:r>
            <a:r>
              <a:rPr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  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</a:p>
        </p:txBody>
      </p:sp>
      <p:sp>
        <p:nvSpPr>
          <p:cNvPr id="71" name="Text Box 76"/>
          <p:cNvSpPr txBox="1">
            <a:spLocks noChangeArrowheads="1"/>
          </p:cNvSpPr>
          <p:nvPr/>
        </p:nvSpPr>
        <p:spPr bwMode="auto">
          <a:xfrm>
            <a:off x="4686300" y="3436496"/>
            <a:ext cx="2400300" cy="301718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1    2    3    4    5    6    7    8</a:t>
            </a:r>
          </a:p>
        </p:txBody>
      </p:sp>
      <p:sp>
        <p:nvSpPr>
          <p:cNvPr id="72" name="Text Box 77"/>
          <p:cNvSpPr txBox="1">
            <a:spLocks noChangeArrowheads="1"/>
          </p:cNvSpPr>
          <p:nvPr/>
        </p:nvSpPr>
        <p:spPr bwMode="auto">
          <a:xfrm>
            <a:off x="4686300" y="3436496"/>
            <a:ext cx="2400300" cy="301718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1    2    3    </a:t>
            </a:r>
            <a:r>
              <a:rPr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5    6   </a:t>
            </a:r>
            <a:r>
              <a:rPr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r>
              <a:rPr lang="en-US" altLang="en-US" sz="15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8</a:t>
            </a:r>
          </a:p>
        </p:txBody>
      </p:sp>
      <p:sp>
        <p:nvSpPr>
          <p:cNvPr id="73" name="Oval 78"/>
          <p:cNvSpPr>
            <a:spLocks noChangeArrowheads="1"/>
          </p:cNvSpPr>
          <p:nvPr/>
        </p:nvSpPr>
        <p:spPr bwMode="auto">
          <a:xfrm>
            <a:off x="5651899" y="3490913"/>
            <a:ext cx="215502" cy="21550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100">
              <a:latin typeface="Times New Roman" panose="02020603050405020304" pitchFamily="18" charset="0"/>
            </a:endParaRPr>
          </a:p>
        </p:txBody>
      </p:sp>
      <p:sp>
        <p:nvSpPr>
          <p:cNvPr id="74" name="Oval 79"/>
          <p:cNvSpPr>
            <a:spLocks noChangeArrowheads="1"/>
          </p:cNvSpPr>
          <p:nvPr/>
        </p:nvSpPr>
        <p:spPr bwMode="auto">
          <a:xfrm>
            <a:off x="6506768" y="3481388"/>
            <a:ext cx="215502" cy="21550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100">
              <a:latin typeface="Times New Roman" panose="02020603050405020304" pitchFamily="18" charset="0"/>
            </a:endParaRPr>
          </a:p>
        </p:txBody>
      </p:sp>
      <p:sp>
        <p:nvSpPr>
          <p:cNvPr id="75" name="Oval 80"/>
          <p:cNvSpPr>
            <a:spLocks noChangeArrowheads="1"/>
          </p:cNvSpPr>
          <p:nvPr/>
        </p:nvSpPr>
        <p:spPr bwMode="auto">
          <a:xfrm>
            <a:off x="5239942" y="3840958"/>
            <a:ext cx="269082" cy="27027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100">
              <a:latin typeface="Times New Roman" panose="02020603050405020304" pitchFamily="18" charset="0"/>
            </a:endParaRPr>
          </a:p>
        </p:txBody>
      </p:sp>
      <p:sp>
        <p:nvSpPr>
          <p:cNvPr id="76" name="Oval 81"/>
          <p:cNvSpPr>
            <a:spLocks noChangeArrowheads="1"/>
          </p:cNvSpPr>
          <p:nvPr/>
        </p:nvSpPr>
        <p:spPr bwMode="auto">
          <a:xfrm>
            <a:off x="6091239" y="3850483"/>
            <a:ext cx="269082" cy="27027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100">
              <a:latin typeface="Times New Roman" panose="02020603050405020304" pitchFamily="18" charset="0"/>
            </a:endParaRPr>
          </a:p>
        </p:txBody>
      </p:sp>
      <p:sp>
        <p:nvSpPr>
          <p:cNvPr id="77" name="Oval 82"/>
          <p:cNvSpPr>
            <a:spLocks noChangeArrowheads="1"/>
          </p:cNvSpPr>
          <p:nvPr/>
        </p:nvSpPr>
        <p:spPr bwMode="auto">
          <a:xfrm>
            <a:off x="6137673" y="4920854"/>
            <a:ext cx="269082" cy="270271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100">
              <a:latin typeface="Times New Roman" panose="02020603050405020304" pitchFamily="18" charset="0"/>
            </a:endParaRPr>
          </a:p>
        </p:txBody>
      </p:sp>
      <p:sp>
        <p:nvSpPr>
          <p:cNvPr id="78" name="Oval 83"/>
          <p:cNvSpPr>
            <a:spLocks noChangeArrowheads="1"/>
          </p:cNvSpPr>
          <p:nvPr/>
        </p:nvSpPr>
        <p:spPr bwMode="auto">
          <a:xfrm>
            <a:off x="5804299" y="4076702"/>
            <a:ext cx="269082" cy="27027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100">
              <a:latin typeface="Times New Roman" panose="02020603050405020304" pitchFamily="18" charset="0"/>
            </a:endParaRPr>
          </a:p>
        </p:txBody>
      </p:sp>
      <p:sp>
        <p:nvSpPr>
          <p:cNvPr id="79" name="Oval 84"/>
          <p:cNvSpPr>
            <a:spLocks noChangeArrowheads="1"/>
          </p:cNvSpPr>
          <p:nvPr/>
        </p:nvSpPr>
        <p:spPr bwMode="auto">
          <a:xfrm>
            <a:off x="5057776" y="4542235"/>
            <a:ext cx="269082" cy="270271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100">
              <a:latin typeface="Times New Roman" panose="02020603050405020304" pitchFamily="18" charset="0"/>
            </a:endParaRPr>
          </a:p>
        </p:txBody>
      </p:sp>
      <p:sp>
        <p:nvSpPr>
          <p:cNvPr id="80" name="Oval 85"/>
          <p:cNvSpPr>
            <a:spLocks noChangeArrowheads="1"/>
          </p:cNvSpPr>
          <p:nvPr/>
        </p:nvSpPr>
        <p:spPr bwMode="auto">
          <a:xfrm>
            <a:off x="5274470" y="4920854"/>
            <a:ext cx="269082" cy="270271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100">
              <a:latin typeface="Times New Roman" panose="02020603050405020304" pitchFamily="18" charset="0"/>
            </a:endParaRPr>
          </a:p>
        </p:txBody>
      </p:sp>
      <p:sp>
        <p:nvSpPr>
          <p:cNvPr id="81" name="Oval 86"/>
          <p:cNvSpPr>
            <a:spLocks noChangeArrowheads="1"/>
          </p:cNvSpPr>
          <p:nvPr/>
        </p:nvSpPr>
        <p:spPr bwMode="auto">
          <a:xfrm>
            <a:off x="5004199" y="4075510"/>
            <a:ext cx="269082" cy="270271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100">
              <a:latin typeface="Times New Roman" panose="02020603050405020304" pitchFamily="18" charset="0"/>
            </a:endParaRPr>
          </a:p>
        </p:txBody>
      </p:sp>
      <p:sp>
        <p:nvSpPr>
          <p:cNvPr id="82" name="Oval 87"/>
          <p:cNvSpPr>
            <a:spLocks noChangeArrowheads="1"/>
          </p:cNvSpPr>
          <p:nvPr/>
        </p:nvSpPr>
        <p:spPr bwMode="auto">
          <a:xfrm>
            <a:off x="4716068" y="5136358"/>
            <a:ext cx="269082" cy="27027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100">
              <a:latin typeface="Times New Roman" panose="02020603050405020304" pitchFamily="18" charset="0"/>
            </a:endParaRPr>
          </a:p>
        </p:txBody>
      </p:sp>
      <p:sp>
        <p:nvSpPr>
          <p:cNvPr id="83" name="Oval 88"/>
          <p:cNvSpPr>
            <a:spLocks noChangeArrowheads="1"/>
          </p:cNvSpPr>
          <p:nvPr/>
        </p:nvSpPr>
        <p:spPr bwMode="auto">
          <a:xfrm>
            <a:off x="5598320" y="5136358"/>
            <a:ext cx="269082" cy="27027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100">
              <a:latin typeface="Times New Roman" panose="02020603050405020304" pitchFamily="18" charset="0"/>
            </a:endParaRPr>
          </a:p>
        </p:txBody>
      </p:sp>
      <p:sp>
        <p:nvSpPr>
          <p:cNvPr id="84" name="Oval 89"/>
          <p:cNvSpPr>
            <a:spLocks noChangeArrowheads="1"/>
          </p:cNvSpPr>
          <p:nvPr/>
        </p:nvSpPr>
        <p:spPr bwMode="auto">
          <a:xfrm>
            <a:off x="6417470" y="5136358"/>
            <a:ext cx="269082" cy="27027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100">
              <a:latin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0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27" grpId="0" animBg="1" autoUpdateAnimBg="0"/>
      <p:bldP spid="28" grpId="0" animBg="1" autoUpdateAnimBg="0"/>
      <p:bldP spid="29" grpId="0" animBg="1" autoUpdateAnimBg="0"/>
      <p:bldP spid="38" grpId="0" animBg="1" autoUpdateAnimBg="0"/>
      <p:bldP spid="39" grpId="0" animBg="1" autoUpdateAnimBg="0"/>
      <p:bldP spid="40" grpId="0" animBg="1" autoUpdateAnimBg="0"/>
      <p:bldP spid="41" grpId="0" animBg="1" autoUpdateAnimBg="0"/>
      <p:bldP spid="42" grpId="0" animBg="1" autoUpdateAnimBg="0"/>
      <p:bldP spid="70" grpId="0" animBg="1" autoUpdateAnimBg="0"/>
      <p:bldP spid="71" grpId="0" animBg="1" autoUpdateAnimBg="0"/>
      <p:bldP spid="72" grpId="0" animBg="1" autoUpdateAnimBg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24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sp>
        <p:nvSpPr>
          <p:cNvPr id="43012" name="Rectangle 66"/>
          <p:cNvSpPr>
            <a:spLocks noChangeArrowheads="1"/>
          </p:cNvSpPr>
          <p:nvPr/>
        </p:nvSpPr>
        <p:spPr bwMode="auto">
          <a:xfrm>
            <a:off x="2536091" y="1446610"/>
            <a:ext cx="4002762" cy="34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>
              <a:spcBef>
                <a:spcPts val="375"/>
              </a:spcBef>
              <a:spcAft>
                <a:spcPts val="375"/>
              </a:spcAft>
              <a:buNone/>
            </a:pPr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Multistage random sampling technique</a:t>
            </a:r>
            <a:endParaRPr lang="th-TH" altLang="en-US" sz="1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3" name="Text Box 2"/>
          <p:cNvSpPr txBox="1">
            <a:spLocks noChangeArrowheads="1"/>
          </p:cNvSpPr>
          <p:nvPr/>
        </p:nvSpPr>
        <p:spPr bwMode="auto">
          <a:xfrm>
            <a:off x="914400" y="1905001"/>
            <a:ext cx="6142434" cy="36933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Eastern Region of Malawi</a:t>
            </a:r>
          </a:p>
        </p:txBody>
      </p:sp>
      <p:sp>
        <p:nvSpPr>
          <p:cNvPr id="43014" name="Text Box 3"/>
          <p:cNvSpPr txBox="1">
            <a:spLocks noChangeArrowheads="1"/>
          </p:cNvSpPr>
          <p:nvPr/>
        </p:nvSpPr>
        <p:spPr bwMode="auto">
          <a:xfrm>
            <a:off x="1629966" y="2876550"/>
            <a:ext cx="28575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3015" name="Text Box 4"/>
          <p:cNvSpPr txBox="1">
            <a:spLocks noChangeArrowheads="1"/>
          </p:cNvSpPr>
          <p:nvPr/>
        </p:nvSpPr>
        <p:spPr bwMode="auto">
          <a:xfrm>
            <a:off x="2144317" y="2876550"/>
            <a:ext cx="28575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016" name="Text Box 5"/>
          <p:cNvSpPr txBox="1">
            <a:spLocks noChangeArrowheads="1"/>
          </p:cNvSpPr>
          <p:nvPr/>
        </p:nvSpPr>
        <p:spPr bwMode="auto">
          <a:xfrm>
            <a:off x="2658666" y="2876550"/>
            <a:ext cx="28575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3017" name="Text Box 6"/>
          <p:cNvSpPr txBox="1">
            <a:spLocks noChangeArrowheads="1"/>
          </p:cNvSpPr>
          <p:nvPr/>
        </p:nvSpPr>
        <p:spPr bwMode="auto">
          <a:xfrm>
            <a:off x="3173017" y="2876550"/>
            <a:ext cx="28575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3018" name="Text Box 7"/>
          <p:cNvSpPr txBox="1">
            <a:spLocks noChangeArrowheads="1"/>
          </p:cNvSpPr>
          <p:nvPr/>
        </p:nvSpPr>
        <p:spPr bwMode="auto">
          <a:xfrm>
            <a:off x="3630217" y="2876550"/>
            <a:ext cx="28575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3019" name="Text Box 8"/>
          <p:cNvSpPr txBox="1">
            <a:spLocks noChangeArrowheads="1"/>
          </p:cNvSpPr>
          <p:nvPr/>
        </p:nvSpPr>
        <p:spPr bwMode="auto">
          <a:xfrm>
            <a:off x="4087416" y="2876550"/>
            <a:ext cx="914400" cy="300082"/>
          </a:xfrm>
          <a:prstGeom prst="rect">
            <a:avLst/>
          </a:prstGeom>
          <a:solidFill>
            <a:srgbClr val="FF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Districts</a:t>
            </a:r>
          </a:p>
        </p:txBody>
      </p:sp>
      <p:sp>
        <p:nvSpPr>
          <p:cNvPr id="43020" name="Text Box 9"/>
          <p:cNvSpPr txBox="1">
            <a:spLocks noChangeArrowheads="1"/>
          </p:cNvSpPr>
          <p:nvPr/>
        </p:nvSpPr>
        <p:spPr bwMode="auto">
          <a:xfrm>
            <a:off x="5116117" y="2876550"/>
            <a:ext cx="28575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3021" name="Text Box 10"/>
          <p:cNvSpPr txBox="1">
            <a:spLocks noChangeArrowheads="1"/>
          </p:cNvSpPr>
          <p:nvPr/>
        </p:nvSpPr>
        <p:spPr bwMode="auto">
          <a:xfrm>
            <a:off x="5630467" y="2876550"/>
            <a:ext cx="34290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</a:p>
        </p:txBody>
      </p:sp>
      <p:sp>
        <p:nvSpPr>
          <p:cNvPr id="43022" name="Text Box 11"/>
          <p:cNvSpPr txBox="1">
            <a:spLocks noChangeArrowheads="1"/>
          </p:cNvSpPr>
          <p:nvPr/>
        </p:nvSpPr>
        <p:spPr bwMode="auto">
          <a:xfrm>
            <a:off x="6201967" y="2876550"/>
            <a:ext cx="34290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</p:txBody>
      </p:sp>
      <p:sp>
        <p:nvSpPr>
          <p:cNvPr id="43023" name="Text Box 12"/>
          <p:cNvSpPr txBox="1">
            <a:spLocks noChangeArrowheads="1"/>
          </p:cNvSpPr>
          <p:nvPr/>
        </p:nvSpPr>
        <p:spPr bwMode="auto">
          <a:xfrm>
            <a:off x="6716317" y="2876550"/>
            <a:ext cx="28575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43024" name="Text Box 13"/>
          <p:cNvSpPr txBox="1">
            <a:spLocks noChangeArrowheads="1"/>
          </p:cNvSpPr>
          <p:nvPr/>
        </p:nvSpPr>
        <p:spPr bwMode="auto">
          <a:xfrm>
            <a:off x="7173516" y="2876550"/>
            <a:ext cx="40005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43025" name="Line 14"/>
          <p:cNvSpPr>
            <a:spLocks noChangeShapeType="1"/>
          </p:cNvSpPr>
          <p:nvPr/>
        </p:nvSpPr>
        <p:spPr bwMode="auto">
          <a:xfrm>
            <a:off x="1744266" y="2590800"/>
            <a:ext cx="5657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  <p:sp>
        <p:nvSpPr>
          <p:cNvPr id="43026" name="Line 15"/>
          <p:cNvSpPr>
            <a:spLocks noChangeShapeType="1"/>
          </p:cNvSpPr>
          <p:nvPr/>
        </p:nvSpPr>
        <p:spPr bwMode="auto">
          <a:xfrm>
            <a:off x="4574382" y="230505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  <p:sp>
        <p:nvSpPr>
          <p:cNvPr id="43027" name="Line 16"/>
          <p:cNvSpPr>
            <a:spLocks noChangeShapeType="1"/>
          </p:cNvSpPr>
          <p:nvPr/>
        </p:nvSpPr>
        <p:spPr bwMode="auto">
          <a:xfrm>
            <a:off x="1744266" y="2590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  <p:sp>
        <p:nvSpPr>
          <p:cNvPr id="43028" name="Line 17"/>
          <p:cNvSpPr>
            <a:spLocks noChangeShapeType="1"/>
          </p:cNvSpPr>
          <p:nvPr/>
        </p:nvSpPr>
        <p:spPr bwMode="auto">
          <a:xfrm>
            <a:off x="2258616" y="2590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  <p:sp>
        <p:nvSpPr>
          <p:cNvPr id="43029" name="Line 18"/>
          <p:cNvSpPr>
            <a:spLocks noChangeShapeType="1"/>
          </p:cNvSpPr>
          <p:nvPr/>
        </p:nvSpPr>
        <p:spPr bwMode="auto">
          <a:xfrm>
            <a:off x="2772966" y="2590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  <p:sp>
        <p:nvSpPr>
          <p:cNvPr id="43030" name="Line 19"/>
          <p:cNvSpPr>
            <a:spLocks noChangeShapeType="1"/>
          </p:cNvSpPr>
          <p:nvPr/>
        </p:nvSpPr>
        <p:spPr bwMode="auto">
          <a:xfrm>
            <a:off x="3287316" y="2590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  <p:sp>
        <p:nvSpPr>
          <p:cNvPr id="43031" name="Line 20"/>
          <p:cNvSpPr>
            <a:spLocks noChangeShapeType="1"/>
          </p:cNvSpPr>
          <p:nvPr/>
        </p:nvSpPr>
        <p:spPr bwMode="auto">
          <a:xfrm>
            <a:off x="3744516" y="2590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  <p:sp>
        <p:nvSpPr>
          <p:cNvPr id="43032" name="Line 21"/>
          <p:cNvSpPr>
            <a:spLocks noChangeShapeType="1"/>
          </p:cNvSpPr>
          <p:nvPr/>
        </p:nvSpPr>
        <p:spPr bwMode="auto">
          <a:xfrm>
            <a:off x="5230416" y="2590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  <p:sp>
        <p:nvSpPr>
          <p:cNvPr id="43033" name="Line 22"/>
          <p:cNvSpPr>
            <a:spLocks noChangeShapeType="1"/>
          </p:cNvSpPr>
          <p:nvPr/>
        </p:nvSpPr>
        <p:spPr bwMode="auto">
          <a:xfrm>
            <a:off x="5801916" y="2590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  <p:sp>
        <p:nvSpPr>
          <p:cNvPr id="43034" name="Line 23"/>
          <p:cNvSpPr>
            <a:spLocks noChangeShapeType="1"/>
          </p:cNvSpPr>
          <p:nvPr/>
        </p:nvSpPr>
        <p:spPr bwMode="auto">
          <a:xfrm>
            <a:off x="6373416" y="2590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  <p:sp>
        <p:nvSpPr>
          <p:cNvPr id="43035" name="Line 24"/>
          <p:cNvSpPr>
            <a:spLocks noChangeShapeType="1"/>
          </p:cNvSpPr>
          <p:nvPr/>
        </p:nvSpPr>
        <p:spPr bwMode="auto">
          <a:xfrm>
            <a:off x="6830616" y="2590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  <p:sp>
        <p:nvSpPr>
          <p:cNvPr id="43036" name="Line 25"/>
          <p:cNvSpPr>
            <a:spLocks noChangeShapeType="1"/>
          </p:cNvSpPr>
          <p:nvPr/>
        </p:nvSpPr>
        <p:spPr bwMode="auto">
          <a:xfrm>
            <a:off x="7402116" y="2590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  <p:sp>
        <p:nvSpPr>
          <p:cNvPr id="43037" name="Text Box 26"/>
          <p:cNvSpPr txBox="1">
            <a:spLocks noChangeArrowheads="1"/>
          </p:cNvSpPr>
          <p:nvPr/>
        </p:nvSpPr>
        <p:spPr bwMode="auto">
          <a:xfrm>
            <a:off x="2772967" y="3276601"/>
            <a:ext cx="35433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350" b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38" name="Text Box 27"/>
          <p:cNvSpPr txBox="1">
            <a:spLocks noChangeArrowheads="1"/>
          </p:cNvSpPr>
          <p:nvPr/>
        </p:nvSpPr>
        <p:spPr bwMode="auto">
          <a:xfrm>
            <a:off x="2050257" y="3276601"/>
            <a:ext cx="5006578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Randomly selected subdistricts 30% of each district by simple random</a:t>
            </a:r>
          </a:p>
        </p:txBody>
      </p:sp>
      <p:sp>
        <p:nvSpPr>
          <p:cNvPr id="43039" name="Text Box 28"/>
          <p:cNvSpPr txBox="1">
            <a:spLocks noChangeArrowheads="1"/>
          </p:cNvSpPr>
          <p:nvPr/>
        </p:nvSpPr>
        <p:spPr bwMode="auto">
          <a:xfrm>
            <a:off x="4733926" y="2277667"/>
            <a:ext cx="1951434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 all districts</a:t>
            </a:r>
          </a:p>
        </p:txBody>
      </p:sp>
      <p:sp>
        <p:nvSpPr>
          <p:cNvPr id="43040" name="Text Box 29"/>
          <p:cNvSpPr txBox="1">
            <a:spLocks noChangeArrowheads="1"/>
          </p:cNvSpPr>
          <p:nvPr/>
        </p:nvSpPr>
        <p:spPr bwMode="auto">
          <a:xfrm>
            <a:off x="1629966" y="3665936"/>
            <a:ext cx="28575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3041" name="Text Box 30"/>
          <p:cNvSpPr txBox="1">
            <a:spLocks noChangeArrowheads="1"/>
          </p:cNvSpPr>
          <p:nvPr/>
        </p:nvSpPr>
        <p:spPr bwMode="auto">
          <a:xfrm>
            <a:off x="2144317" y="3665936"/>
            <a:ext cx="28575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3042" name="Text Box 31"/>
          <p:cNvSpPr txBox="1">
            <a:spLocks noChangeArrowheads="1"/>
          </p:cNvSpPr>
          <p:nvPr/>
        </p:nvSpPr>
        <p:spPr bwMode="auto">
          <a:xfrm>
            <a:off x="2658666" y="3665936"/>
            <a:ext cx="28575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3043" name="Text Box 32"/>
          <p:cNvSpPr txBox="1">
            <a:spLocks noChangeArrowheads="1"/>
          </p:cNvSpPr>
          <p:nvPr/>
        </p:nvSpPr>
        <p:spPr bwMode="auto">
          <a:xfrm>
            <a:off x="3173017" y="3665936"/>
            <a:ext cx="28575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3044" name="Text Box 33"/>
          <p:cNvSpPr txBox="1">
            <a:spLocks noChangeArrowheads="1"/>
          </p:cNvSpPr>
          <p:nvPr/>
        </p:nvSpPr>
        <p:spPr bwMode="auto">
          <a:xfrm>
            <a:off x="3630217" y="3665936"/>
            <a:ext cx="28575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3045" name="Text Box 34"/>
          <p:cNvSpPr txBox="1">
            <a:spLocks noChangeArrowheads="1"/>
          </p:cNvSpPr>
          <p:nvPr/>
        </p:nvSpPr>
        <p:spPr bwMode="auto">
          <a:xfrm>
            <a:off x="5116117" y="3665936"/>
            <a:ext cx="28575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3046" name="Text Box 35"/>
          <p:cNvSpPr txBox="1">
            <a:spLocks noChangeArrowheads="1"/>
          </p:cNvSpPr>
          <p:nvPr/>
        </p:nvSpPr>
        <p:spPr bwMode="auto">
          <a:xfrm>
            <a:off x="5630467" y="3665936"/>
            <a:ext cx="34290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5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1350" b="1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47" name="Text Box 36"/>
          <p:cNvSpPr txBox="1">
            <a:spLocks noChangeArrowheads="1"/>
          </p:cNvSpPr>
          <p:nvPr/>
        </p:nvSpPr>
        <p:spPr bwMode="auto">
          <a:xfrm>
            <a:off x="6201967" y="3665936"/>
            <a:ext cx="34290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5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1350" b="1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48" name="Text Box 37"/>
          <p:cNvSpPr txBox="1">
            <a:spLocks noChangeArrowheads="1"/>
          </p:cNvSpPr>
          <p:nvPr/>
        </p:nvSpPr>
        <p:spPr bwMode="auto">
          <a:xfrm>
            <a:off x="6716317" y="3665936"/>
            <a:ext cx="28575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049" name="Text Box 38"/>
          <p:cNvSpPr txBox="1">
            <a:spLocks noChangeArrowheads="1"/>
          </p:cNvSpPr>
          <p:nvPr/>
        </p:nvSpPr>
        <p:spPr bwMode="auto">
          <a:xfrm>
            <a:off x="7173516" y="3665936"/>
            <a:ext cx="40005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5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1350" b="1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50" name="Text Box 39"/>
          <p:cNvSpPr txBox="1">
            <a:spLocks noChangeArrowheads="1"/>
          </p:cNvSpPr>
          <p:nvPr/>
        </p:nvSpPr>
        <p:spPr bwMode="auto">
          <a:xfrm>
            <a:off x="1629966" y="4351736"/>
            <a:ext cx="28575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3051" name="Text Box 40"/>
          <p:cNvSpPr txBox="1">
            <a:spLocks noChangeArrowheads="1"/>
          </p:cNvSpPr>
          <p:nvPr/>
        </p:nvSpPr>
        <p:spPr bwMode="auto">
          <a:xfrm>
            <a:off x="2144317" y="4351736"/>
            <a:ext cx="28575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3052" name="Text Box 41"/>
          <p:cNvSpPr txBox="1">
            <a:spLocks noChangeArrowheads="1"/>
          </p:cNvSpPr>
          <p:nvPr/>
        </p:nvSpPr>
        <p:spPr bwMode="auto">
          <a:xfrm>
            <a:off x="2030016" y="5151836"/>
            <a:ext cx="45720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167</a:t>
            </a:r>
          </a:p>
        </p:txBody>
      </p:sp>
      <p:sp>
        <p:nvSpPr>
          <p:cNvPr id="43053" name="Text Box 42"/>
          <p:cNvSpPr txBox="1">
            <a:spLocks noChangeArrowheads="1"/>
          </p:cNvSpPr>
          <p:nvPr/>
        </p:nvSpPr>
        <p:spPr bwMode="auto">
          <a:xfrm>
            <a:off x="1572816" y="5151837"/>
            <a:ext cx="400050" cy="507831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301</a:t>
            </a:r>
          </a:p>
        </p:txBody>
      </p:sp>
      <p:sp>
        <p:nvSpPr>
          <p:cNvPr id="43054" name="Text Box 43"/>
          <p:cNvSpPr txBox="1">
            <a:spLocks noChangeArrowheads="1"/>
          </p:cNvSpPr>
          <p:nvPr/>
        </p:nvSpPr>
        <p:spPr bwMode="auto">
          <a:xfrm>
            <a:off x="2544366" y="5151837"/>
            <a:ext cx="400050" cy="507831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154</a:t>
            </a:r>
          </a:p>
        </p:txBody>
      </p:sp>
      <p:sp>
        <p:nvSpPr>
          <p:cNvPr id="43055" name="Text Box 44"/>
          <p:cNvSpPr txBox="1">
            <a:spLocks noChangeArrowheads="1"/>
          </p:cNvSpPr>
          <p:nvPr/>
        </p:nvSpPr>
        <p:spPr bwMode="auto">
          <a:xfrm>
            <a:off x="2658666" y="4351736"/>
            <a:ext cx="28575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3056" name="Text Box 45"/>
          <p:cNvSpPr txBox="1">
            <a:spLocks noChangeArrowheads="1"/>
          </p:cNvSpPr>
          <p:nvPr/>
        </p:nvSpPr>
        <p:spPr bwMode="auto">
          <a:xfrm>
            <a:off x="3001566" y="5162550"/>
            <a:ext cx="45720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138</a:t>
            </a:r>
          </a:p>
        </p:txBody>
      </p:sp>
      <p:sp>
        <p:nvSpPr>
          <p:cNvPr id="43057" name="Text Box 46"/>
          <p:cNvSpPr txBox="1">
            <a:spLocks noChangeArrowheads="1"/>
          </p:cNvSpPr>
          <p:nvPr/>
        </p:nvSpPr>
        <p:spPr bwMode="auto">
          <a:xfrm>
            <a:off x="3173017" y="4351736"/>
            <a:ext cx="28575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3058" name="Text Box 47"/>
          <p:cNvSpPr txBox="1">
            <a:spLocks noChangeArrowheads="1"/>
          </p:cNvSpPr>
          <p:nvPr/>
        </p:nvSpPr>
        <p:spPr bwMode="auto">
          <a:xfrm>
            <a:off x="3515916" y="5151836"/>
            <a:ext cx="40005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</a:p>
        </p:txBody>
      </p:sp>
      <p:sp>
        <p:nvSpPr>
          <p:cNvPr id="43059" name="Text Box 48"/>
          <p:cNvSpPr txBox="1">
            <a:spLocks noChangeArrowheads="1"/>
          </p:cNvSpPr>
          <p:nvPr/>
        </p:nvSpPr>
        <p:spPr bwMode="auto">
          <a:xfrm>
            <a:off x="3630217" y="4351736"/>
            <a:ext cx="28575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3060" name="Text Box 49"/>
          <p:cNvSpPr txBox="1">
            <a:spLocks noChangeArrowheads="1"/>
          </p:cNvSpPr>
          <p:nvPr/>
        </p:nvSpPr>
        <p:spPr bwMode="auto">
          <a:xfrm>
            <a:off x="5116117" y="4351736"/>
            <a:ext cx="28575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3061" name="Text Box 50"/>
          <p:cNvSpPr txBox="1">
            <a:spLocks noChangeArrowheads="1"/>
          </p:cNvSpPr>
          <p:nvPr/>
        </p:nvSpPr>
        <p:spPr bwMode="auto">
          <a:xfrm>
            <a:off x="5116116" y="5161361"/>
            <a:ext cx="40005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86</a:t>
            </a:r>
          </a:p>
        </p:txBody>
      </p:sp>
      <p:sp>
        <p:nvSpPr>
          <p:cNvPr id="43062" name="Text Box 51"/>
          <p:cNvSpPr txBox="1">
            <a:spLocks noChangeArrowheads="1"/>
          </p:cNvSpPr>
          <p:nvPr/>
        </p:nvSpPr>
        <p:spPr bwMode="auto">
          <a:xfrm>
            <a:off x="5630467" y="4351736"/>
            <a:ext cx="34290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5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1350" b="1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63" name="Text Box 52"/>
          <p:cNvSpPr txBox="1">
            <a:spLocks noChangeArrowheads="1"/>
          </p:cNvSpPr>
          <p:nvPr/>
        </p:nvSpPr>
        <p:spPr bwMode="auto">
          <a:xfrm>
            <a:off x="5630466" y="5138738"/>
            <a:ext cx="45720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16</a:t>
            </a:r>
          </a:p>
        </p:txBody>
      </p:sp>
      <p:sp>
        <p:nvSpPr>
          <p:cNvPr id="43064" name="Text Box 53"/>
          <p:cNvSpPr txBox="1">
            <a:spLocks noChangeArrowheads="1"/>
          </p:cNvSpPr>
          <p:nvPr/>
        </p:nvSpPr>
        <p:spPr bwMode="auto">
          <a:xfrm>
            <a:off x="6144816" y="5138738"/>
            <a:ext cx="45720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76</a:t>
            </a:r>
          </a:p>
        </p:txBody>
      </p:sp>
      <p:sp>
        <p:nvSpPr>
          <p:cNvPr id="43065" name="Text Box 54"/>
          <p:cNvSpPr txBox="1">
            <a:spLocks noChangeArrowheads="1"/>
          </p:cNvSpPr>
          <p:nvPr/>
        </p:nvSpPr>
        <p:spPr bwMode="auto">
          <a:xfrm>
            <a:off x="6201967" y="4351736"/>
            <a:ext cx="34290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5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1350" b="1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66" name="Text Box 55"/>
          <p:cNvSpPr txBox="1">
            <a:spLocks noChangeArrowheads="1"/>
          </p:cNvSpPr>
          <p:nvPr/>
        </p:nvSpPr>
        <p:spPr bwMode="auto">
          <a:xfrm>
            <a:off x="6716317" y="4351736"/>
            <a:ext cx="28575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067" name="Text Box 56"/>
          <p:cNvSpPr txBox="1">
            <a:spLocks noChangeArrowheads="1"/>
          </p:cNvSpPr>
          <p:nvPr/>
        </p:nvSpPr>
        <p:spPr bwMode="auto">
          <a:xfrm>
            <a:off x="6659166" y="5138738"/>
            <a:ext cx="45720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66</a:t>
            </a:r>
          </a:p>
        </p:txBody>
      </p:sp>
      <p:sp>
        <p:nvSpPr>
          <p:cNvPr id="43068" name="Text Box 57"/>
          <p:cNvSpPr txBox="1">
            <a:spLocks noChangeArrowheads="1"/>
          </p:cNvSpPr>
          <p:nvPr/>
        </p:nvSpPr>
        <p:spPr bwMode="auto">
          <a:xfrm>
            <a:off x="7173516" y="4351736"/>
            <a:ext cx="40005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5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1350" b="1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69" name="Text Box 58"/>
          <p:cNvSpPr txBox="1">
            <a:spLocks noChangeArrowheads="1"/>
          </p:cNvSpPr>
          <p:nvPr/>
        </p:nvSpPr>
        <p:spPr bwMode="auto">
          <a:xfrm>
            <a:off x="7173517" y="5149455"/>
            <a:ext cx="514350" cy="30008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56</a:t>
            </a:r>
          </a:p>
        </p:txBody>
      </p:sp>
      <p:sp>
        <p:nvSpPr>
          <p:cNvPr id="43070" name="Text Box 59"/>
          <p:cNvSpPr txBox="1">
            <a:spLocks noChangeArrowheads="1"/>
          </p:cNvSpPr>
          <p:nvPr/>
        </p:nvSpPr>
        <p:spPr bwMode="auto">
          <a:xfrm>
            <a:off x="3973116" y="3733801"/>
            <a:ext cx="10858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35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71" name="Text Box 60"/>
          <p:cNvSpPr txBox="1">
            <a:spLocks noChangeArrowheads="1"/>
          </p:cNvSpPr>
          <p:nvPr/>
        </p:nvSpPr>
        <p:spPr bwMode="auto">
          <a:xfrm>
            <a:off x="4001691" y="3598232"/>
            <a:ext cx="971550" cy="461665"/>
          </a:xfrm>
          <a:prstGeom prst="rect">
            <a:avLst/>
          </a:prstGeom>
          <a:solidFill>
            <a:srgbClr val="FF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Sub-districts</a:t>
            </a:r>
          </a:p>
        </p:txBody>
      </p:sp>
      <p:sp>
        <p:nvSpPr>
          <p:cNvPr id="43072" name="Text Box 61"/>
          <p:cNvSpPr txBox="1">
            <a:spLocks noChangeArrowheads="1"/>
          </p:cNvSpPr>
          <p:nvPr/>
        </p:nvSpPr>
        <p:spPr bwMode="auto">
          <a:xfrm>
            <a:off x="4087416" y="4362450"/>
            <a:ext cx="914400" cy="300082"/>
          </a:xfrm>
          <a:prstGeom prst="rect">
            <a:avLst/>
          </a:prstGeom>
          <a:solidFill>
            <a:srgbClr val="FF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Villages</a:t>
            </a:r>
          </a:p>
        </p:txBody>
      </p:sp>
      <p:sp>
        <p:nvSpPr>
          <p:cNvPr id="43073" name="Text Box 62"/>
          <p:cNvSpPr txBox="1">
            <a:spLocks noChangeArrowheads="1"/>
          </p:cNvSpPr>
          <p:nvPr/>
        </p:nvSpPr>
        <p:spPr bwMode="auto">
          <a:xfrm>
            <a:off x="2820592" y="4023123"/>
            <a:ext cx="3483769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Randomly Selected one village of each sub-district</a:t>
            </a:r>
          </a:p>
        </p:txBody>
      </p:sp>
      <p:sp>
        <p:nvSpPr>
          <p:cNvPr id="43074" name="Text Box 63"/>
          <p:cNvSpPr txBox="1">
            <a:spLocks noChangeArrowheads="1"/>
          </p:cNvSpPr>
          <p:nvPr/>
        </p:nvSpPr>
        <p:spPr bwMode="auto">
          <a:xfrm>
            <a:off x="4030267" y="5149455"/>
            <a:ext cx="1028700" cy="507831"/>
          </a:xfrm>
          <a:prstGeom prst="rect">
            <a:avLst/>
          </a:prstGeom>
          <a:solidFill>
            <a:srgbClr val="FF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35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Households</a:t>
            </a:r>
          </a:p>
        </p:txBody>
      </p:sp>
      <p:sp>
        <p:nvSpPr>
          <p:cNvPr id="43075" name="Text Box 64"/>
          <p:cNvSpPr txBox="1">
            <a:spLocks noChangeArrowheads="1"/>
          </p:cNvSpPr>
          <p:nvPr/>
        </p:nvSpPr>
        <p:spPr bwMode="auto">
          <a:xfrm>
            <a:off x="1762127" y="4786314"/>
            <a:ext cx="5631656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Randomly selected number of household for interview by simple random sampling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8042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25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43050" y="1494235"/>
            <a:ext cx="61150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kumimoji="1" lang="en-US" altLang="en-US" sz="15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Community-Based Approach</a:t>
            </a:r>
            <a:r>
              <a:rPr kumimoji="1" lang="en-US" altLang="en-US" sz="1500" b="1" dirty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15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Prevention And Control of  Dengue </a:t>
            </a:r>
            <a:r>
              <a:rPr kumimoji="1" lang="en-US" altLang="en-US" sz="15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Haemorrhagic</a:t>
            </a:r>
            <a:r>
              <a:rPr kumimoji="1" lang="en-US" altLang="en-US" sz="15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Fever in Lilongwe District, Malawi</a:t>
            </a:r>
            <a:endParaRPr kumimoji="1" lang="th-TH" altLang="en-US" sz="15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5061" name="Oval 6"/>
          <p:cNvSpPr>
            <a:spLocks noChangeArrowheads="1"/>
          </p:cNvSpPr>
          <p:nvPr/>
        </p:nvSpPr>
        <p:spPr bwMode="auto">
          <a:xfrm>
            <a:off x="2293144" y="4508898"/>
            <a:ext cx="1576387" cy="1371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5C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2" name="Text Box 7"/>
          <p:cNvSpPr txBox="1">
            <a:spLocks noChangeArrowheads="1"/>
          </p:cNvSpPr>
          <p:nvPr/>
        </p:nvSpPr>
        <p:spPr bwMode="auto">
          <a:xfrm>
            <a:off x="3961211" y="2425304"/>
            <a:ext cx="1707356" cy="1304524"/>
          </a:xfrm>
          <a:prstGeom prst="rect">
            <a:avLst/>
          </a:prstGeom>
          <a:solidFill>
            <a:srgbClr val="FFCC99"/>
          </a:solidFill>
          <a:ln>
            <a:noFill/>
          </a:ln>
          <a:effectLst>
            <a:prstShdw prst="shdw17" dist="17961" dir="2700000">
              <a:srgbClr val="997A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6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Lilongwe East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6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sub-district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(experimental group)</a:t>
            </a:r>
            <a:endParaRPr lang="th-TH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3" name="Text Box 8"/>
          <p:cNvSpPr txBox="1">
            <a:spLocks noChangeArrowheads="1"/>
          </p:cNvSpPr>
          <p:nvPr/>
        </p:nvSpPr>
        <p:spPr bwMode="auto">
          <a:xfrm>
            <a:off x="3961211" y="4050507"/>
            <a:ext cx="1707356" cy="1073692"/>
          </a:xfrm>
          <a:prstGeom prst="rect">
            <a:avLst/>
          </a:prstGeom>
          <a:solidFill>
            <a:srgbClr val="FFCC99"/>
          </a:solidFill>
          <a:ln>
            <a:noFill/>
          </a:ln>
          <a:effectLst>
            <a:prstShdw prst="shdw17" dist="17961" dir="2700000">
              <a:srgbClr val="997A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6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Lilongwe West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6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sub-district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(comparison group)</a:t>
            </a:r>
            <a:endParaRPr lang="th-TH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4" name="Text Box 9"/>
          <p:cNvSpPr txBox="1">
            <a:spLocks noChangeArrowheads="1"/>
          </p:cNvSpPr>
          <p:nvPr/>
        </p:nvSpPr>
        <p:spPr bwMode="auto">
          <a:xfrm>
            <a:off x="2528887" y="3537347"/>
            <a:ext cx="1101329" cy="600421"/>
          </a:xfrm>
          <a:prstGeom prst="rect">
            <a:avLst/>
          </a:prstGeom>
          <a:solidFill>
            <a:srgbClr val="FF00FF"/>
          </a:solidFill>
          <a:ln>
            <a:noFill/>
          </a:ln>
          <a:effectLst>
            <a:prstShdw prst="shdw17" dist="17961" dir="2700000">
              <a:srgbClr val="99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65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Lilongwe District</a:t>
            </a:r>
            <a:r>
              <a:rPr lang="en-US" altLang="en-US" sz="16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h-TH" altLang="en-US" sz="16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5" name="Text Box 10"/>
          <p:cNvSpPr txBox="1">
            <a:spLocks noChangeArrowheads="1"/>
          </p:cNvSpPr>
          <p:nvPr/>
        </p:nvSpPr>
        <p:spPr bwMode="auto">
          <a:xfrm>
            <a:off x="6165056" y="2402682"/>
            <a:ext cx="1377554" cy="1246495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prstShdw prst="shdw17" dist="17961" dir="2700000">
              <a:srgbClr val="7A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Village 5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(all households about 190)</a:t>
            </a:r>
            <a:endParaRPr lang="th-TH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6" name="Text Box 11"/>
          <p:cNvSpPr txBox="1">
            <a:spLocks noChangeArrowheads="1"/>
          </p:cNvSpPr>
          <p:nvPr/>
        </p:nvSpPr>
        <p:spPr bwMode="auto">
          <a:xfrm>
            <a:off x="1371600" y="3393077"/>
            <a:ext cx="881062" cy="929100"/>
          </a:xfrm>
          <a:prstGeom prst="rect">
            <a:avLst/>
          </a:prstGeom>
          <a:solidFill>
            <a:srgbClr val="CC00CC"/>
          </a:solidFill>
          <a:ln>
            <a:noFill/>
          </a:ln>
          <a:effectLst>
            <a:prstShdw prst="shdw17" dist="17961" dir="2700000">
              <a:srgbClr val="7A007A"/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375" b="1">
              <a:solidFill>
                <a:srgbClr val="FFFF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500" b="1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500" b="1">
              <a:solidFill>
                <a:srgbClr val="FFFF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th-TH" altLang="en-US" sz="375" b="1">
              <a:latin typeface="Times New Roman" panose="02020603050405020304" pitchFamily="18" charset="0"/>
            </a:endParaRPr>
          </a:p>
        </p:txBody>
      </p:sp>
      <p:sp>
        <p:nvSpPr>
          <p:cNvPr id="45067" name="Line 12"/>
          <p:cNvSpPr>
            <a:spLocks noChangeShapeType="1"/>
          </p:cNvSpPr>
          <p:nvPr/>
        </p:nvSpPr>
        <p:spPr bwMode="auto">
          <a:xfrm>
            <a:off x="2252662" y="3852862"/>
            <a:ext cx="276225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662"/>
          </a:p>
        </p:txBody>
      </p:sp>
      <p:sp>
        <p:nvSpPr>
          <p:cNvPr id="45068" name="Text Box 13"/>
          <p:cNvSpPr txBox="1">
            <a:spLocks noChangeArrowheads="1"/>
          </p:cNvSpPr>
          <p:nvPr/>
        </p:nvSpPr>
        <p:spPr bwMode="auto">
          <a:xfrm>
            <a:off x="2526507" y="4581526"/>
            <a:ext cx="115728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the incidence of DHF was 130.57 per 100,000 population </a:t>
            </a:r>
            <a:endParaRPr lang="th-TH" alt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9" name="Line 14"/>
          <p:cNvSpPr>
            <a:spLocks noChangeShapeType="1"/>
          </p:cNvSpPr>
          <p:nvPr/>
        </p:nvSpPr>
        <p:spPr bwMode="auto">
          <a:xfrm flipV="1">
            <a:off x="3059906" y="4076701"/>
            <a:ext cx="0" cy="43219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662"/>
          </a:p>
        </p:txBody>
      </p:sp>
      <p:sp>
        <p:nvSpPr>
          <p:cNvPr id="45070" name="Text Box 15"/>
          <p:cNvSpPr txBox="1">
            <a:spLocks noChangeArrowheads="1"/>
          </p:cNvSpPr>
          <p:nvPr/>
        </p:nvSpPr>
        <p:spPr bwMode="auto">
          <a:xfrm>
            <a:off x="6192443" y="4076701"/>
            <a:ext cx="1321594" cy="1131079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prstShdw prst="shdw17" dist="17961" dir="2700000">
              <a:srgbClr val="7A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Village 1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(all households about 238)</a:t>
            </a:r>
            <a:endParaRPr lang="th-TH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71" name="Line 16"/>
          <p:cNvSpPr>
            <a:spLocks noChangeShapeType="1"/>
          </p:cNvSpPr>
          <p:nvPr/>
        </p:nvSpPr>
        <p:spPr bwMode="auto">
          <a:xfrm flipV="1">
            <a:off x="3630217" y="3065860"/>
            <a:ext cx="330994" cy="689371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662"/>
          </a:p>
        </p:txBody>
      </p:sp>
      <p:sp>
        <p:nvSpPr>
          <p:cNvPr id="45072" name="Line 17"/>
          <p:cNvSpPr>
            <a:spLocks noChangeShapeType="1"/>
          </p:cNvSpPr>
          <p:nvPr/>
        </p:nvSpPr>
        <p:spPr bwMode="auto">
          <a:xfrm>
            <a:off x="3630217" y="3755232"/>
            <a:ext cx="330994" cy="68937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662"/>
          </a:p>
        </p:txBody>
      </p:sp>
      <p:sp>
        <p:nvSpPr>
          <p:cNvPr id="45073" name="Line 18"/>
          <p:cNvSpPr>
            <a:spLocks noChangeShapeType="1"/>
          </p:cNvSpPr>
          <p:nvPr/>
        </p:nvSpPr>
        <p:spPr bwMode="auto">
          <a:xfrm>
            <a:off x="5668567" y="2996803"/>
            <a:ext cx="49649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662"/>
          </a:p>
        </p:txBody>
      </p:sp>
      <p:sp>
        <p:nvSpPr>
          <p:cNvPr id="45074" name="Line 19"/>
          <p:cNvSpPr>
            <a:spLocks noChangeShapeType="1"/>
          </p:cNvSpPr>
          <p:nvPr/>
        </p:nvSpPr>
        <p:spPr bwMode="auto">
          <a:xfrm>
            <a:off x="5668567" y="4641056"/>
            <a:ext cx="49649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66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2390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26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pic>
        <p:nvPicPr>
          <p:cNvPr id="47108" name="Picture 3" descr="Untitled-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">
            <a:off x="1770460" y="1522809"/>
            <a:ext cx="5538787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786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27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sp>
        <p:nvSpPr>
          <p:cNvPr id="49156" name="Rectangle 3"/>
          <p:cNvSpPr txBox="1">
            <a:spLocks noChangeArrowheads="1"/>
          </p:cNvSpPr>
          <p:nvPr/>
        </p:nvSpPr>
        <p:spPr bwMode="auto">
          <a:xfrm>
            <a:off x="827584" y="1808560"/>
            <a:ext cx="6822183" cy="421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en-US" sz="1951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altLang="en-US" sz="195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will produce more representative samples</a:t>
            </a:r>
          </a:p>
          <a:p>
            <a:pPr algn="just" eaLnBrk="1" hangingPunct="1">
              <a:lnSpc>
                <a:spcPct val="120000"/>
              </a:lnSpc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conscious bias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altLang="en-US" sz="1800" b="1" dirty="0">
                <a:solidFill>
                  <a:srgbClr val="0000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algn="just" eaLnBrk="1" hangingPunct="1">
              <a:lnSpc>
                <a:spcPct val="120000"/>
              </a:lnSpc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a sampling frame, which is not always available</a:t>
            </a:r>
          </a:p>
          <a:p>
            <a:pPr algn="just" eaLnBrk="1" hangingPunct="1">
              <a:lnSpc>
                <a:spcPct val="120000"/>
              </a:lnSpc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takes longer and cost more to select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7" name="Rectangle 1"/>
          <p:cNvSpPr>
            <a:spLocks noChangeArrowheads="1"/>
          </p:cNvSpPr>
          <p:nvPr/>
        </p:nvSpPr>
        <p:spPr bwMode="auto">
          <a:xfrm>
            <a:off x="3263502" y="1322785"/>
            <a:ext cx="2642005" cy="47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Sampling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7056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28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sp>
        <p:nvSpPr>
          <p:cNvPr id="51204" name="Rectangle 40"/>
          <p:cNvSpPr>
            <a:spLocks noChangeArrowheads="1"/>
          </p:cNvSpPr>
          <p:nvPr/>
        </p:nvSpPr>
        <p:spPr bwMode="auto">
          <a:xfrm>
            <a:off x="2911080" y="1431131"/>
            <a:ext cx="33218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100" b="1">
                <a:latin typeface="Times New Roman" panose="02020603050405020304" pitchFamily="18" charset="0"/>
              </a:rPr>
              <a:t>2.1 </a:t>
            </a: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Convenience Sampling </a:t>
            </a:r>
            <a:endParaRPr lang="th-TH" altLang="en-US" sz="2100" b="1">
              <a:latin typeface="Times New Roman" panose="02020603050405020304" pitchFamily="18" charset="0"/>
            </a:endParaRPr>
          </a:p>
        </p:txBody>
      </p:sp>
      <p:sp>
        <p:nvSpPr>
          <p:cNvPr id="51205" name="Rectangle 1"/>
          <p:cNvSpPr>
            <a:spLocks noChangeArrowheads="1"/>
          </p:cNvSpPr>
          <p:nvPr/>
        </p:nvSpPr>
        <p:spPr bwMode="auto">
          <a:xfrm>
            <a:off x="827584" y="1808560"/>
            <a:ext cx="6715027" cy="321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355600" indent="-355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2000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Attempts to obtain a sample of convenient elements. 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2000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Often, respondents are selected because they happen to be in the right place at the right time. (person on the street,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volunteers)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alt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we have no evidence that these samples are representative of the populations we are interested in generalizing to.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altLang="en-US" sz="1651" b="1" i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performed convenience sampling from people walking past you in the main street at the Victory monument, which groups of the population would be over-represented or under-represented?</a:t>
            </a:r>
            <a:endParaRPr lang="en-US" altLang="en-US" sz="165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2541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29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sp>
        <p:nvSpPr>
          <p:cNvPr id="53252" name="Rectangle 40"/>
          <p:cNvSpPr>
            <a:spLocks noChangeArrowheads="1"/>
          </p:cNvSpPr>
          <p:nvPr/>
        </p:nvSpPr>
        <p:spPr bwMode="auto">
          <a:xfrm>
            <a:off x="2911080" y="1431131"/>
            <a:ext cx="33218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2.2 Purposive Sampling </a:t>
            </a:r>
            <a:endParaRPr lang="th-TH" altLang="en-US" sz="2100" b="1"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3796" y="1970486"/>
            <a:ext cx="6834046" cy="2637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7" indent="-266707" algn="just">
              <a:lnSpc>
                <a:spcPct val="130000"/>
              </a:lnSpc>
              <a:buClr>
                <a:schemeClr val="tx2"/>
              </a:buClr>
              <a:buSzPct val="92000"/>
              <a:buFont typeface="Arial" pitchFamily="34" charset="0"/>
              <a:buChar char="•"/>
              <a:defRPr/>
            </a:pPr>
            <a:r>
              <a:rPr lang="en-US" sz="1875" dirty="0">
                <a:latin typeface="Times New Roman" pitchFamily="18" charset="0"/>
                <a:cs typeface="Times New Roman" pitchFamily="18" charset="0"/>
              </a:rPr>
              <a:t>Enables you to use your judgment to select cases that will best enable you to answer your research question(s) and to meet your objectives.</a:t>
            </a:r>
          </a:p>
          <a:p>
            <a:pPr marL="266707" indent="-266707" algn="just">
              <a:lnSpc>
                <a:spcPct val="130000"/>
              </a:lnSpc>
              <a:buClr>
                <a:schemeClr val="tx2"/>
              </a:buClr>
              <a:buSzPct val="92000"/>
              <a:buFont typeface="Arial" pitchFamily="34" charset="0"/>
              <a:buChar char="•"/>
              <a:defRPr/>
            </a:pPr>
            <a:endParaRPr lang="en-US" sz="1875" dirty="0">
              <a:latin typeface="Times New Roman" pitchFamily="18" charset="0"/>
              <a:cs typeface="Times New Roman" pitchFamily="18" charset="0"/>
            </a:endParaRPr>
          </a:p>
          <a:p>
            <a:pPr marL="266707" indent="-266707" algn="just">
              <a:lnSpc>
                <a:spcPct val="130000"/>
              </a:lnSpc>
              <a:buClr>
                <a:schemeClr val="tx2"/>
              </a:buClr>
              <a:buSzPct val="92000"/>
              <a:buFont typeface="Arial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is very useful technique for situations where:  </a:t>
            </a:r>
          </a:p>
          <a:p>
            <a:pPr marL="466737" indent="-466737" algn="just">
              <a:lnSpc>
                <a:spcPct val="130000"/>
              </a:lnSpc>
              <a:buClr>
                <a:schemeClr val="tx2"/>
              </a:buClr>
              <a:buSzPct val="92000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-  you need to reach a targeted sample quickly</a:t>
            </a:r>
          </a:p>
          <a:p>
            <a:pPr marL="466737" indent="-466737" algn="just">
              <a:lnSpc>
                <a:spcPct val="130000"/>
              </a:lnSpc>
              <a:buClr>
                <a:schemeClr val="tx2"/>
              </a:buClr>
              <a:buSzPct val="92000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- sampling for proportionality is not the primary concern</a:t>
            </a:r>
            <a:endParaRPr lang="en-US" sz="1875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559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357298"/>
            <a:ext cx="8369300" cy="53120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Aim:</a:t>
            </a:r>
          </a:p>
          <a:p>
            <a:pPr>
              <a:buNone/>
            </a:pPr>
            <a:r>
              <a:rPr lang="en-US" sz="2400" dirty="0"/>
              <a:t>	To understand the main types of sampling methods for observational studies.</a:t>
            </a:r>
          </a:p>
          <a:p>
            <a:pPr>
              <a:buNone/>
            </a:pPr>
            <a:endParaRPr lang="en-US" sz="600" dirty="0"/>
          </a:p>
          <a:p>
            <a:pPr>
              <a:buNone/>
            </a:pPr>
            <a:r>
              <a:rPr lang="en-US" sz="2400" b="1" dirty="0"/>
              <a:t>Learning objectives:</a:t>
            </a:r>
            <a:endParaRPr lang="en-US" sz="2400" dirty="0"/>
          </a:p>
          <a:p>
            <a:pPr lvl="0"/>
            <a:r>
              <a:rPr lang="en-US" sz="2400" dirty="0"/>
              <a:t>To learn about the importance of thinking about sampling methods.</a:t>
            </a:r>
          </a:p>
          <a:p>
            <a:pPr lvl="0"/>
            <a:r>
              <a:rPr lang="en-US" sz="2400" dirty="0"/>
              <a:t>To understand what are</a:t>
            </a:r>
          </a:p>
          <a:p>
            <a:pPr lvl="1"/>
            <a:r>
              <a:rPr lang="en-US" sz="2000" dirty="0"/>
              <a:t>Convenience and solicited response samples</a:t>
            </a:r>
          </a:p>
          <a:p>
            <a:pPr lvl="1"/>
            <a:r>
              <a:rPr lang="en-US" sz="2000" dirty="0"/>
              <a:t>Probability samples</a:t>
            </a:r>
          </a:p>
          <a:p>
            <a:pPr lvl="2"/>
            <a:r>
              <a:rPr lang="en-US" sz="2000" dirty="0"/>
              <a:t>Simple random sample</a:t>
            </a:r>
          </a:p>
          <a:p>
            <a:pPr lvl="2"/>
            <a:r>
              <a:rPr lang="en-US" sz="2000" dirty="0"/>
              <a:t>Systematic random sample</a:t>
            </a:r>
          </a:p>
          <a:p>
            <a:pPr lvl="2"/>
            <a:r>
              <a:rPr lang="en-US" sz="2000" dirty="0"/>
              <a:t>Stratified random sample</a:t>
            </a:r>
          </a:p>
          <a:p>
            <a:pPr lvl="2"/>
            <a:r>
              <a:rPr lang="en-US" sz="2000" dirty="0"/>
              <a:t>Cluster random sample</a:t>
            </a:r>
          </a:p>
        </p:txBody>
      </p:sp>
    </p:spTree>
    <p:extLst>
      <p:ext uri="{BB962C8B-B14F-4D97-AF65-F5344CB8AC3E}">
        <p14:creationId xmlns:p14="http://schemas.microsoft.com/office/powerpoint/2010/main" val="2871654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30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sp>
        <p:nvSpPr>
          <p:cNvPr id="55300" name="Rectangle 8"/>
          <p:cNvSpPr>
            <a:spLocks noChangeArrowheads="1"/>
          </p:cNvSpPr>
          <p:nvPr/>
        </p:nvSpPr>
        <p:spPr bwMode="auto">
          <a:xfrm>
            <a:off x="1925242" y="1802910"/>
            <a:ext cx="5455444" cy="367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>
            <a:spAutoFit/>
          </a:bodyPr>
          <a:lstStyle>
            <a:lvl1pPr marL="355600" indent="-355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355600" indent="-355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just">
              <a:lnSpc>
                <a:spcPct val="120000"/>
              </a:lnSpc>
              <a:spcBef>
                <a:spcPts val="375"/>
              </a:spcBef>
              <a:spcAft>
                <a:spcPts val="375"/>
              </a:spcAft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Select people non-randomly according to some fixed quota.</a:t>
            </a:r>
            <a:endParaRPr lang="en-US" altLang="en-US" sz="18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  <a:spcBef>
                <a:spcPts val="375"/>
              </a:spcBef>
              <a:spcAft>
                <a:spcPts val="375"/>
              </a:spcAft>
              <a:buFontTx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Decide on characteristic of which sample is to be representative, e.g. age</a:t>
            </a:r>
          </a:p>
          <a:p>
            <a:pPr lvl="1" algn="just">
              <a:lnSpc>
                <a:spcPct val="120000"/>
              </a:lnSpc>
              <a:spcBef>
                <a:spcPts val="375"/>
              </a:spcBef>
              <a:spcAft>
                <a:spcPts val="375"/>
              </a:spcAft>
              <a:buFontTx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Find out distribution of this variable in population and set quota accordingly e.g. if 20% of population is between 20 and 30 years old, 20% of sample will be in this age group</a:t>
            </a:r>
          </a:p>
          <a:p>
            <a:pPr lvl="1" algn="just">
              <a:lnSpc>
                <a:spcPct val="120000"/>
              </a:lnSpc>
              <a:spcBef>
                <a:spcPts val="375"/>
              </a:spcBef>
              <a:spcAft>
                <a:spcPts val="375"/>
              </a:spcAft>
              <a:buFontTx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Often used in market research – Interviewers are given quota of particular type of people to interview</a:t>
            </a:r>
          </a:p>
        </p:txBody>
      </p:sp>
      <p:sp>
        <p:nvSpPr>
          <p:cNvPr id="55301" name="Rectangle 1"/>
          <p:cNvSpPr>
            <a:spLocks noChangeArrowheads="1"/>
          </p:cNvSpPr>
          <p:nvPr/>
        </p:nvSpPr>
        <p:spPr bwMode="auto">
          <a:xfrm>
            <a:off x="3348061" y="1351360"/>
            <a:ext cx="246574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>
              <a:spcBef>
                <a:spcPts val="375"/>
              </a:spcBef>
              <a:spcAft>
                <a:spcPts val="375"/>
              </a:spcAft>
              <a:buNone/>
            </a:pP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2.3 Quota Sampling</a:t>
            </a:r>
            <a:endParaRPr lang="en-US" altLang="en-US" sz="1951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6191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31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sp>
        <p:nvSpPr>
          <p:cNvPr id="57348" name="Rectangle 1"/>
          <p:cNvSpPr>
            <a:spLocks noChangeArrowheads="1"/>
          </p:cNvSpPr>
          <p:nvPr/>
        </p:nvSpPr>
        <p:spPr bwMode="auto">
          <a:xfrm>
            <a:off x="3011092" y="1395413"/>
            <a:ext cx="316785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2.4 Snowballing Sampling</a:t>
            </a:r>
            <a:endParaRPr lang="th-TH" altLang="en-US" sz="2100">
              <a:latin typeface="Times New Roman" panose="02020603050405020304" pitchFamily="18" charset="0"/>
            </a:endParaRPr>
          </a:p>
        </p:txBody>
      </p:sp>
      <p:sp>
        <p:nvSpPr>
          <p:cNvPr id="57349" name="Rectangle 8"/>
          <p:cNvSpPr>
            <a:spLocks noChangeArrowheads="1"/>
          </p:cNvSpPr>
          <p:nvPr/>
        </p:nvSpPr>
        <p:spPr bwMode="auto">
          <a:xfrm>
            <a:off x="1980011" y="1650859"/>
            <a:ext cx="5292328" cy="2969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just">
              <a:lnSpc>
                <a:spcPct val="130000"/>
              </a:lnSpc>
              <a:spcBef>
                <a:spcPts val="375"/>
              </a:spcBef>
              <a:spcAft>
                <a:spcPts val="375"/>
              </a:spcAft>
            </a:pPr>
            <a:r>
              <a:rPr lang="en-US" altLang="en-US" sz="1951">
                <a:latin typeface="Times New Roman" panose="02020603050405020304" pitchFamily="18" charset="0"/>
                <a:cs typeface="Times New Roman" panose="02020603050405020304" pitchFamily="18" charset="0"/>
              </a:rPr>
              <a:t>Find one person(s) who fits the characteristics of interest</a:t>
            </a:r>
          </a:p>
          <a:p>
            <a:pPr algn="just">
              <a:lnSpc>
                <a:spcPct val="130000"/>
              </a:lnSpc>
              <a:spcBef>
                <a:spcPts val="375"/>
              </a:spcBef>
              <a:spcAft>
                <a:spcPts val="375"/>
              </a:spcAft>
            </a:pPr>
            <a:r>
              <a:rPr lang="en-US" altLang="en-US" sz="1951">
                <a:latin typeface="Times New Roman" panose="02020603050405020304" pitchFamily="18" charset="0"/>
                <a:cs typeface="Times New Roman" panose="02020603050405020304" pitchFamily="18" charset="0"/>
              </a:rPr>
              <a:t>Ask that person(s) to recommend others with the same characteristics who are then interviewed.</a:t>
            </a:r>
          </a:p>
          <a:p>
            <a:pPr algn="just">
              <a:lnSpc>
                <a:spcPct val="130000"/>
              </a:lnSpc>
              <a:spcBef>
                <a:spcPts val="375"/>
              </a:spcBef>
              <a:spcAft>
                <a:spcPts val="375"/>
              </a:spcAft>
            </a:pPr>
            <a:r>
              <a:rPr lang="en-US" altLang="en-US" sz="1951">
                <a:latin typeface="Times New Roman" panose="02020603050405020304" pitchFamily="18" charset="0"/>
                <a:cs typeface="Times New Roman" panose="02020603050405020304" pitchFamily="18" charset="0"/>
              </a:rPr>
              <a:t>May be the best method available for low incidence or rare populations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1706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32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sp>
        <p:nvSpPr>
          <p:cNvPr id="59396" name="Rectangle 3"/>
          <p:cNvSpPr txBox="1">
            <a:spLocks noChangeArrowheads="1"/>
          </p:cNvSpPr>
          <p:nvPr/>
        </p:nvSpPr>
        <p:spPr bwMode="auto">
          <a:xfrm>
            <a:off x="1925242" y="1808561"/>
            <a:ext cx="5779294" cy="367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en-US" sz="1951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altLang="en-US" sz="1951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195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Samples can be drawn quickly and easily</a:t>
            </a:r>
          </a:p>
          <a:p>
            <a:pPr algn="just" eaLnBrk="1" hangingPunct="1">
              <a:lnSpc>
                <a:spcPct val="120000"/>
              </a:lnSpc>
            </a:pPr>
            <a:r>
              <a:rPr lang="en-GB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No sampling frame is necessary</a:t>
            </a:r>
          </a:p>
          <a:p>
            <a:pPr algn="just" eaLnBrk="1" hangingPunct="1">
              <a:lnSpc>
                <a:spcPct val="120000"/>
              </a:lnSpc>
            </a:pPr>
            <a:r>
              <a:rPr lang="en-GB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With care, can be representative, or at least, can exclude irrelevant units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altLang="en-US" sz="1800" b="1">
                <a:solidFill>
                  <a:srgbClr val="0000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algn="just" eaLnBrk="1" hangingPunct="1">
              <a:lnSpc>
                <a:spcPct val="120000"/>
              </a:lnSpc>
            </a:pPr>
            <a:r>
              <a:rPr lang="en-GB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Samples can include irrelevant units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Sample is not always representative to population of interest</a:t>
            </a:r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2987784" y="1322785"/>
            <a:ext cx="3193438" cy="47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Non-probability Sampling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2044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33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graphicFrame>
        <p:nvGraphicFramePr>
          <p:cNvPr id="7" name="Group 35"/>
          <p:cNvGraphicFramePr>
            <a:graphicFrameLocks noGrp="1"/>
          </p:cNvGraphicFramePr>
          <p:nvPr/>
        </p:nvGraphicFramePr>
        <p:xfrm>
          <a:off x="1871663" y="1808561"/>
          <a:ext cx="5400676" cy="2970608"/>
        </p:xfrm>
        <a:graphic>
          <a:graphicData uri="http://schemas.openxmlformats.org/drawingml/2006/table">
            <a:tbl>
              <a:tblPr/>
              <a:tblGrid>
                <a:gridCol w="183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4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0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8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68581" marR="68581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Probability Sampling</a:t>
                      </a:r>
                    </a:p>
                  </a:txBody>
                  <a:tcPr marL="68581" marR="68581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Non-probability Sampling</a:t>
                      </a:r>
                    </a:p>
                  </a:txBody>
                  <a:tcPr marL="68581" marR="68581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Chance of being selected</a:t>
                      </a:r>
                    </a:p>
                  </a:txBody>
                  <a:tcPr marL="68581" marR="68581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Equal</a:t>
                      </a:r>
                    </a:p>
                  </a:txBody>
                  <a:tcPr marL="68581" marR="68581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equal</a:t>
                      </a:r>
                    </a:p>
                  </a:txBody>
                  <a:tcPr marL="68581" marR="68581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Need of sampling frame</a:t>
                      </a:r>
                    </a:p>
                  </a:txBody>
                  <a:tcPr marL="68581" marR="68581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68581" marR="68581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68581" marR="68581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Representative of the population</a:t>
                      </a:r>
                    </a:p>
                  </a:txBody>
                  <a:tcPr marL="68581" marR="68581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Good</a:t>
                      </a:r>
                    </a:p>
                  </a:txBody>
                  <a:tcPr marL="68581" marR="68581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Probably not</a:t>
                      </a:r>
                    </a:p>
                  </a:txBody>
                  <a:tcPr marL="68581" marR="68581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6825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34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3589" y="1431132"/>
            <a:ext cx="5423298" cy="647700"/>
          </a:xfrm>
          <a:ln w="76200" cmpd="tri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1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to be considered in sampling process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09814" y="2242045"/>
            <a:ext cx="3105144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*  Study Objectives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-  Descriptive vs. Analytic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03861" y="2882812"/>
            <a:ext cx="3866186" cy="901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*  Selection Criteria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-  Inclusion &amp; Exclusion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-  Probability vs. Non-probability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19338" y="3801379"/>
            <a:ext cx="3842461" cy="901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*  Sampling Frame &amp; Sampling Units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-  Unit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-  Time &amp; Place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327673" y="4687204"/>
            <a:ext cx="4389727" cy="901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Strategies in approaching sampling units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Identification &amp; Classification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Willing to Participate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436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35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2033588" y="1409701"/>
            <a:ext cx="5153025" cy="72271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type of sampling method used in each scenario.</a:t>
            </a:r>
          </a:p>
        </p:txBody>
      </p:sp>
      <p:sp>
        <p:nvSpPr>
          <p:cNvPr id="65541" name="Rectangle 3"/>
          <p:cNvSpPr txBox="1">
            <a:spLocks noChangeArrowheads="1"/>
          </p:cNvSpPr>
          <p:nvPr/>
        </p:nvSpPr>
        <p:spPr bwMode="auto">
          <a:xfrm>
            <a:off x="1932385" y="2402682"/>
            <a:ext cx="56102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Malawi government randomly selects five high schools in Malawi and surveys each teacher in those schools.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1895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36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2033588" y="1409701"/>
            <a:ext cx="5153025" cy="72271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type of sampling method used in each scenario.</a:t>
            </a:r>
          </a:p>
        </p:txBody>
      </p:sp>
      <p:sp>
        <p:nvSpPr>
          <p:cNvPr id="65541" name="Rectangle 3"/>
          <p:cNvSpPr txBox="1">
            <a:spLocks noChangeArrowheads="1"/>
          </p:cNvSpPr>
          <p:nvPr/>
        </p:nvSpPr>
        <p:spPr bwMode="auto">
          <a:xfrm>
            <a:off x="1932385" y="2402682"/>
            <a:ext cx="56102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Malawi government randomly selects five high schools in Malawi and surveys each teacher in those schools.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357439" y="3752851"/>
            <a:ext cx="4385072" cy="46166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Cluster random sampling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340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37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sp>
        <p:nvSpPr>
          <p:cNvPr id="67588" name="Rectangle 3"/>
          <p:cNvSpPr txBox="1">
            <a:spLocks noChangeArrowheads="1"/>
          </p:cNvSpPr>
          <p:nvPr/>
        </p:nvSpPr>
        <p:spPr bwMode="auto">
          <a:xfrm>
            <a:off x="1932386" y="1860947"/>
            <a:ext cx="5501878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You wish to survey 100 employees at Shoprite Shopping Mall (contains 16 stores). You randomly select 5 stores, then randomly select 10 employees from each store.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9235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38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sp>
        <p:nvSpPr>
          <p:cNvPr id="67588" name="Rectangle 3"/>
          <p:cNvSpPr txBox="1">
            <a:spLocks noChangeArrowheads="1"/>
          </p:cNvSpPr>
          <p:nvPr/>
        </p:nvSpPr>
        <p:spPr bwMode="auto">
          <a:xfrm>
            <a:off x="1932386" y="1860947"/>
            <a:ext cx="5501878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You wish to survey 100 employees at Shoprite Shopping Mall (contains 16 stores). You randomly select 5 stores, then randomly select 10 employees from each store.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41937" y="3476626"/>
            <a:ext cx="4869656" cy="46166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Multi-stage random sampling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407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39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sp>
        <p:nvSpPr>
          <p:cNvPr id="69636" name="Rectangle 3"/>
          <p:cNvSpPr txBox="1">
            <a:spLocks noChangeArrowheads="1"/>
          </p:cNvSpPr>
          <p:nvPr/>
        </p:nvSpPr>
        <p:spPr bwMode="auto">
          <a:xfrm>
            <a:off x="1925242" y="1729980"/>
            <a:ext cx="5400675" cy="83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Every fifth record in the hospital patient records being surveyed.</a:t>
            </a:r>
          </a:p>
        </p:txBody>
      </p:sp>
      <p:sp>
        <p:nvSpPr>
          <p:cNvPr id="69638" name="Rectangle 3"/>
          <p:cNvSpPr txBox="1">
            <a:spLocks noChangeArrowheads="1"/>
          </p:cNvSpPr>
          <p:nvPr/>
        </p:nvSpPr>
        <p:spPr bwMode="auto">
          <a:xfrm>
            <a:off x="1932386" y="3540918"/>
            <a:ext cx="523160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Jonathan randomly selects three cards from a standard deck of cards.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015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Learning Outcomes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1340583-4CC0-49D4-AB6E-4D9E9C12178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sz="2954" dirty="0"/>
              <a:t>Understand a range of sampling methods</a:t>
            </a:r>
          </a:p>
          <a:p>
            <a:endParaRPr lang="en-GB" sz="2954" dirty="0"/>
          </a:p>
          <a:p>
            <a:r>
              <a:rPr lang="en-GB" sz="2954" dirty="0"/>
              <a:t>Know how common sampling methods can be implemented and contexts in which they are appropriate</a:t>
            </a:r>
          </a:p>
          <a:p>
            <a:endParaRPr lang="en-GB" sz="2954" dirty="0"/>
          </a:p>
          <a:p>
            <a:r>
              <a:rPr lang="en-GB" sz="2954" dirty="0"/>
              <a:t>Understand the value of probability based sampling</a:t>
            </a:r>
          </a:p>
          <a:p>
            <a:endParaRPr lang="en-US" sz="2954" dirty="0"/>
          </a:p>
        </p:txBody>
      </p:sp>
    </p:spTree>
    <p:extLst>
      <p:ext uri="{BB962C8B-B14F-4D97-AF65-F5344CB8AC3E}">
        <p14:creationId xmlns:p14="http://schemas.microsoft.com/office/powerpoint/2010/main" val="19745537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40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sp>
        <p:nvSpPr>
          <p:cNvPr id="69636" name="Rectangle 3"/>
          <p:cNvSpPr txBox="1">
            <a:spLocks noChangeArrowheads="1"/>
          </p:cNvSpPr>
          <p:nvPr/>
        </p:nvSpPr>
        <p:spPr bwMode="auto">
          <a:xfrm>
            <a:off x="1925242" y="1729980"/>
            <a:ext cx="5400675" cy="83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Every fifth record in the hospital patient records being surveyed.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41937" y="2582467"/>
            <a:ext cx="4869656" cy="46166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Systematic random sampling</a:t>
            </a:r>
          </a:p>
        </p:txBody>
      </p:sp>
      <p:sp>
        <p:nvSpPr>
          <p:cNvPr id="69638" name="Rectangle 3"/>
          <p:cNvSpPr txBox="1">
            <a:spLocks noChangeArrowheads="1"/>
          </p:cNvSpPr>
          <p:nvPr/>
        </p:nvSpPr>
        <p:spPr bwMode="auto">
          <a:xfrm>
            <a:off x="1932386" y="3540918"/>
            <a:ext cx="523160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Jonathan randomly selects three cards from a standard deck of cards.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132412" y="4563667"/>
            <a:ext cx="4869656" cy="46166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 random sampling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773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1236154"/>
            <a:ext cx="5657850" cy="6477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SYSTEMATIC</a:t>
            </a:r>
            <a:r>
              <a:rPr lang="en-US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fld id="{31340583-4CC0-49D4-AB6E-4D9E9C121780}" type="slidenum">
              <a:rPr lang="en-US" altLang="en-US" smtClean="0"/>
              <a:pPr eaLnBrk="1" hangingPunct="1">
                <a:defRPr/>
              </a:pPr>
              <a:t>41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81844" y="2094553"/>
            <a:ext cx="62865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b="1" dirty="0"/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Systematic sampling"/>
              </a:rPr>
              <a:t>Systematic sampling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relies on selecting elements at regular intervals through that ordered list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sampling involves a random start and then proceeds with the selection of every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element from then onwards. </a:t>
            </a:r>
            <a:r>
              <a:rPr lang="en-US" altLang="en-US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=(population size/sample size). 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that the starting point is randomly chosen from within the first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list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1998001"/>
      </p:ext>
    </p:extLst>
  </p:cSld>
  <p:clrMapOvr>
    <a:masterClrMapping/>
  </p:clrMapOvr>
  <p:transition advTm="546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975124"/>
            <a:ext cx="5657850" cy="58221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SYSTEMATIC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……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fld id="{31340583-4CC0-49D4-AB6E-4D9E9C121780}" type="slidenum">
              <a:rPr lang="en-US" altLang="en-US" smtClean="0"/>
              <a:pPr eaLnBrk="1" hangingPunct="1">
                <a:defRPr/>
              </a:pPr>
              <a:t>42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43050" y="1771650"/>
            <a:ext cx="6172200" cy="40576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Systematic sampling is </a:t>
            </a:r>
            <a:r>
              <a:rPr lang="en-US" altLang="en-US" sz="142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sz="1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'simple random sampling' because different subsets of the same size have different selection probabilities –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the set {4,14,24,...,994} has a one-in-ten probability of selection, but the set {4,13,24,34,...} has zero probability of selection.</a:t>
            </a:r>
          </a:p>
          <a:p>
            <a:pPr eaLnBrk="1" hangingPunct="1"/>
            <a:endParaRPr lang="en-US" altLang="en-US" sz="1425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677" name="Picture 47" descr="1_Sy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1" y="3829051"/>
            <a:ext cx="5772150" cy="166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4282028"/>
      </p:ext>
    </p:extLst>
  </p:cSld>
  <p:clrMapOvr>
    <a:masterClrMapping/>
  </p:clrMapOvr>
  <p:transition advTm="717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1238845"/>
            <a:ext cx="5657850" cy="608409"/>
          </a:xfrm>
        </p:spPr>
        <p:txBody>
          <a:bodyPr/>
          <a:lstStyle/>
          <a:p>
            <a:pPr eaLnBrk="1" hangingPunct="1"/>
            <a:r>
              <a:rPr lang="en-US" altLang="en-US" sz="26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SYSTEMATIC SAMPLING……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fld id="{31340583-4CC0-49D4-AB6E-4D9E9C121780}" type="slidenum">
              <a:rPr lang="en-US" altLang="en-US" smtClean="0"/>
              <a:pPr eaLnBrk="1" hangingPunct="1">
                <a:defRPr/>
              </a:pPr>
              <a:t>43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600200" y="2204864"/>
            <a:ext cx="5943600" cy="3943350"/>
          </a:xfrm>
        </p:spPr>
        <p:txBody>
          <a:bodyPr/>
          <a:lstStyle/>
          <a:p>
            <a:pPr eaLnBrk="1" hangingPunct="1"/>
            <a:r>
              <a:rPr lang="en-US" altLang="en-US" sz="157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eaLnBrk="1" hangingPunct="1"/>
            <a:r>
              <a:rPr lang="en-US" altLang="en-US" sz="1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easy to select</a:t>
            </a:r>
          </a:p>
          <a:p>
            <a:pPr eaLnBrk="1" hangingPunct="1"/>
            <a:r>
              <a:rPr lang="en-US" altLang="en-US" sz="1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sampling frame can be identified easily</a:t>
            </a:r>
          </a:p>
          <a:p>
            <a:pPr eaLnBrk="1" hangingPunct="1"/>
            <a:r>
              <a:rPr lang="en-US" altLang="en-US" sz="1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evenly spread over entire reference population</a:t>
            </a:r>
          </a:p>
          <a:p>
            <a:pPr eaLnBrk="1" hangingPunct="1"/>
            <a:endParaRPr lang="en-US" altLang="en-US" sz="1575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575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57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eaLnBrk="1" hangingPunct="1"/>
            <a:r>
              <a:rPr lang="en-US" altLang="en-US" sz="1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may be biased if hidden periodicity in population coincides with that of selection.</a:t>
            </a:r>
          </a:p>
          <a:p>
            <a:pPr eaLnBrk="1" hangingPunct="1"/>
            <a:r>
              <a:rPr lang="en-US" altLang="en-US" sz="1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assess precision of estimate from one survey.</a:t>
            </a:r>
          </a:p>
          <a:p>
            <a:pPr eaLnBrk="1" hangingPunct="1"/>
            <a:endParaRPr lang="en-US" altLang="en-US" sz="1575" dirty="0">
              <a:latin typeface="Comic Sans MS" panose="030F0702030302020204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6970907"/>
      </p:ext>
    </p:extLst>
  </p:cSld>
  <p:clrMapOvr>
    <a:masterClrMapping/>
  </p:clrMapOvr>
  <p:transition advTm="655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1196752"/>
            <a:ext cx="6172200" cy="685800"/>
          </a:xfrm>
        </p:spPr>
        <p:txBody>
          <a:bodyPr/>
          <a:lstStyle/>
          <a:p>
            <a:pPr eaLnBrk="1" hangingPunct="1"/>
            <a:r>
              <a:rPr lang="en-US" altLang="en-US" sz="225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STRATIFIED</a:t>
            </a:r>
            <a:r>
              <a:rPr lang="en-US" altLang="en-US" sz="2251" dirty="0">
                <a:solidFill>
                  <a:srgbClr val="FF0000"/>
                </a:solidFill>
                <a:latin typeface="Comic Sans MS" panose="030F0702030302020204" pitchFamily="66" charset="0"/>
              </a:rPr>
              <a:t> SAMPLING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fld id="{31340583-4CC0-49D4-AB6E-4D9E9C121780}" type="slidenum">
              <a:rPr lang="en-US" altLang="en-US" smtClean="0"/>
              <a:pPr eaLnBrk="1" hangingPunct="1">
                <a:defRPr/>
              </a:pPr>
              <a:t>44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78023" y="2038350"/>
            <a:ext cx="6515100" cy="44005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frame can be organized into separate "strata." 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be randomly selected from each stratum.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sampling fraction for all strata to ensure proportionate representation.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fraction can be varied between strata as required for minority strata.</a:t>
            </a:r>
          </a:p>
          <a:p>
            <a:pPr eaLnBrk="1" hangingPunct="1"/>
            <a:endParaRPr lang="en-US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7606198"/>
      </p:ext>
    </p:extLst>
  </p:cSld>
  <p:clrMapOvr>
    <a:masterClrMapping/>
  </p:clrMapOvr>
  <p:transition advTm="515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1212409"/>
            <a:ext cx="5617369" cy="50363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625" dirty="0">
                <a:solidFill>
                  <a:srgbClr val="FF0000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STRATIFIED SAMPLING……</a:t>
            </a:r>
            <a:endParaRPr lang="en-US" altLang="en-US" sz="2625" dirty="0">
              <a:solidFill>
                <a:srgbClr val="FF0000"/>
              </a:solidFill>
              <a:latin typeface="Times New Roman" panose="02020603050405020304" pitchFamily="18" charset="0"/>
              <a:ea typeface="굴림" pitchFamily="34" charset="-127"/>
              <a:cs typeface="Times New Roman" panose="02020603050405020304" pitchFamily="18" charset="0"/>
            </a:endParaRP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fld id="{31340583-4CC0-49D4-AB6E-4D9E9C121780}" type="slidenum">
              <a:rPr lang="en-US" altLang="en-US" smtClean="0"/>
              <a:pPr eaLnBrk="1" hangingPunct="1">
                <a:defRPr/>
              </a:pPr>
              <a:t>45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15616" y="1875113"/>
            <a:ext cx="6858000" cy="4343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each stratum is acts as an independent population, different sampling approaches can be applied to different strata.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frame of entire population has to be prepared separately for each stratum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Stratifying variables may be related to outcome reducing the utility of the strata.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larger sample size may be needed than non-stratified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9384532"/>
      </p:ext>
    </p:extLst>
  </p:cSld>
  <p:clrMapOvr>
    <a:masterClrMapping/>
  </p:clrMapOvr>
  <p:transition advTm="53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975123"/>
            <a:ext cx="5657850" cy="714375"/>
          </a:xfrm>
        </p:spPr>
        <p:txBody>
          <a:bodyPr/>
          <a:lstStyle/>
          <a:p>
            <a:pPr eaLnBrk="1" hangingPunct="1"/>
            <a:r>
              <a:rPr lang="en-US" altLang="ko-KR" sz="2325" dirty="0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STRATIFIED SAMPLING…….</a:t>
            </a:r>
            <a:endParaRPr lang="en-US" altLang="en-US" sz="23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fld id="{31340583-4CC0-49D4-AB6E-4D9E9C121780}" type="slidenum">
              <a:rPr lang="en-US" altLang="en-US" smtClean="0"/>
              <a:pPr eaLnBrk="1" hangingPunct="1">
                <a:defRPr/>
              </a:pPr>
              <a:t>46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2772" name="Picture 78" descr="1_Stra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85975" y="2849167"/>
            <a:ext cx="5314950" cy="1616869"/>
          </a:xfrm>
          <a:noFill/>
        </p:spPr>
      </p:pic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600200" y="2114551"/>
            <a:ext cx="4686300" cy="839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/>
            <a:endParaRPr lang="en-US" altLang="ko-KR" sz="1500" u="sng" dirty="0">
              <a:latin typeface="Times New Roman" panose="02020603050405020304" pitchFamily="18" charset="0"/>
              <a:ea typeface="굴림" pitchFamily="34" charset="-127"/>
              <a:cs typeface="Times New Roman" panose="02020603050405020304" pitchFamily="18" charset="0"/>
            </a:endParaRPr>
          </a:p>
          <a:p>
            <a:pPr lvl="4" eaLnBrk="1" hangingPunct="1"/>
            <a:r>
              <a:rPr lang="en-US" altLang="ko-KR" sz="1500" dirty="0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Draw a sample from each stratum</a:t>
            </a:r>
          </a:p>
          <a:p>
            <a:pPr lvl="4"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425" u="sng" dirty="0">
              <a:latin typeface="Times New Roman" panose="02020603050405020304" pitchFamily="18" charset="0"/>
              <a:ea typeface="굴림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0707632"/>
      </p:ext>
    </p:extLst>
  </p:cSld>
  <p:clrMapOvr>
    <a:masterClrMapping/>
  </p:clrMapOvr>
  <p:transition advTm="452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1124744"/>
            <a:ext cx="6172200" cy="685800"/>
          </a:xfrm>
        </p:spPr>
        <p:txBody>
          <a:bodyPr/>
          <a:lstStyle/>
          <a:p>
            <a:pPr eaLnBrk="1" hangingPunct="1"/>
            <a:r>
              <a:rPr lang="en-US" altLang="en-US" sz="225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SAMPLING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fld id="{31340583-4CC0-49D4-AB6E-4D9E9C121780}" type="slidenum">
              <a:rPr lang="en-US" altLang="en-US" smtClean="0"/>
              <a:pPr eaLnBrk="1" hangingPunct="1">
                <a:defRPr/>
              </a:pPr>
              <a:t>47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00150" y="1651397"/>
            <a:ext cx="6743700" cy="4412456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Cluster sampling"/>
              </a:rPr>
              <a:t>Cluster sampling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example of 'two-stage sampling' . 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 stage a sample of areas is chosen;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a sample of subjects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those areas is selected.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Population divided into clusters of homogeneous units, usually based on geographical contiguity.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units are groups rather than individuals.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sample of such clusters is then selected.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units from the selected clusters are studied.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392742"/>
      </p:ext>
    </p:extLst>
  </p:cSld>
  <p:clrMapOvr>
    <a:masterClrMapping/>
  </p:clrMapOvr>
  <p:transition advTm="702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6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en-US" altLang="en-US" sz="2625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6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r>
              <a:rPr lang="en-US" altLang="en-US" sz="2625" dirty="0">
                <a:solidFill>
                  <a:srgbClr val="FF0000"/>
                </a:solidFill>
                <a:latin typeface="Comic Sans MS" panose="030F0702030302020204" pitchFamily="66" charset="0"/>
              </a:rPr>
              <a:t>…….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fld id="{31340583-4CC0-49D4-AB6E-4D9E9C121780}" type="slidenum">
              <a:rPr lang="en-US" altLang="en-US" smtClean="0"/>
              <a:pPr eaLnBrk="1" hangingPunct="1">
                <a:defRPr/>
              </a:pPr>
              <a:t>48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61610" y="2057402"/>
            <a:ext cx="6939390" cy="33944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Cuts down on cost of preparing a sampling frame.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reduce travel and other administrative costs.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 sampling error is higher for a simple random sample of same size.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5901703"/>
      </p:ext>
    </p:extLst>
  </p:cSld>
  <p:clrMapOvr>
    <a:masterClrMapping/>
  </p:clrMapOvr>
  <p:transition advTm="593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SAMPLING</a:t>
            </a:r>
            <a:r>
              <a:rPr lang="en-US" altLang="en-US" dirty="0">
                <a:latin typeface="Comic Sans MS" panose="030F0702030302020204" pitchFamily="66" charset="0"/>
              </a:rPr>
              <a:t>…….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fld id="{31340583-4CC0-49D4-AB6E-4D9E9C121780}" type="slidenum">
              <a:rPr lang="en-US" altLang="en-US" smtClean="0"/>
              <a:pPr eaLnBrk="1" hangingPunct="1">
                <a:defRPr/>
              </a:pPr>
              <a:t>49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cluster sampling methods.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One-stage sampling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 elements within selected clusters are included in the sample.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Two-stage sampling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subset of elements within selected clusters are randomly selected for inclusion in the sample.  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143000" y="795815"/>
            <a:ext cx="184731" cy="60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1143000" y="795815"/>
            <a:ext cx="184731" cy="60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1143000" y="795815"/>
            <a:ext cx="184731" cy="60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1143000" y="795815"/>
            <a:ext cx="184731" cy="60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1143001" y="807454"/>
            <a:ext cx="65" cy="51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5158475"/>
      </p:ext>
    </p:extLst>
  </p:cSld>
  <p:clrMapOvr>
    <a:masterClrMapping/>
  </p:clrMapOvr>
  <p:transition advTm="858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5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sp>
        <p:nvSpPr>
          <p:cNvPr id="5126" name="TextBox 11"/>
          <p:cNvSpPr txBox="1">
            <a:spLocks noChangeArrowheads="1"/>
          </p:cNvSpPr>
          <p:nvPr/>
        </p:nvSpPr>
        <p:spPr bwMode="auto">
          <a:xfrm>
            <a:off x="990600" y="1556792"/>
            <a:ext cx="6533728" cy="188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325" b="1" dirty="0">
                <a:latin typeface="Times New Roman" pitchFamily="18" charset="0"/>
                <a:cs typeface="Times New Roman" pitchFamily="18" charset="0"/>
              </a:rPr>
              <a:t>        Outline</a:t>
            </a:r>
          </a:p>
          <a:p>
            <a:pPr eaLnBrk="1" hangingPunct="1">
              <a:defRPr/>
            </a:pP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  <a:p>
            <a:pPr marL="938236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1662" dirty="0">
                <a:latin typeface="Times New Roman" pitchFamily="18" charset="0"/>
                <a:cs typeface="Times New Roman" pitchFamily="18" charset="0"/>
              </a:rPr>
              <a:t>  Definitions</a:t>
            </a:r>
          </a:p>
          <a:p>
            <a:pPr marL="938236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1662" dirty="0">
                <a:latin typeface="Times New Roman" pitchFamily="18" charset="0"/>
                <a:cs typeface="Times New Roman" pitchFamily="18" charset="0"/>
              </a:rPr>
              <a:t>  Probability sampling</a:t>
            </a:r>
            <a:endParaRPr lang="th-TH" sz="1662" dirty="0">
              <a:latin typeface="Times New Roman" pitchFamily="18" charset="0"/>
              <a:cs typeface="Angsana New" panose="02020603050405020304" pitchFamily="18" charset="-34"/>
            </a:endParaRPr>
          </a:p>
          <a:p>
            <a:pPr marL="938236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1662" dirty="0">
                <a:latin typeface="Times New Roman" pitchFamily="18" charset="0"/>
                <a:cs typeface="Times New Roman" pitchFamily="18" charset="0"/>
              </a:rPr>
              <a:t>  Non-probability sampling </a:t>
            </a:r>
            <a:endParaRPr lang="th-TH" sz="1662" dirty="0">
              <a:latin typeface="Times New Roman" pitchFamily="18" charset="0"/>
              <a:cs typeface="Angsana New" panose="02020603050405020304" pitchFamily="18" charset="-34"/>
            </a:endParaRPr>
          </a:p>
          <a:p>
            <a:pPr marL="938236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q"/>
              <a:defRPr/>
            </a:pPr>
            <a:endParaRPr lang="fr-FR" altLang="zh-TW" sz="1662" dirty="0">
              <a:latin typeface="Times New Roman" pitchFamily="18" charset="0"/>
              <a:ea typeface="PMingLiU" pitchFamily="18" charset="-12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07465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1065611"/>
            <a:ext cx="6743700" cy="854869"/>
          </a:xfrm>
        </p:spPr>
        <p:txBody>
          <a:bodyPr/>
          <a:lstStyle/>
          <a:p>
            <a:pPr eaLnBrk="1" hangingPunct="1"/>
            <a:r>
              <a:rPr lang="en-US" altLang="en-US" sz="26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Strata and Clusters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fld id="{31340583-4CC0-49D4-AB6E-4D9E9C121780}" type="slidenum">
              <a:rPr lang="en-US" altLang="en-US" smtClean="0"/>
              <a:pPr eaLnBrk="1" hangingPunct="1">
                <a:defRPr/>
              </a:pPr>
              <a:t>50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485900" y="2057401"/>
            <a:ext cx="6172200" cy="384095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strata are represented in the sample; but only a subset of clusters are in the sample.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stratified sampling, the best survey results occur when elements within strata are internally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homogeneous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with cluster sampling, the best results occur when elements within clusters are internally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heterogeneous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1143001" y="807454"/>
            <a:ext cx="65" cy="51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1143001" y="807454"/>
            <a:ext cx="65" cy="51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1143000" y="795815"/>
            <a:ext cx="184731" cy="60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1143000" y="795815"/>
            <a:ext cx="184731" cy="60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1143000" y="795815"/>
            <a:ext cx="184731" cy="60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1143000" y="795815"/>
            <a:ext cx="184731" cy="60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1143000" y="795815"/>
            <a:ext cx="184731" cy="60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40972" name="Rectangle 11"/>
          <p:cNvSpPr>
            <a:spLocks noChangeArrowheads="1"/>
          </p:cNvSpPr>
          <p:nvPr/>
        </p:nvSpPr>
        <p:spPr bwMode="auto">
          <a:xfrm>
            <a:off x="1143000" y="795815"/>
            <a:ext cx="184731" cy="60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1143000" y="795815"/>
            <a:ext cx="184731" cy="60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1143000" y="795815"/>
            <a:ext cx="184731" cy="60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40975" name="Rectangle 14"/>
          <p:cNvSpPr>
            <a:spLocks noChangeArrowheads="1"/>
          </p:cNvSpPr>
          <p:nvPr/>
        </p:nvSpPr>
        <p:spPr bwMode="auto">
          <a:xfrm>
            <a:off x="1143000" y="795815"/>
            <a:ext cx="184731" cy="60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40976" name="Rectangle 15"/>
          <p:cNvSpPr>
            <a:spLocks noChangeArrowheads="1"/>
          </p:cNvSpPr>
          <p:nvPr/>
        </p:nvSpPr>
        <p:spPr bwMode="auto">
          <a:xfrm>
            <a:off x="1143000" y="795815"/>
            <a:ext cx="184731" cy="60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40977" name="Rectangle 16"/>
          <p:cNvSpPr>
            <a:spLocks noChangeArrowheads="1"/>
          </p:cNvSpPr>
          <p:nvPr/>
        </p:nvSpPr>
        <p:spPr bwMode="auto">
          <a:xfrm>
            <a:off x="1143000" y="795815"/>
            <a:ext cx="184731" cy="60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40978" name="Rectangle 17"/>
          <p:cNvSpPr>
            <a:spLocks noChangeArrowheads="1"/>
          </p:cNvSpPr>
          <p:nvPr/>
        </p:nvSpPr>
        <p:spPr bwMode="auto">
          <a:xfrm>
            <a:off x="1143000" y="795815"/>
            <a:ext cx="184731" cy="60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40979" name="Rectangle 18"/>
          <p:cNvSpPr>
            <a:spLocks noChangeArrowheads="1"/>
          </p:cNvSpPr>
          <p:nvPr/>
        </p:nvSpPr>
        <p:spPr bwMode="auto">
          <a:xfrm>
            <a:off x="1143000" y="795815"/>
            <a:ext cx="184731" cy="60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40980" name="Rectangle 19"/>
          <p:cNvSpPr>
            <a:spLocks noChangeArrowheads="1"/>
          </p:cNvSpPr>
          <p:nvPr/>
        </p:nvSpPr>
        <p:spPr bwMode="auto">
          <a:xfrm>
            <a:off x="1143000" y="795815"/>
            <a:ext cx="184731" cy="60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40981" name="Rectangle 20"/>
          <p:cNvSpPr>
            <a:spLocks noChangeArrowheads="1"/>
          </p:cNvSpPr>
          <p:nvPr/>
        </p:nvSpPr>
        <p:spPr bwMode="auto">
          <a:xfrm>
            <a:off x="1143000" y="795815"/>
            <a:ext cx="184731" cy="60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40982" name="Rectangle 21"/>
          <p:cNvSpPr>
            <a:spLocks noChangeArrowheads="1"/>
          </p:cNvSpPr>
          <p:nvPr/>
        </p:nvSpPr>
        <p:spPr bwMode="auto">
          <a:xfrm>
            <a:off x="1143000" y="770916"/>
            <a:ext cx="184731" cy="85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br>
              <a:rPr lang="en-US" altLang="en-US" sz="1662">
                <a:cs typeface="Arial" panose="020B0604020202020204" pitchFamily="34" charset="0"/>
              </a:rPr>
            </a:br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40983" name="Rectangle 22"/>
          <p:cNvSpPr>
            <a:spLocks noChangeArrowheads="1"/>
          </p:cNvSpPr>
          <p:nvPr/>
        </p:nvSpPr>
        <p:spPr bwMode="auto">
          <a:xfrm>
            <a:off x="1143000" y="770916"/>
            <a:ext cx="184731" cy="85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br>
              <a:rPr lang="en-US" altLang="en-US" sz="1662">
                <a:cs typeface="Arial" panose="020B0604020202020204" pitchFamily="34" charset="0"/>
              </a:rPr>
            </a:br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40984" name="Rectangle 23"/>
          <p:cNvSpPr>
            <a:spLocks noChangeArrowheads="1"/>
          </p:cNvSpPr>
          <p:nvPr/>
        </p:nvSpPr>
        <p:spPr bwMode="auto">
          <a:xfrm>
            <a:off x="1143000" y="770916"/>
            <a:ext cx="184731" cy="85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br>
              <a:rPr lang="en-US" altLang="en-US" sz="1662">
                <a:cs typeface="Arial" panose="020B0604020202020204" pitchFamily="34" charset="0"/>
              </a:rPr>
            </a:br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40985" name="Rectangle 24"/>
          <p:cNvSpPr>
            <a:spLocks noChangeArrowheads="1"/>
          </p:cNvSpPr>
          <p:nvPr/>
        </p:nvSpPr>
        <p:spPr bwMode="auto">
          <a:xfrm>
            <a:off x="1143000" y="770916"/>
            <a:ext cx="184731" cy="85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br>
              <a:rPr lang="en-US" altLang="en-US" sz="1662">
                <a:cs typeface="Arial" panose="020B0604020202020204" pitchFamily="34" charset="0"/>
              </a:rPr>
            </a:br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40986" name="Rectangle 25"/>
          <p:cNvSpPr>
            <a:spLocks noChangeArrowheads="1"/>
          </p:cNvSpPr>
          <p:nvPr/>
        </p:nvSpPr>
        <p:spPr bwMode="auto">
          <a:xfrm>
            <a:off x="1143000" y="770916"/>
            <a:ext cx="184731" cy="85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br>
              <a:rPr lang="en-US" altLang="en-US" sz="1662">
                <a:cs typeface="Arial" panose="020B0604020202020204" pitchFamily="34" charset="0"/>
              </a:rPr>
            </a:br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40987" name="Rectangle 26"/>
          <p:cNvSpPr>
            <a:spLocks noChangeArrowheads="1"/>
          </p:cNvSpPr>
          <p:nvPr/>
        </p:nvSpPr>
        <p:spPr bwMode="auto">
          <a:xfrm>
            <a:off x="1143000" y="770916"/>
            <a:ext cx="184731" cy="85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br>
              <a:rPr lang="en-US" altLang="en-US" sz="1662">
                <a:cs typeface="Arial" panose="020B0604020202020204" pitchFamily="34" charset="0"/>
              </a:rPr>
            </a:br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40988" name="Rectangle 27"/>
          <p:cNvSpPr>
            <a:spLocks noChangeArrowheads="1"/>
          </p:cNvSpPr>
          <p:nvPr/>
        </p:nvSpPr>
        <p:spPr bwMode="auto">
          <a:xfrm>
            <a:off x="1143000" y="770916"/>
            <a:ext cx="184731" cy="85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br>
              <a:rPr lang="en-US" altLang="en-US" sz="1662">
                <a:cs typeface="Arial" panose="020B0604020202020204" pitchFamily="34" charset="0"/>
              </a:rPr>
            </a:br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40989" name="Rectangle 28"/>
          <p:cNvSpPr>
            <a:spLocks noChangeArrowheads="1"/>
          </p:cNvSpPr>
          <p:nvPr/>
        </p:nvSpPr>
        <p:spPr bwMode="auto">
          <a:xfrm>
            <a:off x="1143000" y="770916"/>
            <a:ext cx="184731" cy="85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br>
              <a:rPr lang="en-US" altLang="en-US" sz="1662">
                <a:cs typeface="Arial" panose="020B0604020202020204" pitchFamily="34" charset="0"/>
              </a:rPr>
            </a:br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40990" name="Rectangle 29"/>
          <p:cNvSpPr>
            <a:spLocks noChangeArrowheads="1"/>
          </p:cNvSpPr>
          <p:nvPr/>
        </p:nvSpPr>
        <p:spPr bwMode="auto">
          <a:xfrm>
            <a:off x="1143000" y="770916"/>
            <a:ext cx="184731" cy="85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br>
              <a:rPr lang="en-US" altLang="en-US" sz="1662">
                <a:cs typeface="Arial" panose="020B0604020202020204" pitchFamily="34" charset="0"/>
              </a:rPr>
            </a:br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40991" name="Rectangle 30"/>
          <p:cNvSpPr>
            <a:spLocks noChangeArrowheads="1"/>
          </p:cNvSpPr>
          <p:nvPr/>
        </p:nvSpPr>
        <p:spPr bwMode="auto">
          <a:xfrm>
            <a:off x="1143000" y="770916"/>
            <a:ext cx="184731" cy="85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br>
              <a:rPr lang="en-US" altLang="en-US" sz="1662">
                <a:cs typeface="Arial" panose="020B0604020202020204" pitchFamily="34" charset="0"/>
              </a:rPr>
            </a:br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40992" name="Rectangle 31"/>
          <p:cNvSpPr>
            <a:spLocks noChangeArrowheads="1"/>
          </p:cNvSpPr>
          <p:nvPr/>
        </p:nvSpPr>
        <p:spPr bwMode="auto">
          <a:xfrm>
            <a:off x="1143000" y="770916"/>
            <a:ext cx="184731" cy="85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br>
              <a:rPr lang="en-US" altLang="en-US" sz="1662">
                <a:cs typeface="Arial" panose="020B0604020202020204" pitchFamily="34" charset="0"/>
              </a:rPr>
            </a:br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40993" name="Rectangle 32"/>
          <p:cNvSpPr>
            <a:spLocks noChangeArrowheads="1"/>
          </p:cNvSpPr>
          <p:nvPr/>
        </p:nvSpPr>
        <p:spPr bwMode="auto">
          <a:xfrm>
            <a:off x="1143000" y="770916"/>
            <a:ext cx="184731" cy="85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br>
              <a:rPr lang="en-US" altLang="en-US" sz="1662">
                <a:cs typeface="Arial" panose="020B0604020202020204" pitchFamily="34" charset="0"/>
              </a:rPr>
            </a:br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40994" name="Rectangle 33"/>
          <p:cNvSpPr>
            <a:spLocks noChangeArrowheads="1"/>
          </p:cNvSpPr>
          <p:nvPr/>
        </p:nvSpPr>
        <p:spPr bwMode="auto">
          <a:xfrm>
            <a:off x="1143000" y="770916"/>
            <a:ext cx="184731" cy="85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br>
              <a:rPr lang="en-US" altLang="en-US" sz="1662">
                <a:cs typeface="Arial" panose="020B0604020202020204" pitchFamily="34" charset="0"/>
              </a:rPr>
            </a:br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40995" name="Rectangle 34"/>
          <p:cNvSpPr>
            <a:spLocks noChangeArrowheads="1"/>
          </p:cNvSpPr>
          <p:nvPr/>
        </p:nvSpPr>
        <p:spPr bwMode="auto">
          <a:xfrm>
            <a:off x="1143000" y="770916"/>
            <a:ext cx="184731" cy="85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br>
              <a:rPr lang="en-US" altLang="en-US" sz="1662">
                <a:cs typeface="Arial" panose="020B0604020202020204" pitchFamily="34" charset="0"/>
              </a:rPr>
            </a:br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40996" name="Rectangle 35"/>
          <p:cNvSpPr>
            <a:spLocks noChangeArrowheads="1"/>
          </p:cNvSpPr>
          <p:nvPr/>
        </p:nvSpPr>
        <p:spPr bwMode="auto">
          <a:xfrm>
            <a:off x="1143000" y="770916"/>
            <a:ext cx="184731" cy="85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br>
              <a:rPr lang="en-US" altLang="en-US" sz="1662">
                <a:cs typeface="Arial" panose="020B0604020202020204" pitchFamily="34" charset="0"/>
              </a:rPr>
            </a:br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40997" name="Rectangle 36"/>
          <p:cNvSpPr>
            <a:spLocks noChangeArrowheads="1"/>
          </p:cNvSpPr>
          <p:nvPr/>
        </p:nvSpPr>
        <p:spPr bwMode="auto">
          <a:xfrm>
            <a:off x="1143000" y="770916"/>
            <a:ext cx="184731" cy="85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62">
              <a:cs typeface="Arial" panose="020B0604020202020204" pitchFamily="34" charset="0"/>
            </a:endParaRPr>
          </a:p>
          <a:p>
            <a:br>
              <a:rPr lang="en-US" altLang="en-US" sz="1662">
                <a:cs typeface="Arial" panose="020B0604020202020204" pitchFamily="34" charset="0"/>
              </a:rPr>
            </a:br>
            <a:endParaRPr lang="en-US" altLang="en-US" sz="1662"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6023456"/>
      </p:ext>
    </p:extLst>
  </p:cSld>
  <p:clrMapOvr>
    <a:masterClrMapping/>
  </p:clrMapOvr>
  <p:transition advTm="484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1169194"/>
            <a:ext cx="5657850" cy="582216"/>
          </a:xfrm>
        </p:spPr>
        <p:txBody>
          <a:bodyPr/>
          <a:lstStyle/>
          <a:p>
            <a:pPr eaLnBrk="1" hangingPunct="1"/>
            <a:r>
              <a:rPr lang="en-US" altLang="en-US" sz="225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MULTISTAGE</a:t>
            </a:r>
            <a:r>
              <a:rPr lang="en-US" altLang="en-US" sz="225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25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fld id="{31340583-4CC0-49D4-AB6E-4D9E9C121780}" type="slidenum">
              <a:rPr lang="en-US" altLang="en-US" smtClean="0"/>
              <a:pPr eaLnBrk="1" hangingPunct="1">
                <a:defRPr/>
              </a:pPr>
              <a:t>51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14451" y="2057401"/>
            <a:ext cx="6515100" cy="3943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form of cluster sampling in which two or more levels of units are embedded one in the other.</a:t>
            </a:r>
          </a:p>
          <a:p>
            <a:pPr eaLnBrk="1" hangingPunct="1">
              <a:lnSpc>
                <a:spcPct val="80000"/>
              </a:lnSpc>
            </a:pPr>
            <a:endParaRPr lang="en-US" altLang="en-US" sz="15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stage, random number of districts chosen in all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states.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Followed by random number of talukas, villages.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third stage units will be houses.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ultimate units  (houses, for instance) selected at last step are surveyed.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6428257"/>
      </p:ext>
    </p:extLst>
  </p:cSld>
  <p:clrMapOvr>
    <a:masterClrMapping/>
  </p:clrMapOvr>
  <p:transition advTm="406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3F545-89FA-43B5-BB08-1F7DFE3EE776}"/>
              </a:ext>
            </a:extLst>
          </p:cNvPr>
          <p:cNvSpPr txBox="1"/>
          <p:nvPr/>
        </p:nvSpPr>
        <p:spPr>
          <a:xfrm>
            <a:off x="0" y="3105834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600" b="1" dirty="0">
                <a:solidFill>
                  <a:schemeClr val="tx2"/>
                </a:solidFill>
              </a:rPr>
              <a:t>Part B - SAPs</a:t>
            </a:r>
          </a:p>
        </p:txBody>
      </p:sp>
    </p:spTree>
    <p:extLst>
      <p:ext uri="{BB962C8B-B14F-4D97-AF65-F5344CB8AC3E}">
        <p14:creationId xmlns:p14="http://schemas.microsoft.com/office/powerpoint/2010/main" val="2717474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3F545-89FA-43B5-BB08-1F7DFE3EE776}"/>
              </a:ext>
            </a:extLst>
          </p:cNvPr>
          <p:cNvSpPr txBox="1"/>
          <p:nvPr/>
        </p:nvSpPr>
        <p:spPr>
          <a:xfrm>
            <a:off x="0" y="3105834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600" b="1" dirty="0">
                <a:solidFill>
                  <a:schemeClr val="tx2"/>
                </a:solidFill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41717551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357298"/>
            <a:ext cx="8369300" cy="53120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Aim:</a:t>
            </a:r>
          </a:p>
          <a:p>
            <a:pPr>
              <a:buNone/>
            </a:pPr>
            <a:r>
              <a:rPr lang="en-US" sz="2400" dirty="0"/>
              <a:t>	To understand the approach and layout of a statistical analysis plan (SAP), and how this relates to research objectives and study design.</a:t>
            </a:r>
          </a:p>
          <a:p>
            <a:pPr>
              <a:buNone/>
            </a:pPr>
            <a:endParaRPr lang="en-US" sz="600" dirty="0"/>
          </a:p>
          <a:p>
            <a:pPr>
              <a:buNone/>
            </a:pPr>
            <a:r>
              <a:rPr lang="en-US" sz="2400" b="1" dirty="0"/>
              <a:t>Learning objectives:</a:t>
            </a:r>
            <a:endParaRPr lang="en-US" sz="2400" dirty="0"/>
          </a:p>
          <a:p>
            <a:pPr lvl="0"/>
            <a:r>
              <a:rPr lang="en-US" sz="2400" dirty="0"/>
              <a:t>To learn about the importance of a statistical analysis plan in research studies.</a:t>
            </a:r>
          </a:p>
          <a:p>
            <a:pPr lvl="1"/>
            <a:r>
              <a:rPr lang="en-US" sz="2000" dirty="0"/>
              <a:t>The benefits of pre-specifying analyses.</a:t>
            </a:r>
          </a:p>
          <a:p>
            <a:pPr lvl="1"/>
            <a:r>
              <a:rPr lang="en-US" sz="2000" dirty="0"/>
              <a:t>When SAPs are required and when merely a good idea.</a:t>
            </a:r>
          </a:p>
          <a:p>
            <a:pPr lvl="0"/>
            <a:r>
              <a:rPr lang="en-US" sz="2400" dirty="0"/>
              <a:t>To learn about the important elements of a SAP</a:t>
            </a:r>
          </a:p>
          <a:p>
            <a:pPr lvl="1"/>
            <a:r>
              <a:rPr lang="en-US" sz="2000" dirty="0"/>
              <a:t>Example analysis plans to be discussed.</a:t>
            </a:r>
          </a:p>
          <a:p>
            <a:pPr lvl="0"/>
            <a:r>
              <a:rPr lang="en-US" sz="2400" dirty="0"/>
              <a:t>To enable students to develop their own analysis plans for their projects (practical session)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3F545-89FA-43B5-BB08-1F7DFE3EE776}"/>
              </a:ext>
            </a:extLst>
          </p:cNvPr>
          <p:cNvSpPr txBox="1"/>
          <p:nvPr/>
        </p:nvSpPr>
        <p:spPr>
          <a:xfrm>
            <a:off x="0" y="3105834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600" b="1" dirty="0">
                <a:solidFill>
                  <a:schemeClr val="tx2"/>
                </a:solidFill>
              </a:rPr>
              <a:t>What is a SAP?</a:t>
            </a:r>
          </a:p>
        </p:txBody>
      </p:sp>
    </p:spTree>
    <p:extLst>
      <p:ext uri="{BB962C8B-B14F-4D97-AF65-F5344CB8AC3E}">
        <p14:creationId xmlns:p14="http://schemas.microsoft.com/office/powerpoint/2010/main" val="59201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Statistical Analysis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A SAP is a document that outlines – to great detail – the statistical analyses that will be conducted for the study.</a:t>
            </a:r>
          </a:p>
          <a:p>
            <a:pPr lvl="1"/>
            <a:r>
              <a:rPr lang="en-US" sz="2400" dirty="0"/>
              <a:t>Sometimes just a section in the study protocol.</a:t>
            </a:r>
          </a:p>
          <a:p>
            <a:pPr lvl="1"/>
            <a:r>
              <a:rPr lang="en-US" sz="2400" dirty="0"/>
              <a:t>Most commonly a document on its own.</a:t>
            </a:r>
          </a:p>
          <a:p>
            <a:endParaRPr lang="en-US" sz="1300" dirty="0"/>
          </a:p>
          <a:p>
            <a:r>
              <a:rPr lang="en-US" sz="2600" dirty="0"/>
              <a:t>It should be written soon after the completion of the protocol and after perhaps a first draft of the case report forms (CRF). Needs to be done BEFORE blind breaking / first look at data.</a:t>
            </a:r>
          </a:p>
          <a:p>
            <a:endParaRPr lang="en-US" sz="1200" dirty="0"/>
          </a:p>
          <a:p>
            <a:r>
              <a:rPr lang="en-US" sz="2600" dirty="0"/>
              <a:t>Written by a statistician in consultation with the study investigators.</a:t>
            </a:r>
          </a:p>
          <a:p>
            <a:pPr lvl="1"/>
            <a:r>
              <a:rPr lang="en-US" sz="2400" dirty="0"/>
              <a:t>Approved / signed by statistician(s), chief and principal investigators.</a:t>
            </a:r>
          </a:p>
          <a:p>
            <a:endParaRPr lang="en-US" sz="1400" dirty="0"/>
          </a:p>
          <a:p>
            <a:r>
              <a:rPr lang="en-US" sz="2600" dirty="0"/>
              <a:t>Typically used in clinical trials, less common in observational studies.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Statistical Analysis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The SAP </a:t>
            </a:r>
            <a:r>
              <a:rPr lang="en-US" sz="2400" b="1" u="sng" dirty="0"/>
              <a:t>pre-specifies:</a:t>
            </a:r>
          </a:p>
          <a:p>
            <a:pPr lvl="2"/>
            <a:r>
              <a:rPr lang="en-US" sz="2400" dirty="0"/>
              <a:t>What statistical analyses will be done.</a:t>
            </a:r>
          </a:p>
          <a:p>
            <a:pPr lvl="2"/>
            <a:r>
              <a:rPr lang="en-US" sz="2400" dirty="0"/>
              <a:t>Which are the primary and which the secondary objectives.</a:t>
            </a:r>
          </a:p>
          <a:p>
            <a:pPr lvl="3"/>
            <a:r>
              <a:rPr lang="en-US" sz="2200" dirty="0"/>
              <a:t>Which variables are (</a:t>
            </a:r>
            <a:r>
              <a:rPr lang="en-US" sz="2200" dirty="0" err="1"/>
              <a:t>i</a:t>
            </a:r>
            <a:r>
              <a:rPr lang="en-US" sz="2200" dirty="0"/>
              <a:t>) outcomes, (ii) exposures, (iii) covariates for each objective.</a:t>
            </a:r>
          </a:p>
          <a:p>
            <a:pPr lvl="2"/>
            <a:r>
              <a:rPr lang="en-US" sz="2400" dirty="0"/>
              <a:t>What is the analysis population (e.g. ITT, ATP).</a:t>
            </a:r>
          </a:p>
          <a:p>
            <a:pPr lvl="2"/>
            <a:r>
              <a:rPr lang="en-US" sz="2400" dirty="0"/>
              <a:t>How these analyses will be done.</a:t>
            </a:r>
          </a:p>
          <a:p>
            <a:pPr lvl="3"/>
            <a:r>
              <a:rPr lang="en-US" sz="2200" dirty="0"/>
              <a:t>Type of models / tests used.</a:t>
            </a:r>
          </a:p>
          <a:p>
            <a:pPr lvl="3"/>
            <a:r>
              <a:rPr lang="en-US" sz="2200" dirty="0"/>
              <a:t>How missing data are dealt with and rules for excluding data for specific analyses.</a:t>
            </a:r>
          </a:p>
          <a:p>
            <a:pPr lvl="3"/>
            <a:r>
              <a:rPr lang="en-US" sz="2200" dirty="0"/>
              <a:t>Which software will be used.</a:t>
            </a:r>
          </a:p>
          <a:p>
            <a:pPr lvl="2"/>
            <a:r>
              <a:rPr lang="en-US" sz="2400" dirty="0"/>
              <a:t>How results will be presented.</a:t>
            </a:r>
          </a:p>
          <a:p>
            <a:pPr lvl="3"/>
            <a:r>
              <a:rPr lang="en-US" sz="2200" dirty="0"/>
              <a:t>Table &amp; figure shells / mock-ups.</a:t>
            </a:r>
          </a:p>
        </p:txBody>
      </p:sp>
    </p:spTree>
    <p:extLst>
      <p:ext uri="{BB962C8B-B14F-4D97-AF65-F5344CB8AC3E}">
        <p14:creationId xmlns:p14="http://schemas.microsoft.com/office/powerpoint/2010/main" val="2759336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3F545-89FA-43B5-BB08-1F7DFE3EE776}"/>
              </a:ext>
            </a:extLst>
          </p:cNvPr>
          <p:cNvSpPr txBox="1"/>
          <p:nvPr/>
        </p:nvSpPr>
        <p:spPr>
          <a:xfrm>
            <a:off x="0" y="3105834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600" b="1" dirty="0">
                <a:solidFill>
                  <a:schemeClr val="tx2"/>
                </a:solidFill>
              </a:rPr>
              <a:t>Why pre-specify statistical analyses?</a:t>
            </a:r>
          </a:p>
        </p:txBody>
      </p:sp>
    </p:spTree>
    <p:extLst>
      <p:ext uri="{BB962C8B-B14F-4D97-AF65-F5344CB8AC3E}">
        <p14:creationId xmlns:p14="http://schemas.microsoft.com/office/powerpoint/2010/main" val="35437551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Pre-specified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2578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Reduce the degrees of freedom at the analysis stage.</a:t>
            </a:r>
          </a:p>
          <a:p>
            <a:pPr lvl="1"/>
            <a:r>
              <a:rPr lang="en-US" sz="2200" dirty="0"/>
              <a:t>Reduce p-hacking / data dredging / multiple testing / selective reporting issues.</a:t>
            </a:r>
          </a:p>
          <a:p>
            <a:pPr lvl="1"/>
            <a:r>
              <a:rPr lang="en-US" sz="2200" dirty="0"/>
              <a:t>Very easy to fool others (whether on purpose or not) &amp; yourself.</a:t>
            </a:r>
          </a:p>
          <a:p>
            <a:pPr lvl="1"/>
            <a:endParaRPr lang="en-US" sz="1200" dirty="0"/>
          </a:p>
          <a:p>
            <a:r>
              <a:rPr lang="en-US" sz="2400" dirty="0"/>
              <a:t>Critical review of the study and CRF design.</a:t>
            </a:r>
          </a:p>
          <a:p>
            <a:pPr lvl="1"/>
            <a:r>
              <a:rPr lang="en-US" sz="2200" dirty="0"/>
              <a:t>Can identify issues early in the research process.</a:t>
            </a:r>
          </a:p>
          <a:p>
            <a:pPr lvl="1"/>
            <a:r>
              <a:rPr lang="en-US" sz="2200" dirty="0"/>
              <a:t>Protocol &amp; CRFs can be amended if needed.</a:t>
            </a:r>
          </a:p>
          <a:p>
            <a:pPr lvl="1"/>
            <a:r>
              <a:rPr lang="en-US" sz="2200" dirty="0"/>
              <a:t>Sometimes too late at this stage if study already recruiting while SAP is still being developed.</a:t>
            </a:r>
          </a:p>
          <a:p>
            <a:pPr lvl="1"/>
            <a:endParaRPr lang="en-US" sz="1200" dirty="0"/>
          </a:p>
          <a:p>
            <a:r>
              <a:rPr lang="en-US" sz="2400" dirty="0"/>
              <a:t>Timely production of the study report since much of the analysis code, table &amp; figure shells are already ready.</a:t>
            </a:r>
          </a:p>
          <a:p>
            <a:pPr lvl="1"/>
            <a:endParaRPr lang="en-US" sz="1200" dirty="0"/>
          </a:p>
          <a:p>
            <a:r>
              <a:rPr lang="en-US" sz="2400" dirty="0"/>
              <a:t>Part of the study audit trail.</a:t>
            </a:r>
          </a:p>
        </p:txBody>
      </p:sp>
    </p:spTree>
    <p:extLst>
      <p:ext uri="{BB962C8B-B14F-4D97-AF65-F5344CB8AC3E}">
        <p14:creationId xmlns:p14="http://schemas.microsoft.com/office/powerpoint/2010/main" val="152784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6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2276872"/>
            <a:ext cx="8280919" cy="424847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b="1" i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Population</a:t>
            </a:r>
            <a:r>
              <a:rPr lang="en-US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 set of all units in which we are interested.</a:t>
            </a:r>
            <a:endParaRPr lang="en-US" sz="750" dirty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Typically, there are too many units in a population to consider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every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one.</a:t>
            </a:r>
          </a:p>
          <a:p>
            <a:pPr lvl="2" algn="just" eaLnBrk="1" hangingPunct="1">
              <a:lnSpc>
                <a:spcPct val="120000"/>
              </a:lnSpc>
              <a:defRPr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If we can examine every single one, we conduct a 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census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70279" lvl="2" indent="-270279" algn="just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sz="2100" b="1" i="1" dirty="0">
                <a:solidFill>
                  <a:srgbClr val="0000FA"/>
                </a:solidFill>
                <a:latin typeface="Times New Roman" pitchFamily="18" charset="0"/>
                <a:cs typeface="Times New Roman" pitchFamily="18" charset="0"/>
              </a:rPr>
              <a:t>Sample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 is a subset of the population.</a:t>
            </a:r>
          </a:p>
        </p:txBody>
      </p:sp>
      <p:sp>
        <p:nvSpPr>
          <p:cNvPr id="614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39655" y="1322786"/>
            <a:ext cx="3252787" cy="540544"/>
          </a:xfrm>
        </p:spPr>
        <p:txBody>
          <a:bodyPr/>
          <a:lstStyle/>
          <a:p>
            <a:pPr eaLnBrk="1" hangingPunct="1"/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Definitions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9569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3F545-89FA-43B5-BB08-1F7DFE3EE776}"/>
              </a:ext>
            </a:extLst>
          </p:cNvPr>
          <p:cNvSpPr txBox="1"/>
          <p:nvPr/>
        </p:nvSpPr>
        <p:spPr>
          <a:xfrm>
            <a:off x="0" y="3105834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600" b="1" dirty="0">
                <a:solidFill>
                  <a:schemeClr val="tx2"/>
                </a:solidFill>
              </a:rPr>
              <a:t>When is a SAP required?</a:t>
            </a:r>
          </a:p>
        </p:txBody>
      </p:sp>
    </p:spTree>
    <p:extLst>
      <p:ext uri="{BB962C8B-B14F-4D97-AF65-F5344CB8AC3E}">
        <p14:creationId xmlns:p14="http://schemas.microsoft.com/office/powerpoint/2010/main" val="16044647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Statistical Analysis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2578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Clinical trials:</a:t>
            </a:r>
          </a:p>
          <a:p>
            <a:pPr lvl="1"/>
            <a:r>
              <a:rPr lang="en-US" sz="2200" dirty="0"/>
              <a:t>Technically not required by default.</a:t>
            </a:r>
          </a:p>
          <a:p>
            <a:pPr lvl="1"/>
            <a:r>
              <a:rPr lang="en-US" sz="2200" dirty="0"/>
              <a:t>Almost all funders and / or sponsors will insist on a SAP.</a:t>
            </a:r>
          </a:p>
          <a:p>
            <a:pPr lvl="1"/>
            <a:r>
              <a:rPr lang="en-US" sz="2200" dirty="0"/>
              <a:t>Regulatory agencies can require to see the SAP and even computer code (e.g. for more complicated novel or adaptive designs).</a:t>
            </a:r>
          </a:p>
          <a:p>
            <a:pPr lvl="1"/>
            <a:r>
              <a:rPr lang="en-US" sz="2200" dirty="0"/>
              <a:t>Clinical trial registries require some details of planned statistical analyses but typically do not explicitly require a SAP as such.</a:t>
            </a:r>
            <a:br>
              <a:rPr lang="en-US" sz="2200" dirty="0"/>
            </a:br>
            <a:r>
              <a:rPr lang="en-US" sz="2200" dirty="0">
                <a:hlinkClick r:id="rId2"/>
              </a:rPr>
              <a:t>https://www.who.int/ictrp/network/trds/en/</a:t>
            </a:r>
            <a:endParaRPr lang="en-US" sz="2200" dirty="0"/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2400" dirty="0"/>
              <a:t>Other studies:</a:t>
            </a:r>
          </a:p>
          <a:p>
            <a:pPr lvl="1"/>
            <a:r>
              <a:rPr lang="en-US" sz="2200" dirty="0"/>
              <a:t>Often a good idea – though will be a less formal document than for RCTs.</a:t>
            </a:r>
          </a:p>
          <a:p>
            <a:pPr lvl="1"/>
            <a:r>
              <a:rPr lang="en-US" sz="2200" dirty="0"/>
              <a:t>For exploratory / hypothesis generating / data mining studies a SAP may be more limiting than useful.</a:t>
            </a:r>
          </a:p>
        </p:txBody>
      </p:sp>
    </p:spTree>
    <p:extLst>
      <p:ext uri="{BB962C8B-B14F-4D97-AF65-F5344CB8AC3E}">
        <p14:creationId xmlns:p14="http://schemas.microsoft.com/office/powerpoint/2010/main" val="19954609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3F545-89FA-43B5-BB08-1F7DFE3EE776}"/>
              </a:ext>
            </a:extLst>
          </p:cNvPr>
          <p:cNvSpPr txBox="1"/>
          <p:nvPr/>
        </p:nvSpPr>
        <p:spPr>
          <a:xfrm>
            <a:off x="0" y="3105834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600" b="1" dirty="0">
                <a:solidFill>
                  <a:schemeClr val="tx2"/>
                </a:solidFill>
              </a:rPr>
              <a:t>What should a SAP contain?</a:t>
            </a:r>
          </a:p>
        </p:txBody>
      </p:sp>
    </p:spTree>
    <p:extLst>
      <p:ext uri="{BB962C8B-B14F-4D97-AF65-F5344CB8AC3E}">
        <p14:creationId xmlns:p14="http://schemas.microsoft.com/office/powerpoint/2010/main" val="6722925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Contents / structure of a SAP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268760"/>
            <a:ext cx="7219528" cy="5589240"/>
          </a:xfrm>
        </p:spPr>
        <p:txBody>
          <a:bodyPr>
            <a:normAutofit fontScale="77500" lnSpcReduction="20000"/>
          </a:bodyPr>
          <a:lstStyle/>
          <a:p>
            <a:r>
              <a:rPr lang="en-US" sz="2200" dirty="0"/>
              <a:t>Authors, version, date.</a:t>
            </a:r>
          </a:p>
          <a:p>
            <a:r>
              <a:rPr lang="en-US" sz="2200" dirty="0"/>
              <a:t>Recap / summary of study design &amp; research question(s).</a:t>
            </a:r>
          </a:p>
          <a:p>
            <a:r>
              <a:rPr lang="en-US" dirty="0"/>
              <a:t>Primary &amp; secondary study objectives</a:t>
            </a:r>
          </a:p>
          <a:p>
            <a:pPr lvl="1"/>
            <a:r>
              <a:rPr lang="en-US" dirty="0"/>
              <a:t>Most important aspect of any research study</a:t>
            </a:r>
          </a:p>
          <a:p>
            <a:pPr lvl="1"/>
            <a:r>
              <a:rPr lang="en-US" dirty="0"/>
              <a:t>PICOT (Patient / population, intervention, comparison(s), outcome(s), timing)</a:t>
            </a:r>
          </a:p>
          <a:p>
            <a:r>
              <a:rPr lang="en-US" dirty="0"/>
              <a:t>Data variables</a:t>
            </a:r>
          </a:p>
          <a:p>
            <a:pPr lvl="1"/>
            <a:r>
              <a:rPr lang="en-US" dirty="0"/>
              <a:t>Primary &amp;  secondary outcomes – both for efficacy &amp; safety in RCTs</a:t>
            </a:r>
          </a:p>
          <a:p>
            <a:pPr lvl="1"/>
            <a:r>
              <a:rPr lang="en-US" dirty="0"/>
              <a:t>Exposures</a:t>
            </a:r>
          </a:p>
          <a:p>
            <a:pPr lvl="1"/>
            <a:r>
              <a:rPr lang="en-US" dirty="0"/>
              <a:t>Covariates to be adjusted for or stratified by</a:t>
            </a:r>
          </a:p>
          <a:p>
            <a:pPr lvl="1"/>
            <a:r>
              <a:rPr lang="en-US" dirty="0"/>
              <a:t>Definitions of variables (measurement, data transformations etc.)</a:t>
            </a:r>
          </a:p>
          <a:p>
            <a:r>
              <a:rPr lang="en-US" dirty="0"/>
              <a:t>Data inclusion / exclusion criteria (per analysis if needed)</a:t>
            </a:r>
          </a:p>
          <a:p>
            <a:r>
              <a:rPr lang="en-US" dirty="0"/>
              <a:t>Missing variables – how this will be dealt with</a:t>
            </a:r>
          </a:p>
          <a:p>
            <a:r>
              <a:rPr lang="en-US" dirty="0"/>
              <a:t>Statistical model / tests specifications</a:t>
            </a:r>
          </a:p>
          <a:p>
            <a:pPr lvl="1"/>
            <a:r>
              <a:rPr lang="en-US" dirty="0"/>
              <a:t>Statistical summaries that will be reported</a:t>
            </a:r>
          </a:p>
          <a:p>
            <a:pPr lvl="1"/>
            <a:r>
              <a:rPr lang="en-US" dirty="0"/>
              <a:t>Model selection process</a:t>
            </a:r>
          </a:p>
          <a:p>
            <a:pPr lvl="1"/>
            <a:r>
              <a:rPr lang="en-US" dirty="0"/>
              <a:t>Level to be used for statistical tests, confidence or credible intervals</a:t>
            </a:r>
          </a:p>
          <a:p>
            <a:pPr lvl="1"/>
            <a:r>
              <a:rPr lang="en-US" dirty="0"/>
              <a:t>Level for clinical relevance</a:t>
            </a:r>
          </a:p>
          <a:p>
            <a:pPr lvl="1"/>
            <a:r>
              <a:rPr lang="en-US" dirty="0"/>
              <a:t>Model diagnostics</a:t>
            </a:r>
          </a:p>
          <a:p>
            <a:r>
              <a:rPr lang="en-US" dirty="0"/>
              <a:t>Sub-group analyses</a:t>
            </a:r>
          </a:p>
          <a:p>
            <a:r>
              <a:rPr lang="en-US" dirty="0"/>
              <a:t>Multiple testing adjustments</a:t>
            </a:r>
          </a:p>
          <a:p>
            <a:r>
              <a:rPr lang="en-US" dirty="0"/>
              <a:t>Sample size</a:t>
            </a:r>
          </a:p>
          <a:p>
            <a:r>
              <a:rPr lang="en-US" dirty="0"/>
              <a:t>Table &amp; figure shells / mock-ups</a:t>
            </a:r>
          </a:p>
          <a:p>
            <a:r>
              <a:rPr lang="en-US" dirty="0"/>
              <a:t>Software packages &amp; routines that will be used</a:t>
            </a:r>
          </a:p>
        </p:txBody>
      </p:sp>
    </p:spTree>
    <p:extLst>
      <p:ext uri="{BB962C8B-B14F-4D97-AF65-F5344CB8AC3E}">
        <p14:creationId xmlns:p14="http://schemas.microsoft.com/office/powerpoint/2010/main" val="23339977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Contents / structure of a SAP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Comply with international guidelines for protocols &amp; reporting – EQUATOR NETWORK – and statistical best practices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dirty="0"/>
              <a:t>EQUATOR NETWORK</a:t>
            </a:r>
            <a:endParaRPr lang="en-US" sz="2200" dirty="0"/>
          </a:p>
          <a:p>
            <a:pPr lvl="1"/>
            <a:r>
              <a:rPr lang="en-US" dirty="0"/>
              <a:t>SPIRIT (RCTs – protocols &amp; SAPs)</a:t>
            </a:r>
          </a:p>
          <a:p>
            <a:pPr lvl="1"/>
            <a:r>
              <a:rPr lang="en-US" dirty="0"/>
              <a:t>CONSORT (RCTs - reporting)</a:t>
            </a:r>
          </a:p>
          <a:p>
            <a:pPr lvl="1"/>
            <a:r>
              <a:rPr lang="en-US" dirty="0"/>
              <a:t>STROBE (observational studies)</a:t>
            </a:r>
          </a:p>
          <a:p>
            <a:pPr lvl="1"/>
            <a:r>
              <a:rPr lang="en-US" dirty="0"/>
              <a:t>PRISMA (systematic reviews)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sz="1200" dirty="0"/>
          </a:p>
          <a:p>
            <a:pPr lvl="1"/>
            <a:endParaRPr lang="en-US" sz="200" dirty="0"/>
          </a:p>
          <a:p>
            <a:r>
              <a:rPr lang="en-US" dirty="0"/>
              <a:t>Statistical best practices</a:t>
            </a:r>
          </a:p>
          <a:p>
            <a:pPr lvl="1"/>
            <a:r>
              <a:rPr lang="en-US" dirty="0"/>
              <a:t>Royal Statistical Society – Code of conduct</a:t>
            </a:r>
          </a:p>
          <a:p>
            <a:pPr lvl="1"/>
            <a:r>
              <a:rPr lang="en-US" dirty="0"/>
              <a:t>American Statistical Association guidelines – Ethical guidelines</a:t>
            </a:r>
          </a:p>
          <a:p>
            <a:pPr lvl="1"/>
            <a:r>
              <a:rPr lang="en-US" dirty="0"/>
              <a:t>ATOM (</a:t>
            </a:r>
            <a:r>
              <a:rPr lang="en-US" dirty="0">
                <a:hlinkClick r:id="rId2"/>
              </a:rPr>
              <a:t>https://doi.org/10.1080/00031305.2019.1583913</a:t>
            </a:r>
            <a:r>
              <a:rPr lang="en-US" dirty="0"/>
              <a:t>)</a:t>
            </a:r>
          </a:p>
          <a:p>
            <a:pPr lvl="1"/>
            <a:endParaRPr lang="en-US" sz="1200" dirty="0"/>
          </a:p>
          <a:p>
            <a:r>
              <a:rPr lang="en-US" dirty="0"/>
              <a:t>Regulator guidelines</a:t>
            </a:r>
          </a:p>
          <a:p>
            <a:pPr lvl="1"/>
            <a:r>
              <a:rPr lang="en-US" dirty="0"/>
              <a:t>ICH GCP, ICH E9 (stats), FDA, EMA guidelines (if applicable)</a:t>
            </a:r>
          </a:p>
        </p:txBody>
      </p:sp>
    </p:spTree>
    <p:extLst>
      <p:ext uri="{BB962C8B-B14F-4D97-AF65-F5344CB8AC3E}">
        <p14:creationId xmlns:p14="http://schemas.microsoft.com/office/powerpoint/2010/main" val="26182970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Contents / structure of a SAP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BDA57-E68A-4347-A314-FF816DC70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513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259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3F545-89FA-43B5-BB08-1F7DFE3EE776}"/>
              </a:ext>
            </a:extLst>
          </p:cNvPr>
          <p:cNvSpPr txBox="1"/>
          <p:nvPr/>
        </p:nvSpPr>
        <p:spPr>
          <a:xfrm>
            <a:off x="0" y="3105834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600" b="1" dirty="0">
                <a:solidFill>
                  <a:schemeClr val="tx2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9896773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257800"/>
          </a:xfrm>
        </p:spPr>
        <p:txBody>
          <a:bodyPr>
            <a:normAutofit/>
          </a:bodyPr>
          <a:lstStyle/>
          <a:p>
            <a:r>
              <a:rPr lang="en-US" dirty="0"/>
              <a:t>Keep audit trail</a:t>
            </a:r>
          </a:p>
          <a:p>
            <a:pPr lvl="1"/>
            <a:r>
              <a:rPr lang="en-US" dirty="0"/>
              <a:t>Dates of protocol &amp; SAP approvals (for each version), when study recruitment started &amp; finished, when the blind was broken</a:t>
            </a:r>
          </a:p>
          <a:p>
            <a:endParaRPr lang="en-US" dirty="0"/>
          </a:p>
          <a:p>
            <a:r>
              <a:rPr lang="en-US" dirty="0"/>
              <a:t>List and explain, in the SAP, from the protocol analysis summary section.</a:t>
            </a:r>
          </a:p>
          <a:p>
            <a:endParaRPr lang="en-US" dirty="0"/>
          </a:p>
          <a:p>
            <a:r>
              <a:rPr lang="en-US" dirty="0"/>
              <a:t>List and explain, in the final study report, any deviation of the actual analysis from the SAP</a:t>
            </a:r>
          </a:p>
          <a:p>
            <a:endParaRPr lang="en-US" dirty="0"/>
          </a:p>
          <a:p>
            <a:r>
              <a:rPr lang="en-US" dirty="0"/>
              <a:t>Review / update the SAP when the blind is broken / before the analysis begins.</a:t>
            </a:r>
          </a:p>
        </p:txBody>
      </p:sp>
    </p:spTree>
    <p:extLst>
      <p:ext uri="{BB962C8B-B14F-4D97-AF65-F5344CB8AC3E}">
        <p14:creationId xmlns:p14="http://schemas.microsoft.com/office/powerpoint/2010/main" val="26694713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3F545-89FA-43B5-BB08-1F7DFE3EE776}"/>
              </a:ext>
            </a:extLst>
          </p:cNvPr>
          <p:cNvSpPr txBox="1"/>
          <p:nvPr/>
        </p:nvSpPr>
        <p:spPr>
          <a:xfrm>
            <a:off x="0" y="3105834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600" b="1" dirty="0">
                <a:solidFill>
                  <a:schemeClr val="tx2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5488939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3F545-89FA-43B5-BB08-1F7DFE3EE776}"/>
              </a:ext>
            </a:extLst>
          </p:cNvPr>
          <p:cNvSpPr txBox="1"/>
          <p:nvPr/>
        </p:nvSpPr>
        <p:spPr>
          <a:xfrm>
            <a:off x="0" y="3105834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600" b="1" dirty="0">
                <a:solidFill>
                  <a:schemeClr val="tx2"/>
                </a:solidFill>
              </a:rPr>
              <a:t>Supporting documents</a:t>
            </a:r>
          </a:p>
        </p:txBody>
      </p:sp>
    </p:spTree>
    <p:extLst>
      <p:ext uri="{BB962C8B-B14F-4D97-AF65-F5344CB8AC3E}">
        <p14:creationId xmlns:p14="http://schemas.microsoft.com/office/powerpoint/2010/main" val="371324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7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sp>
        <p:nvSpPr>
          <p:cNvPr id="8196" name="Rectangle 3"/>
          <p:cNvSpPr txBox="1">
            <a:spLocks noChangeArrowheads="1"/>
          </p:cNvSpPr>
          <p:nvPr/>
        </p:nvSpPr>
        <p:spPr bwMode="auto">
          <a:xfrm>
            <a:off x="755576" y="1484784"/>
            <a:ext cx="7272808" cy="470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ctr" eaLnBrk="1" hangingPunct="1">
              <a:buFontTx/>
              <a:buNone/>
            </a:pPr>
            <a:r>
              <a:rPr lang="en-GB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Population, sample and individual cases</a:t>
            </a:r>
            <a:endParaRPr lang="en-GB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endParaRPr lang="en-GB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endParaRPr lang="en-GB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>
              <a:buFontTx/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>
              <a:buFontTx/>
              <a:buNone/>
            </a:pPr>
            <a:endParaRPr lang="en-GB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>
              <a:buFontTx/>
              <a:buNone/>
            </a:pPr>
            <a:endParaRPr lang="en-GB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>
              <a:buFontTx/>
              <a:buNone/>
            </a:pPr>
            <a:endParaRPr lang="en-GB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>
              <a:buFontTx/>
              <a:buNone/>
            </a:pPr>
            <a:endParaRPr lang="en-GB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>
              <a:buFontTx/>
              <a:buNone/>
            </a:pPr>
            <a:r>
              <a:rPr lang="en-GB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Saunders </a:t>
            </a:r>
            <a:r>
              <a:rPr lang="en-GB" alt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GB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(2009)</a:t>
            </a:r>
          </a:p>
        </p:txBody>
      </p:sp>
      <p:pic>
        <p:nvPicPr>
          <p:cNvPr id="8197" name="Picture 5" descr="M07NF0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2013348"/>
            <a:ext cx="4429125" cy="287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39021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Supporting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257800"/>
          </a:xfrm>
        </p:spPr>
        <p:txBody>
          <a:bodyPr>
            <a:normAutofit/>
          </a:bodyPr>
          <a:lstStyle/>
          <a:p>
            <a:r>
              <a:rPr lang="en-US" dirty="0"/>
              <a:t>ICH E9 guidelines</a:t>
            </a:r>
            <a:br>
              <a:rPr lang="en-US" dirty="0"/>
            </a:br>
            <a:r>
              <a:rPr lang="en-US" sz="1200" dirty="0">
                <a:hlinkClick r:id="rId2"/>
              </a:rPr>
              <a:t>https://www.ich.org/fileadmin/Public_Web_Site/ICH_Products/Guidelines/Efficacy/E9/Step4/E9_Guideline.pdf</a:t>
            </a:r>
            <a:endParaRPr lang="en-US" sz="1200" dirty="0"/>
          </a:p>
          <a:p>
            <a:endParaRPr lang="en-US" dirty="0"/>
          </a:p>
          <a:p>
            <a:r>
              <a:rPr lang="en-US" dirty="0"/>
              <a:t>RSS code of conduct</a:t>
            </a:r>
            <a:br>
              <a:rPr lang="en-US" dirty="0"/>
            </a:br>
            <a:r>
              <a:rPr lang="en-US" sz="1200" dirty="0">
                <a:hlinkClick r:id="rId3"/>
              </a:rPr>
              <a:t>http://www.rss.org.uk/Images/PDF/join-us/RSS-Code-of-Conduct-2014.pdf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ASA ethical guidelines</a:t>
            </a:r>
            <a:br>
              <a:rPr lang="en-US" dirty="0"/>
            </a:br>
            <a:r>
              <a:rPr lang="en-US" sz="1200" dirty="0">
                <a:hlinkClick r:id="rId4"/>
              </a:rPr>
              <a:t>https://www.amstat.org/asa/files/pdfs/EthicalGuidelines.pdf</a:t>
            </a:r>
            <a:endParaRPr lang="en-US" sz="1200" dirty="0"/>
          </a:p>
          <a:p>
            <a:endParaRPr lang="en-US" dirty="0"/>
          </a:p>
          <a:p>
            <a:r>
              <a:rPr lang="en-US" dirty="0"/>
              <a:t>Example SAPs (for practical)</a:t>
            </a:r>
          </a:p>
        </p:txBody>
      </p:sp>
    </p:spTree>
    <p:extLst>
      <p:ext uri="{BB962C8B-B14F-4D97-AF65-F5344CB8AC3E}">
        <p14:creationId xmlns:p14="http://schemas.microsoft.com/office/powerpoint/2010/main" val="22388510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3F545-89FA-43B5-BB08-1F7DFE3EE776}"/>
              </a:ext>
            </a:extLst>
          </p:cNvPr>
          <p:cNvSpPr txBox="1"/>
          <p:nvPr/>
        </p:nvSpPr>
        <p:spPr>
          <a:xfrm>
            <a:off x="0" y="3105834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600" b="1" dirty="0">
                <a:solidFill>
                  <a:schemeClr val="tx2"/>
                </a:solidFill>
              </a:rPr>
              <a:t>Summary diagram</a:t>
            </a:r>
          </a:p>
        </p:txBody>
      </p:sp>
    </p:spTree>
    <p:extLst>
      <p:ext uri="{BB962C8B-B14F-4D97-AF65-F5344CB8AC3E}">
        <p14:creationId xmlns:p14="http://schemas.microsoft.com/office/powerpoint/2010/main" val="14310631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Supporting documents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91E3D0-0392-414A-A79F-C0C88A02625C}"/>
              </a:ext>
            </a:extLst>
          </p:cNvPr>
          <p:cNvSpPr/>
          <p:nvPr/>
        </p:nvSpPr>
        <p:spPr>
          <a:xfrm>
            <a:off x="3114848" y="1233852"/>
            <a:ext cx="2520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Research question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B48D164A-8A49-451E-8E9F-3E7880F6BE50}"/>
              </a:ext>
            </a:extLst>
          </p:cNvPr>
          <p:cNvSpPr>
            <a:spLocks/>
          </p:cNvSpPr>
          <p:nvPr/>
        </p:nvSpPr>
        <p:spPr>
          <a:xfrm rot="10800000">
            <a:off x="1860168" y="1440852"/>
            <a:ext cx="1226927" cy="162000"/>
          </a:xfrm>
          <a:prstGeom prst="notched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355D3DCE-48F2-47D6-AB33-48A1940E2EA0}"/>
              </a:ext>
            </a:extLst>
          </p:cNvPr>
          <p:cNvSpPr>
            <a:spLocks/>
          </p:cNvSpPr>
          <p:nvPr/>
        </p:nvSpPr>
        <p:spPr>
          <a:xfrm rot="5400000">
            <a:off x="-482725" y="3821864"/>
            <a:ext cx="4780280" cy="162000"/>
          </a:xfrm>
          <a:prstGeom prst="notched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E67E45D2-0D2B-4742-BF9E-2D8546631950}"/>
              </a:ext>
            </a:extLst>
          </p:cNvPr>
          <p:cNvSpPr>
            <a:spLocks/>
          </p:cNvSpPr>
          <p:nvPr/>
        </p:nvSpPr>
        <p:spPr>
          <a:xfrm rot="5400000">
            <a:off x="4206597" y="1915400"/>
            <a:ext cx="324000" cy="162000"/>
          </a:xfrm>
          <a:prstGeom prst="notched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6B0099E7-05CB-4BF8-80FA-D0ADD3CA227A}"/>
              </a:ext>
            </a:extLst>
          </p:cNvPr>
          <p:cNvSpPr>
            <a:spLocks/>
          </p:cNvSpPr>
          <p:nvPr/>
        </p:nvSpPr>
        <p:spPr>
          <a:xfrm>
            <a:off x="1886152" y="6159410"/>
            <a:ext cx="1226927" cy="162000"/>
          </a:xfrm>
          <a:prstGeom prst="notched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6E27C1C-BB5F-4DE8-ABA6-BE8EC2080ACB}"/>
              </a:ext>
            </a:extLst>
          </p:cNvPr>
          <p:cNvSpPr/>
          <p:nvPr/>
        </p:nvSpPr>
        <p:spPr>
          <a:xfrm>
            <a:off x="3114848" y="3129221"/>
            <a:ext cx="2520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CRFs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Arrow: Notched Right 18">
            <a:extLst>
              <a:ext uri="{FF2B5EF4-FFF2-40B4-BE49-F238E27FC236}">
                <a16:creationId xmlns:a16="http://schemas.microsoft.com/office/drawing/2014/main" id="{54CBE873-7885-4B06-BD1F-296BFCEEE8E9}"/>
              </a:ext>
            </a:extLst>
          </p:cNvPr>
          <p:cNvSpPr>
            <a:spLocks/>
          </p:cNvSpPr>
          <p:nvPr/>
        </p:nvSpPr>
        <p:spPr>
          <a:xfrm rot="5400000">
            <a:off x="4208467" y="2864496"/>
            <a:ext cx="324000" cy="162000"/>
          </a:xfrm>
          <a:prstGeom prst="notched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Notched Right 19">
            <a:extLst>
              <a:ext uri="{FF2B5EF4-FFF2-40B4-BE49-F238E27FC236}">
                <a16:creationId xmlns:a16="http://schemas.microsoft.com/office/drawing/2014/main" id="{EDB63E2F-6FF6-43A7-B94C-154EBF7EE89A}"/>
              </a:ext>
            </a:extLst>
          </p:cNvPr>
          <p:cNvSpPr>
            <a:spLocks/>
          </p:cNvSpPr>
          <p:nvPr/>
        </p:nvSpPr>
        <p:spPr>
          <a:xfrm rot="5400000">
            <a:off x="4206597" y="3825955"/>
            <a:ext cx="324000" cy="162000"/>
          </a:xfrm>
          <a:prstGeom prst="notched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EAF02F8-2DE1-481F-930F-30F3087C6D95}"/>
              </a:ext>
            </a:extLst>
          </p:cNvPr>
          <p:cNvSpPr/>
          <p:nvPr/>
        </p:nvSpPr>
        <p:spPr>
          <a:xfrm>
            <a:off x="3108597" y="4089016"/>
            <a:ext cx="2520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Data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AFAECFC-14AE-4B3D-B347-BBB045356356}"/>
              </a:ext>
            </a:extLst>
          </p:cNvPr>
          <p:cNvSpPr/>
          <p:nvPr/>
        </p:nvSpPr>
        <p:spPr>
          <a:xfrm>
            <a:off x="3108597" y="5035289"/>
            <a:ext cx="2520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Analysis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3280A1F-12DB-42F1-80A7-DC36CF70DD00}"/>
              </a:ext>
            </a:extLst>
          </p:cNvPr>
          <p:cNvSpPr/>
          <p:nvPr/>
        </p:nvSpPr>
        <p:spPr>
          <a:xfrm>
            <a:off x="3119798" y="5961007"/>
            <a:ext cx="2520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Study report / publication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43C3D75-A87E-4D61-A434-FB68C842621A}"/>
              </a:ext>
            </a:extLst>
          </p:cNvPr>
          <p:cNvSpPr/>
          <p:nvPr/>
        </p:nvSpPr>
        <p:spPr>
          <a:xfrm>
            <a:off x="5136729" y="2178282"/>
            <a:ext cx="2520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SAP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0541D78-94D3-4890-9ED8-B757E1A502E9}"/>
              </a:ext>
            </a:extLst>
          </p:cNvPr>
          <p:cNvSpPr/>
          <p:nvPr/>
        </p:nvSpPr>
        <p:spPr>
          <a:xfrm>
            <a:off x="2210538" y="2182948"/>
            <a:ext cx="2520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Study design / protocol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FFEB2D-FE33-4293-826B-52D4AABD8D4B}"/>
              </a:ext>
            </a:extLst>
          </p:cNvPr>
          <p:cNvGrpSpPr/>
          <p:nvPr/>
        </p:nvGrpSpPr>
        <p:grpSpPr>
          <a:xfrm>
            <a:off x="4730538" y="2387195"/>
            <a:ext cx="360000" cy="162000"/>
            <a:chOff x="4669799" y="2637044"/>
            <a:chExt cx="619486" cy="162000"/>
          </a:xfrm>
        </p:grpSpPr>
        <p:sp>
          <p:nvSpPr>
            <p:cNvPr id="26" name="Arrow: Notched Right 25">
              <a:extLst>
                <a:ext uri="{FF2B5EF4-FFF2-40B4-BE49-F238E27FC236}">
                  <a16:creationId xmlns:a16="http://schemas.microsoft.com/office/drawing/2014/main" id="{27856FE0-D543-4565-A7AB-78389B71BAD9}"/>
                </a:ext>
              </a:extLst>
            </p:cNvPr>
            <p:cNvSpPr>
              <a:spLocks/>
            </p:cNvSpPr>
            <p:nvPr/>
          </p:nvSpPr>
          <p:spPr>
            <a:xfrm>
              <a:off x="4749285" y="2637044"/>
              <a:ext cx="540000" cy="162000"/>
            </a:xfrm>
            <a:prstGeom prst="notched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Arrow: Notched Right 26">
              <a:extLst>
                <a:ext uri="{FF2B5EF4-FFF2-40B4-BE49-F238E27FC236}">
                  <a16:creationId xmlns:a16="http://schemas.microsoft.com/office/drawing/2014/main" id="{B0B6577F-380F-4FDC-A635-9B01FB441307}"/>
                </a:ext>
              </a:extLst>
            </p:cNvPr>
            <p:cNvSpPr>
              <a:spLocks/>
            </p:cNvSpPr>
            <p:nvPr/>
          </p:nvSpPr>
          <p:spPr>
            <a:xfrm rot="10800000">
              <a:off x="4669799" y="2637044"/>
              <a:ext cx="540000" cy="162000"/>
            </a:xfrm>
            <a:prstGeom prst="notched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" name="Arrow: Notched Right 28">
            <a:extLst>
              <a:ext uri="{FF2B5EF4-FFF2-40B4-BE49-F238E27FC236}">
                <a16:creationId xmlns:a16="http://schemas.microsoft.com/office/drawing/2014/main" id="{D193D196-FF73-4D18-947A-EC3ADCF82086}"/>
              </a:ext>
            </a:extLst>
          </p:cNvPr>
          <p:cNvSpPr>
            <a:spLocks/>
          </p:cNvSpPr>
          <p:nvPr/>
        </p:nvSpPr>
        <p:spPr>
          <a:xfrm rot="5400000">
            <a:off x="4206597" y="4778651"/>
            <a:ext cx="324000" cy="162000"/>
          </a:xfrm>
          <a:prstGeom prst="notched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Notched Right 29">
            <a:extLst>
              <a:ext uri="{FF2B5EF4-FFF2-40B4-BE49-F238E27FC236}">
                <a16:creationId xmlns:a16="http://schemas.microsoft.com/office/drawing/2014/main" id="{3C9B5EC2-417C-4401-B9C7-C3814573FC35}"/>
              </a:ext>
            </a:extLst>
          </p:cNvPr>
          <p:cNvSpPr>
            <a:spLocks/>
          </p:cNvSpPr>
          <p:nvPr/>
        </p:nvSpPr>
        <p:spPr>
          <a:xfrm rot="5400000">
            <a:off x="4217798" y="5705148"/>
            <a:ext cx="324000" cy="162000"/>
          </a:xfrm>
          <a:prstGeom prst="notched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D7FBDF-2224-4A57-889D-02C72CFBE30D}"/>
              </a:ext>
            </a:extLst>
          </p:cNvPr>
          <p:cNvGrpSpPr/>
          <p:nvPr/>
        </p:nvGrpSpPr>
        <p:grpSpPr>
          <a:xfrm rot="5400000">
            <a:off x="5211080" y="2858674"/>
            <a:ext cx="324000" cy="162000"/>
            <a:chOff x="4669799" y="2637044"/>
            <a:chExt cx="619486" cy="162000"/>
          </a:xfrm>
        </p:grpSpPr>
        <p:sp>
          <p:nvSpPr>
            <p:cNvPr id="33" name="Arrow: Notched Right 32">
              <a:extLst>
                <a:ext uri="{FF2B5EF4-FFF2-40B4-BE49-F238E27FC236}">
                  <a16:creationId xmlns:a16="http://schemas.microsoft.com/office/drawing/2014/main" id="{B1E6EF80-D9E6-4630-8F57-A33F49B5C820}"/>
                </a:ext>
              </a:extLst>
            </p:cNvPr>
            <p:cNvSpPr>
              <a:spLocks/>
            </p:cNvSpPr>
            <p:nvPr/>
          </p:nvSpPr>
          <p:spPr>
            <a:xfrm>
              <a:off x="4749285" y="2637044"/>
              <a:ext cx="540000" cy="162000"/>
            </a:xfrm>
            <a:prstGeom prst="notched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Notched Right 33">
              <a:extLst>
                <a:ext uri="{FF2B5EF4-FFF2-40B4-BE49-F238E27FC236}">
                  <a16:creationId xmlns:a16="http://schemas.microsoft.com/office/drawing/2014/main" id="{1F10ACA6-5F13-4990-B474-D8109577C603}"/>
                </a:ext>
              </a:extLst>
            </p:cNvPr>
            <p:cNvSpPr>
              <a:spLocks/>
            </p:cNvSpPr>
            <p:nvPr/>
          </p:nvSpPr>
          <p:spPr>
            <a:xfrm rot="10800000">
              <a:off x="4669799" y="2637044"/>
              <a:ext cx="540000" cy="162000"/>
            </a:xfrm>
            <a:prstGeom prst="notched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6" name="Arrow: Notched Right 35">
            <a:extLst>
              <a:ext uri="{FF2B5EF4-FFF2-40B4-BE49-F238E27FC236}">
                <a16:creationId xmlns:a16="http://schemas.microsoft.com/office/drawing/2014/main" id="{09670DA6-BBD0-43C5-A992-2743FCD80CB6}"/>
              </a:ext>
            </a:extLst>
          </p:cNvPr>
          <p:cNvSpPr>
            <a:spLocks/>
          </p:cNvSpPr>
          <p:nvPr/>
        </p:nvSpPr>
        <p:spPr>
          <a:xfrm rot="10800000">
            <a:off x="1864210" y="4296016"/>
            <a:ext cx="1216800" cy="162000"/>
          </a:xfrm>
          <a:prstGeom prst="notched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Notched Right 36">
            <a:extLst>
              <a:ext uri="{FF2B5EF4-FFF2-40B4-BE49-F238E27FC236}">
                <a16:creationId xmlns:a16="http://schemas.microsoft.com/office/drawing/2014/main" id="{831D7AB6-F04E-4EAA-A097-DD3427D53E68}"/>
              </a:ext>
            </a:extLst>
          </p:cNvPr>
          <p:cNvSpPr>
            <a:spLocks/>
          </p:cNvSpPr>
          <p:nvPr/>
        </p:nvSpPr>
        <p:spPr>
          <a:xfrm rot="10800000">
            <a:off x="1861807" y="2401376"/>
            <a:ext cx="352800" cy="162000"/>
          </a:xfrm>
          <a:prstGeom prst="notched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54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8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sp>
        <p:nvSpPr>
          <p:cNvPr id="10244" name="Rectangle 3"/>
          <p:cNvSpPr txBox="1">
            <a:spLocks noChangeArrowheads="1"/>
          </p:cNvSpPr>
          <p:nvPr/>
        </p:nvSpPr>
        <p:spPr bwMode="auto">
          <a:xfrm>
            <a:off x="467544" y="1772816"/>
            <a:ext cx="784887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CA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sample must be: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CA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 representative of the population;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CA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 appropriately sized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CA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 unbiased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CA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  random (selections occur by chance)</a:t>
            </a:r>
          </a:p>
          <a:p>
            <a:pPr eaLnBrk="1" hangingPunct="1">
              <a:lnSpc>
                <a:spcPct val="130000"/>
              </a:lnSpc>
            </a:pPr>
            <a:r>
              <a:rPr lang="en-CA" altLang="en-US" sz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criteria are interrelated.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363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4"/>
          <p:cNvSpPr>
            <a:spLocks noGrp="1"/>
          </p:cNvSpPr>
          <p:nvPr>
            <p:ph type="dt" sz="quarter" idx="10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2019/2020</a:t>
            </a:r>
            <a:endParaRPr lang="th-TH" dirty="0">
              <a:latin typeface="Times New Roman" pitchFamily="18" charset="0"/>
            </a:endParaRP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1340583-4CC0-49D4-AB6E-4D9E9C121780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9</a:t>
            </a:fld>
            <a:endParaRPr lang="th-TH" altLang="en-US" sz="900">
              <a:latin typeface="Times New Roman" panose="02020603050405020304" pitchFamily="18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539552" y="1700808"/>
            <a:ext cx="8136904" cy="234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B0604020202020204" charset="-34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en-US" altLang="en-US" sz="225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251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25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large enough to provide a reliable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25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answer to the question</a:t>
            </a: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en-US" sz="22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altLang="en-US" sz="225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small </a:t>
            </a:r>
            <a:r>
              <a:rPr lang="en-US" altLang="en-US" sz="2251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25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unreliable, waste of time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altLang="en-US" sz="225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too many </a:t>
            </a:r>
            <a:r>
              <a:rPr lang="en-US" altLang="en-US" sz="2251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25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waste of time, money &amp;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25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other resources, ethics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483768" y="3361729"/>
            <a:ext cx="351234" cy="13454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h-TH" sz="1662"/>
          </a:p>
        </p:txBody>
      </p:sp>
      <p:sp>
        <p:nvSpPr>
          <p:cNvPr id="8" name="Right Arrow 7"/>
          <p:cNvSpPr/>
          <p:nvPr/>
        </p:nvSpPr>
        <p:spPr>
          <a:xfrm>
            <a:off x="2487892" y="3789040"/>
            <a:ext cx="351234" cy="13454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h-TH" sz="1662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Sampling techniques and Estimation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3302821"/>
      </p:ext>
    </p:extLst>
  </p:cSld>
  <p:clrMapOvr>
    <a:masterClrMapping/>
  </p:clrMapOvr>
</p:sld>
</file>

<file path=ppt/theme/theme1.xml><?xml version="1.0" encoding="utf-8"?>
<a:theme xmlns:a="http://schemas.openxmlformats.org/drawingml/2006/main" name="LSHT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LSHTM</Template>
  <TotalTime>4038</TotalTime>
  <Words>3483</Words>
  <Application>Microsoft Office PowerPoint</Application>
  <PresentationFormat>On-screen Show (4:3)</PresentationFormat>
  <Paragraphs>840</Paragraphs>
  <Slides>72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Arial</vt:lpstr>
      <vt:lpstr>Arial Black</vt:lpstr>
      <vt:lpstr>Calibri</vt:lpstr>
      <vt:lpstr>Comic Sans MS</vt:lpstr>
      <vt:lpstr>Franklin Gothic Book</vt:lpstr>
      <vt:lpstr>Times New Roman</vt:lpstr>
      <vt:lpstr>Wingdings</vt:lpstr>
      <vt:lpstr>LSHTM</vt:lpstr>
      <vt:lpstr>Clip</vt:lpstr>
      <vt:lpstr>Sampling Methods &amp; Statistical Analysis Plans</vt:lpstr>
      <vt:lpstr>PowerPoint Presentation</vt:lpstr>
      <vt:lpstr>Learning Objectives</vt:lpstr>
      <vt:lpstr>Learning Outcomes</vt:lpstr>
      <vt:lpstr>PowerPoint Presentation</vt:lpstr>
      <vt:lpstr>Definitions</vt:lpstr>
      <vt:lpstr>PowerPoint Presentation</vt:lpstr>
      <vt:lpstr>PowerPoint Presentation</vt:lpstr>
      <vt:lpstr>PowerPoint Presentation</vt:lpstr>
      <vt:lpstr>Definitions</vt:lpstr>
      <vt:lpstr>Sampling</vt:lpstr>
      <vt:lpstr>Why sampling?</vt:lpstr>
      <vt:lpstr>Sampling process </vt:lpstr>
      <vt:lpstr>Methods of Sampling</vt:lpstr>
      <vt:lpstr>Methods of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Factors to be considered in sampling process</vt:lpstr>
      <vt:lpstr>Determine the type of sampling method used in each scenario.</vt:lpstr>
      <vt:lpstr>Determine the type of sampling method used in each scenario.</vt:lpstr>
      <vt:lpstr>PowerPoint Presentation</vt:lpstr>
      <vt:lpstr>PowerPoint Presentation</vt:lpstr>
      <vt:lpstr>PowerPoint Presentation</vt:lpstr>
      <vt:lpstr>PowerPoint Presentation</vt:lpstr>
      <vt:lpstr>SYSTEMATIC SAMPLING</vt:lpstr>
      <vt:lpstr>SYSTEMATIC SAMPLING……</vt:lpstr>
      <vt:lpstr>SYSTEMATIC SAMPLING……</vt:lpstr>
      <vt:lpstr>STRATIFIED SAMPLING</vt:lpstr>
      <vt:lpstr>STRATIFIED SAMPLING……</vt:lpstr>
      <vt:lpstr>STRATIFIED SAMPLING…….</vt:lpstr>
      <vt:lpstr>CLUSTER SAMPLING</vt:lpstr>
      <vt:lpstr>CLUSTER SAMPLING…….</vt:lpstr>
      <vt:lpstr>CLUSTER SAMPLING…….</vt:lpstr>
      <vt:lpstr>Difference Between Strata and Clusters</vt:lpstr>
      <vt:lpstr>MULTISTAGE SAMPLING</vt:lpstr>
      <vt:lpstr>PowerPoint Presentation</vt:lpstr>
      <vt:lpstr>PowerPoint Presentation</vt:lpstr>
      <vt:lpstr>Learning Objectives</vt:lpstr>
      <vt:lpstr>PowerPoint Presentation</vt:lpstr>
      <vt:lpstr>Statistical Analysis Plan</vt:lpstr>
      <vt:lpstr>Statistical Analysis Plan</vt:lpstr>
      <vt:lpstr>PowerPoint Presentation</vt:lpstr>
      <vt:lpstr>Pre-specified analyses</vt:lpstr>
      <vt:lpstr>PowerPoint Presentation</vt:lpstr>
      <vt:lpstr>Statistical Analysis Plan</vt:lpstr>
      <vt:lpstr>PowerPoint Presentation</vt:lpstr>
      <vt:lpstr>Contents / structure of a SAP</vt:lpstr>
      <vt:lpstr>Contents / structure of a SAP</vt:lpstr>
      <vt:lpstr>Contents / structure of a SAP</vt:lpstr>
      <vt:lpstr>PowerPoint Presentation</vt:lpstr>
      <vt:lpstr>Recommendations</vt:lpstr>
      <vt:lpstr>PowerPoint Presentation</vt:lpstr>
      <vt:lpstr>PowerPoint Presentation</vt:lpstr>
      <vt:lpstr>Supporting documents</vt:lpstr>
      <vt:lpstr>PowerPoint Presentation</vt:lpstr>
      <vt:lpstr>Supporting documents</vt:lpstr>
    </vt:vector>
  </TitlesOfParts>
  <Company>London School of Hygiene &amp; Tropical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liz</dc:creator>
  <cp:lastModifiedBy>Marc Henrion</cp:lastModifiedBy>
  <cp:revision>42</cp:revision>
  <dcterms:created xsi:type="dcterms:W3CDTF">2012-02-28T16:51:43Z</dcterms:created>
  <dcterms:modified xsi:type="dcterms:W3CDTF">2020-03-11T06:17:00Z</dcterms:modified>
</cp:coreProperties>
</file>