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4" Type="http://schemas.openxmlformats.org/officeDocument/2006/relationships/tableStyles" Target="tableStyles.xml" /><Relationship Id="rId13" Type="http://schemas.openxmlformats.org/officeDocument/2006/relationships/theme" Target="theme/theme1.xml" /><Relationship Id="rId1" Type="http://schemas.openxmlformats.org/officeDocument/2006/relationships/slideMaster" Target="slideMasters/slideMaster1.xml" /><Relationship Id="rId12" Type="http://schemas.openxmlformats.org/officeDocument/2006/relationships/viewProps" Target="viewProps.xml" /><Relationship Id="rId1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Practical</a:t>
            </a:r>
            <a:r>
              <a:rPr/>
              <a:t> </a:t>
            </a:r>
            <a:r>
              <a:rPr/>
              <a:t>5</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19</a:t>
            </a:r>
            <a:r>
              <a:rPr/>
              <a:t> </a:t>
            </a:r>
            <a:r>
              <a:rPr/>
              <a:t>July</a:t>
            </a:r>
            <a:r>
              <a:rPr/>
              <a:t> </a:t>
            </a:r>
            <a:r>
              <a:rPr/>
              <a:t>2019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5: Generalised Linear Models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Derive the deviance for a binomial GLM with logit link function and then derive the deviance residuals.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random variable </a:t>
                </a:r>
                <a14:m>
                  <m:oMath xmlns:m="http://schemas.openxmlformats.org/officeDocument/2006/math">
                    <m:r>
                      <m:t>Y</m:t>
                    </m:r>
                    <m:r>
                      <m:t>∼</m:t>
                    </m:r>
                    <m:r>
                      <m:t>B</m:t>
                    </m:r>
                    <m:r>
                      <m:t>i</m:t>
                    </m:r>
                    <m:r>
                      <m:t>n</m:t>
                    </m:r>
                    <m:r>
                      <m:t>(</m:t>
                    </m:r>
                    <m:r>
                      <m:t>m</m:t>
                    </m:r>
                    <m:r>
                      <m:t>,</m:t>
                    </m:r>
                    <m:r>
                      <m:t>π</m:t>
                    </m:r>
                    <m:r>
                      <m:t>)</m:t>
                    </m:r>
                  </m:oMath>
                </a14:m>
                <a:r>
                  <a:rPr/>
                  <a:t> has pdf </a:t>
                </a:r>
                <a14:m>
                  <m:oMath xmlns:m="http://schemas.openxmlformats.org/officeDocument/2006/math">
                    <m:d>
                      <m:dPr>
                        <m:begChr m:val="("/>
                        <m:endChr m:val=")"/>
                        <m:grow/>
                      </m:dPr>
                      <m:e>
                        <m:f>
                          <m:fPr>
                            <m:type m:val="noBar"/>
                          </m:fPr>
                          <m:num>
                            <m:r>
                              <m:t>m</m:t>
                            </m:r>
                          </m:num>
                          <m:den>
                            <m:r>
                              <m:t>y</m:t>
                            </m:r>
                          </m:den>
                        </m:f>
                      </m:e>
                    </m:d>
                    <m:sSup>
                      <m:e>
                        <m:r>
                          <m:t>π</m:t>
                        </m:r>
                      </m:e>
                      <m:sup>
                        <m:r>
                          <m:t>y</m:t>
                        </m:r>
                      </m:sup>
                    </m:sSup>
                    <m:r>
                      <m:t>(</m:t>
                    </m:r>
                    <m:r>
                      <m:t>1</m:t>
                    </m:r>
                    <m:r>
                      <m:t>−</m:t>
                    </m:r>
                    <m:r>
                      <m:t>π</m:t>
                    </m:r>
                    <m:sSup>
                      <m:e>
                        <m:r>
                          <m:t>)</m:t>
                        </m:r>
                      </m:e>
                      <m:sup>
                        <m:r>
                          <m:t>m</m:t>
                        </m:r>
                        <m:r>
                          <m:t>−</m:t>
                        </m:r>
                        <m:r>
                          <m:t>y</m:t>
                        </m:r>
                      </m:sup>
                    </m:sSup>
                  </m:oMath>
                </a14:m>
                <a:r>
                  <a:rPr/>
                  <a:t>. This means the log likelihood for a dataset </a:t>
                </a:r>
                <a14:m>
                  <m:oMath xmlns:m="http://schemas.openxmlformats.org/officeDocument/2006/math">
                    <m:r>
                      <m:rPr>
                        <m:sty m:val="b"/>
                      </m:rPr>
                      <m:t>y</m:t>
                    </m:r>
                    <m:r>
                      <m:t>,</m:t>
                    </m:r>
                    <m:r>
                      <m:rPr>
                        <m:sty m:val="b"/>
                      </m:rPr>
                      <m:t>X</m:t>
                    </m:r>
                  </m:oMath>
                </a14:m>
                <a:r>
                  <a:rPr/>
                  <a:t> is simply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r>
                        <m:rPr>
                          <m:sty m:val="b"/>
                        </m:rPr>
                        <m:t>π</m:t>
                      </m:r>
                      <m:r>
                        <m:t>)</m:t>
                      </m:r>
                      <m:r>
                        <m:t>=</m:t>
                      </m:r>
                      <m:nary>
                        <m:naryPr>
                          <m:chr m:val="∑"/>
                          <m:limLoc m:val="undOvr"/>
                          <m:subHide m:val="0"/>
                          <m:supHide m:val="1"/>
                        </m:naryPr>
                        <m:sub>
                          <m:r>
                            <m:t>i</m:t>
                          </m:r>
                        </m:sub>
                        <m:sup>
                          <m:r>
                            <m:t>​</m:t>
                          </m:r>
                        </m:sup>
                        <m:e>
                          <m:d>
                            <m:dPr>
                              <m:begChr m:val="("/>
                              <m:endChr m:val=")"/>
                              <m:grow/>
                            </m:dPr>
                            <m:e>
                              <m:r>
                                <m:rPr>
                                  <m:sty m:val="p"/>
                                </m:rPr>
                                <m:t>log</m:t>
                              </m:r>
                              <m:d>
                                <m:dPr>
                                  <m:begChr m:val="("/>
                                  <m:endChr m:val=")"/>
                                  <m:grow/>
                                </m:dPr>
                                <m:e>
                                  <m:f>
                                    <m:fPr>
                                      <m:type m:val="noBar"/>
                                    </m:fPr>
                                    <m:num>
                                      <m:sSub>
                                        <m:e>
                                          <m:r>
                                            <m:t>m</m:t>
                                          </m:r>
                                        </m:e>
                                        <m:sub>
                                          <m:r>
                                            <m:t>i</m:t>
                                          </m:r>
                                        </m:sub>
                                      </m:sSub>
                                    </m:num>
                                    <m:den>
                                      <m:sSub>
                                        <m:e>
                                          <m:r>
                                            <m:t>y</m:t>
                                          </m:r>
                                        </m:e>
                                        <m:sub>
                                          <m:r>
                                            <m:t>i</m:t>
                                          </m:r>
                                        </m:sub>
                                      </m:sSub>
                                    </m:den>
                                  </m:f>
                                </m:e>
                              </m:d>
                              <m:r>
                                <m:t>+</m:t>
                              </m:r>
                              <m:r>
                                <m:t>y</m:t>
                              </m:r>
                              <m:r>
                                <m:rPr>
                                  <m:sty m:val="p"/>
                                </m:rPr>
                                <m:t>log</m:t>
                              </m:r>
                              <m:sSub>
                                <m:e>
                                  <m:r>
                                    <m:t>π</m:t>
                                  </m:r>
                                </m:e>
                                <m:sub>
                                  <m:r>
                                    <m:t>i</m:t>
                                  </m:r>
                                </m:sub>
                              </m:sSub>
                              <m:r>
                                <m:t>+</m:t>
                              </m:r>
                              <m:r>
                                <m:t>(</m:t>
                              </m:r>
                              <m:sSub>
                                <m:e>
                                  <m:r>
                                    <m:t>m</m:t>
                                  </m:r>
                                </m:e>
                                <m:sub>
                                  <m:r>
                                    <m:t>i</m:t>
                                  </m:r>
                                </m:sub>
                              </m:sSub>
                              <m:r>
                                <m:t>−</m:t>
                              </m:r>
                              <m:sSub>
                                <m:e>
                                  <m:r>
                                    <m:t>y</m:t>
                                  </m:r>
                                </m:e>
                                <m:sub>
                                  <m:r>
                                    <m:t>i</m:t>
                                  </m:r>
                                </m:sub>
                              </m:sSub>
                              <m:r>
                                <m:t>)</m:t>
                              </m:r>
                              <m:r>
                                <m:rPr>
                                  <m:sty m:val="p"/>
                                </m:rPr>
                                <m:t>log</m:t>
                              </m:r>
                              <m:r>
                                <m:t>(</m:t>
                              </m:r>
                              <m:r>
                                <m:t>1</m:t>
                              </m:r>
                              <m:r>
                                <m:t>−</m:t>
                              </m:r>
                              <m:sSub>
                                <m:e>
                                  <m:r>
                                    <m:t>π</m:t>
                                  </m:r>
                                </m:e>
                                <m:sub>
                                  <m:r>
                                    <m:t>i</m:t>
                                  </m:r>
                                </m:sub>
                              </m:sSub>
                              <m:r>
                                <m:t>)</m:t>
                              </m:r>
                            </m:e>
                          </m:d>
                        </m:e>
                      </m:nary>
                    </m:oMath>
                  </m:oMathPara>
                </a14:m>
              </a:p>
              <a:p>
                <a:pPr lvl="0" marL="0" indent="0">
                  <a:buNone/>
                </a:pPr>
                <a:r>
                  <a:rPr/>
                  <a:t>For the binomial GLM, </a:t>
                </a:r>
                <a14:m>
                  <m:oMath xmlns:m="http://schemas.openxmlformats.org/officeDocument/2006/math">
                    <m:sSub>
                      <m:e>
                        <m:acc>
                          <m:accPr>
                            <m:chr m:val="̂"/>
                          </m:accPr>
                          <m:e>
                            <m:r>
                              <m:t>μ</m:t>
                            </m:r>
                          </m:e>
                        </m:acc>
                      </m:e>
                      <m:sub>
                        <m:r>
                          <m:t>i</m:t>
                        </m:r>
                      </m:sub>
                    </m:sSub>
                    <m:r>
                      <m:t>=</m:t>
                    </m:r>
                    <m:sSub>
                      <m:e>
                        <m:acc>
                          <m:accPr>
                            <m:chr m:val="̂"/>
                          </m:accPr>
                          <m:e>
                            <m:r>
                              <m:t>y</m:t>
                            </m:r>
                          </m:e>
                        </m:acc>
                      </m:e>
                      <m:sub>
                        <m:r>
                          <m:t>i</m:t>
                        </m:r>
                      </m:sub>
                    </m:sSub>
                    <m:r>
                      <m:t>/</m:t>
                    </m:r>
                    <m:sSub>
                      <m:e>
                        <m:r>
                          <m:t>m</m:t>
                        </m:r>
                      </m:e>
                      <m:sub>
                        <m:r>
                          <m:t>i</m:t>
                        </m:r>
                      </m:sub>
                    </m:sSub>
                    <m:r>
                      <m:t>=</m:t>
                    </m:r>
                    <m:sSub>
                      <m:e>
                        <m:acc>
                          <m:accPr>
                            <m:chr m:val="̂"/>
                          </m:accPr>
                          <m:e>
                            <m:r>
                              <m:t>π</m:t>
                            </m:r>
                          </m:e>
                        </m:acc>
                      </m:e>
                      <m:sub>
                        <m:r>
                          <m:t>i</m:t>
                        </m:r>
                      </m:sub>
                    </m:sSub>
                    <m:r>
                      <m:t>=</m:t>
                    </m:r>
                    <m:nary>
                      <m:naryPr>
                        <m:chr m:val="∑"/>
                        <m:limLoc m:val="undOvr"/>
                        <m:subHide m:val="0"/>
                        <m:supHide m:val="1"/>
                      </m:naryPr>
                      <m:sub>
                        <m:r>
                          <m:t>j</m:t>
                        </m:r>
                      </m:sub>
                      <m:sup>
                        <m:r>
                          <m:t>​</m:t>
                        </m:r>
                      </m:sup>
                      <m:e>
                        <m:sSub>
                          <m:e>
                            <m:r>
                              <m:t>x</m:t>
                            </m:r>
                          </m:e>
                          <m:sub>
                            <m:r>
                              <m:t>i</m:t>
                            </m:r>
                            <m:r>
                              <m:t>j</m:t>
                            </m:r>
                          </m:sub>
                        </m:sSub>
                      </m:e>
                    </m:nary>
                    <m:sSub>
                      <m:e>
                        <m:r>
                          <m:t>β</m:t>
                        </m:r>
                      </m:e>
                      <m:sub>
                        <m:r>
                          <m:t>j</m:t>
                        </m:r>
                      </m:sub>
                    </m:sSub>
                  </m:oMath>
                </a14:m>
                <a:r>
                  <a:rPr/>
                  <a:t>.</a:t>
                </a:r>
              </a:p>
              <a:p>
                <a:pPr lvl="0" marL="0" indent="0">
                  <a:buNone/>
                </a:pPr>
                <a:r>
                  <a:rPr/>
                  <a:t>The MLE for </a:t>
                </a:r>
                <a14:m>
                  <m:oMath xmlns:m="http://schemas.openxmlformats.org/officeDocument/2006/math">
                    <m:sSub>
                      <m:e>
                        <m:r>
                          <m:t>π</m:t>
                        </m:r>
                      </m:e>
                      <m:sub>
                        <m:r>
                          <m:t>i</m:t>
                        </m:r>
                      </m:sub>
                    </m:sSub>
                  </m:oMath>
                </a14:m>
                <a:r>
                  <a:rPr/>
                  <a:t> in a binomial model is </a:t>
                </a:r>
                <a14:m>
                  <m:oMath xmlns:m="http://schemas.openxmlformats.org/officeDocument/2006/math">
                    <m:sSub>
                      <m:e>
                        <m:r>
                          <m:t>y</m:t>
                        </m:r>
                      </m:e>
                      <m:sub>
                        <m:r>
                          <m:t>i</m:t>
                        </m:r>
                      </m:sub>
                    </m:sSub>
                    <m:r>
                      <m:t>/</m:t>
                    </m:r>
                    <m:sSub>
                      <m:e>
                        <m:r>
                          <m:t>m</m:t>
                        </m:r>
                      </m:e>
                      <m:sub>
                        <m:r>
                          <m:t>i</m:t>
                        </m:r>
                      </m:sub>
                    </m:sSub>
                  </m:oMath>
                </a14:m>
                <a:r>
                  <a:rPr/>
                  <a:t> and these are the parameters for the saturated model.</a:t>
                </a:r>
              </a:p>
              <a:p>
                <a:pPr lvl="0" marL="0" indent="0">
                  <a:buNone/>
                </a:pPr>
                <a:r>
                  <a:rPr/>
                  <a:t>Also note that </a:t>
                </a:r>
                <a14:m>
                  <m:oMath xmlns:m="http://schemas.openxmlformats.org/officeDocument/2006/math">
                    <m:r>
                      <m:t>ϕ</m:t>
                    </m:r>
                    <m:r>
                      <m:t>=</m:t>
                    </m:r>
                    <m:r>
                      <m:t>1</m:t>
                    </m:r>
                  </m:oMath>
                </a14:m>
                <a:r>
                  <a:rPr/>
                  <a:t> for the binomial model.</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 the deviance is</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r>
                                <m:rPr>
                                  <m:sty m:val="p"/>
                                </m:rPr>
                                <m:t>log</m:t>
                              </m:r>
                              <m:d>
                                <m:dPr>
                                  <m:begChr m:val="("/>
                                  <m:endChr m:val=")"/>
                                  <m:grow/>
                                </m:dPr>
                                <m:e>
                                  <m:f>
                                    <m:fPr>
                                      <m:type m:val="noBar"/>
                                    </m:fPr>
                                    <m:num>
                                      <m:sSub>
                                        <m:e>
                                          <m:r>
                                            <m:t>m</m:t>
                                          </m:r>
                                        </m:e>
                                        <m:sub>
                                          <m:r>
                                            <m:t>i</m:t>
                                          </m:r>
                                        </m:sub>
                                      </m:sSub>
                                    </m:num>
                                    <m:den>
                                      <m:sSub>
                                        <m:e>
                                          <m:r>
                                            <m:t>y</m:t>
                                          </m:r>
                                        </m:e>
                                        <m:sub>
                                          <m:r>
                                            <m:t>i</m:t>
                                          </m:r>
                                        </m:sub>
                                      </m:sSub>
                                    </m:den>
                                  </m:f>
                                </m:e>
                              </m:d>
                              <m:r>
                                <m:t>+</m:t>
                              </m:r>
                              <m:sSub>
                                <m:e>
                                  <m:r>
                                    <m:t>y</m:t>
                                  </m:r>
                                </m:e>
                                <m:sub>
                                  <m:r>
                                    <m:t>i</m:t>
                                  </m:r>
                                </m:sub>
                              </m:sSub>
                              <m:r>
                                <m:rPr>
                                  <m:sty m:val="p"/>
                                </m:rPr>
                                <m:t>log</m:t>
                              </m:r>
                              <m:f>
                                <m:fPr>
                                  <m:type m:val="bar"/>
                                </m:fPr>
                                <m:num>
                                  <m:sSub>
                                    <m:e>
                                      <m:r>
                                        <m:t>y</m:t>
                                      </m:r>
                                    </m:e>
                                    <m:sub>
                                      <m:r>
                                        <m:t>i</m:t>
                                      </m:r>
                                    </m:sub>
                                  </m:sSub>
                                </m:num>
                                <m:den>
                                  <m:sSub>
                                    <m:e>
                                      <m:r>
                                        <m:t>m</m:t>
                                      </m:r>
                                    </m:e>
                                    <m:sub>
                                      <m:r>
                                        <m:t>i</m:t>
                                      </m:r>
                                    </m:sub>
                                  </m:sSub>
                                </m:den>
                              </m:f>
                              <m:r>
                                <m:t>+</m:t>
                              </m:r>
                              <m:r>
                                <m:t>(</m:t>
                              </m:r>
                              <m:sSub>
                                <m:e>
                                  <m:r>
                                    <m:t>m</m:t>
                                  </m:r>
                                </m:e>
                                <m:sub>
                                  <m:r>
                                    <m:t>i</m:t>
                                  </m:r>
                                </m:sub>
                              </m:sSub>
                              <m:r>
                                <m:t>−</m:t>
                              </m:r>
                              <m:sSub>
                                <m:e>
                                  <m:r>
                                    <m:t>y</m:t>
                                  </m:r>
                                </m:e>
                                <m:sub>
                                  <m:r>
                                    <m:t>i</m:t>
                                  </m:r>
                                </m:sub>
                              </m:sSub>
                              <m:r>
                                <m:t>)</m:t>
                              </m:r>
                              <m:r>
                                <m:rPr>
                                  <m:sty m:val="p"/>
                                </m:rPr>
                                <m:t>log</m:t>
                              </m:r>
                              <m:d>
                                <m:dPr>
                                  <m:begChr m:val="("/>
                                  <m:endChr m:val=")"/>
                                  <m:grow/>
                                </m:dPr>
                                <m:e>
                                  <m:f>
                                    <m:fPr>
                                      <m:type m:val="bar"/>
                                    </m:fPr>
                                    <m:num>
                                      <m:sSub>
                                        <m:e>
                                          <m:r>
                                            <m:t>m</m:t>
                                          </m:r>
                                        </m:e>
                                        <m:sub>
                                          <m:r>
                                            <m:t>i</m:t>
                                          </m:r>
                                        </m:sub>
                                      </m:sSub>
                                      <m:r>
                                        <m:t>−</m:t>
                                      </m:r>
                                      <m:sSub>
                                        <m:e>
                                          <m:r>
                                            <m:t>y</m:t>
                                          </m:r>
                                        </m:e>
                                        <m:sub>
                                          <m:r>
                                            <m:t>i</m:t>
                                          </m:r>
                                        </m:sub>
                                      </m:sSub>
                                    </m:num>
                                    <m:den>
                                      <m:sSub>
                                        <m:e>
                                          <m:r>
                                            <m:t>m</m:t>
                                          </m:r>
                                        </m:e>
                                        <m:sub>
                                          <m:r>
                                            <m:t>i</m:t>
                                          </m:r>
                                        </m:sub>
                                      </m:sSub>
                                    </m:den>
                                  </m:f>
                                </m:e>
                              </m:d>
                              <m:r>
                                <m:t>−</m:t>
                              </m:r>
                              <m:r>
                                <m:rPr>
                                  <m:sty m:val="p"/>
                                </m:rPr>
                                <m:t>log</m:t>
                              </m:r>
                              <m:d>
                                <m:dPr>
                                  <m:begChr m:val="("/>
                                  <m:endChr m:val=")"/>
                                  <m:grow/>
                                </m:dPr>
                                <m:e>
                                  <m:f>
                                    <m:fPr>
                                      <m:type m:val="noBar"/>
                                    </m:fPr>
                                    <m:num>
                                      <m:sSub>
                                        <m:e>
                                          <m:r>
                                            <m:t>m</m:t>
                                          </m:r>
                                        </m:e>
                                        <m:sub>
                                          <m:r>
                                            <m:t>i</m:t>
                                          </m:r>
                                        </m:sub>
                                      </m:sSub>
                                    </m:num>
                                    <m:den>
                                      <m:sSub>
                                        <m:e>
                                          <m:r>
                                            <m:t>y</m:t>
                                          </m:r>
                                        </m:e>
                                        <m:sub>
                                          <m:r>
                                            <m:t>i</m:t>
                                          </m:r>
                                        </m:sub>
                                      </m:sSub>
                                    </m:den>
                                  </m:f>
                                </m:e>
                              </m:d>
                              <m:r>
                                <m:t>−</m:t>
                              </m:r>
                              <m:sSub>
                                <m:e>
                                  <m:r>
                                    <m:t>y</m:t>
                                  </m:r>
                                </m:e>
                                <m:sub>
                                  <m:r>
                                    <m:t>i</m:t>
                                  </m:r>
                                </m:sub>
                              </m:sSub>
                              <m:r>
                                <m:rPr>
                                  <m:sty m:val="p"/>
                                </m:rPr>
                                <m:t>log</m:t>
                              </m:r>
                              <m:f>
                                <m:fPr>
                                  <m:type m:val="bar"/>
                                </m:fPr>
                                <m:num>
                                  <m:sSub>
                                    <m:e>
                                      <m:acc>
                                        <m:accPr>
                                          <m:chr m:val="̂"/>
                                        </m:accPr>
                                        <m:e>
                                          <m:r>
                                            <m:t>y</m:t>
                                          </m:r>
                                        </m:e>
                                      </m:acc>
                                    </m:e>
                                    <m:sub>
                                      <m:r>
                                        <m:t>i</m:t>
                                      </m:r>
                                    </m:sub>
                                  </m:sSub>
                                </m:num>
                                <m:den>
                                  <m:sSub>
                                    <m:e>
                                      <m:r>
                                        <m:t>m</m:t>
                                      </m:r>
                                    </m:e>
                                    <m:sub>
                                      <m:r>
                                        <m:t>i</m:t>
                                      </m:r>
                                    </m:sub>
                                  </m:sSub>
                                </m:den>
                              </m:f>
                              <m:r>
                                <m:t>−</m:t>
                              </m:r>
                              <m:r>
                                <m:t>(</m:t>
                              </m:r>
                              <m:sSub>
                                <m:e>
                                  <m:r>
                                    <m:t>m</m:t>
                                  </m:r>
                                </m:e>
                                <m:sub>
                                  <m:r>
                                    <m:t>i</m:t>
                                  </m:r>
                                </m:sub>
                              </m:sSub>
                              <m:r>
                                <m:t>−</m:t>
                              </m:r>
                              <m:sSub>
                                <m:e>
                                  <m:r>
                                    <m:t>y</m:t>
                                  </m:r>
                                </m:e>
                                <m:sub>
                                  <m:r>
                                    <m:t>i</m:t>
                                  </m:r>
                                </m:sub>
                              </m:sSub>
                              <m:r>
                                <m:t>)</m:t>
                              </m:r>
                              <m:r>
                                <m:rPr>
                                  <m:sty m:val="p"/>
                                </m:rPr>
                                <m:t>log</m:t>
                              </m:r>
                              <m:d>
                                <m:dPr>
                                  <m:begChr m:val="("/>
                                  <m:endChr m:val=")"/>
                                  <m:grow/>
                                </m:dPr>
                                <m:e>
                                  <m:f>
                                    <m:fPr>
                                      <m:type m:val="bar"/>
                                    </m:fPr>
                                    <m:num>
                                      <m:r>
                                        <m:t>m</m:t>
                                      </m:r>
                                      <m:r>
                                        <m:t>−</m:t>
                                      </m:r>
                                      <m:sSub>
                                        <m:e>
                                          <m:acc>
                                            <m:accPr>
                                              <m:chr m:val="̂"/>
                                            </m:accPr>
                                            <m:e>
                                              <m:r>
                                                <m:t>y</m:t>
                                              </m:r>
                                            </m:e>
                                          </m:acc>
                                        </m:e>
                                        <m:sub>
                                          <m:r>
                                            <m:t>i</m:t>
                                          </m:r>
                                        </m:sub>
                                      </m:sSub>
                                    </m:num>
                                    <m:den>
                                      <m:sSub>
                                        <m:e>
                                          <m:r>
                                            <m:t>m</m:t>
                                          </m:r>
                                        </m:e>
                                        <m:sub>
                                          <m:r>
                                            <m:t>i</m:t>
                                          </m:r>
                                        </m:sub>
                                      </m:sSub>
                                    </m:den>
                                  </m:f>
                                </m:e>
                              </m:d>
                            </m:e>
                          </m:d>
                        </m:e>
                      </m:nary>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y</m:t>
                                          </m:r>
                                        </m:e>
                                      </m:acc>
                                    </m:e>
                                    <m:sub>
                                      <m:r>
                                        <m:t>i</m:t>
                                      </m:r>
                                    </m:sub>
                                  </m:sSub>
                                </m:den>
                              </m:f>
                              <m:r>
                                <m:t>+</m:t>
                              </m:r>
                              <m:r>
                                <m:t>(</m:t>
                              </m:r>
                              <m:sSub>
                                <m:e>
                                  <m:r>
                                    <m:t>m</m:t>
                                  </m:r>
                                </m:e>
                                <m:sub>
                                  <m:r>
                                    <m:t>i</m:t>
                                  </m:r>
                                </m:sub>
                              </m:sSub>
                              <m:r>
                                <m:t>−</m:t>
                              </m:r>
                              <m:sSub>
                                <m:e>
                                  <m:r>
                                    <m:t>y</m:t>
                                  </m:r>
                                </m:e>
                                <m:sub>
                                  <m:r>
                                    <m:t>i</m:t>
                                  </m:r>
                                </m:sub>
                              </m:sSub>
                              <m:r>
                                <m:t>)</m:t>
                              </m:r>
                              <m:r>
                                <m:rPr>
                                  <m:sty m:val="p"/>
                                </m:rPr>
                                <m:t>log</m:t>
                              </m:r>
                              <m:d>
                                <m:dPr>
                                  <m:begChr m:val="("/>
                                  <m:endChr m:val=")"/>
                                  <m:grow/>
                                </m:dPr>
                                <m:e>
                                  <m:f>
                                    <m:fPr>
                                      <m:type m:val="bar"/>
                                    </m:fPr>
                                    <m:num>
                                      <m:sSub>
                                        <m:e>
                                          <m:r>
                                            <m:t>m</m:t>
                                          </m:r>
                                        </m:e>
                                        <m:sub>
                                          <m:r>
                                            <m:t>i</m:t>
                                          </m:r>
                                        </m:sub>
                                      </m:sSub>
                                      <m:r>
                                        <m:t>−</m:t>
                                      </m:r>
                                      <m:sSub>
                                        <m:e>
                                          <m:r>
                                            <m:t>y</m:t>
                                          </m:r>
                                        </m:e>
                                        <m:sub>
                                          <m:r>
                                            <m:t>i</m:t>
                                          </m:r>
                                        </m:sub>
                                      </m:sSub>
                                    </m:num>
                                    <m:den>
                                      <m:sSub>
                                        <m:e>
                                          <m:r>
                                            <m:t>m</m:t>
                                          </m:r>
                                        </m:e>
                                        <m:sub>
                                          <m:r>
                                            <m:t>i</m:t>
                                          </m:r>
                                        </m:sub>
                                      </m:sSub>
                                      <m:r>
                                        <m:t>−</m:t>
                                      </m:r>
                                      <m:sSub>
                                        <m:e>
                                          <m:acc>
                                            <m:accPr>
                                              <m:chr m:val="̂"/>
                                            </m:accPr>
                                            <m:e>
                                              <m:r>
                                                <m:t>y</m:t>
                                              </m:r>
                                            </m:e>
                                          </m:acc>
                                        </m:e>
                                        <m:sub>
                                          <m:r>
                                            <m:t>i</m:t>
                                          </m:r>
                                        </m:sub>
                                      </m:sSub>
                                    </m:den>
                                  </m:f>
                                </m:e>
                              </m:d>
                            </m:e>
                          </m:d>
                        </m:e>
                      </m:nary>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we can write as</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nary>
                        <m:naryPr>
                          <m:chr m:val="∑"/>
                          <m:limLoc m:val="undOvr"/>
                          <m:subHide m:val="0"/>
                          <m:supHide m:val="1"/>
                        </m:naryPr>
                        <m:sub>
                          <m:r>
                            <m:t>i</m:t>
                          </m:r>
                        </m:sub>
                        <m:sup>
                          <m:r>
                            <m:t>​</m:t>
                          </m:r>
                        </m:sup>
                        <m:e>
                          <m:sSup>
                            <m:e>
                              <m:d>
                                <m:dPr>
                                  <m:begChr m:val="("/>
                                  <m:endChr m:val=")"/>
                                  <m:grow/>
                                </m:dPr>
                                <m:e>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y</m:t>
                                                      </m:r>
                                                    </m:e>
                                                  </m:acc>
                                                </m:e>
                                                <m:sub>
                                                  <m:r>
                                                    <m:t>i</m:t>
                                                  </m:r>
                                                </m:sub>
                                              </m:sSub>
                                            </m:den>
                                          </m:f>
                                          <m:r>
                                            <m:t>+</m:t>
                                          </m:r>
                                          <m:r>
                                            <m:t>(</m:t>
                                          </m:r>
                                          <m:sSub>
                                            <m:e>
                                              <m:r>
                                                <m:t>m</m:t>
                                              </m:r>
                                            </m:e>
                                            <m:sub>
                                              <m:r>
                                                <m:t>i</m:t>
                                              </m:r>
                                            </m:sub>
                                          </m:sSub>
                                          <m:r>
                                            <m:t>−</m:t>
                                          </m:r>
                                          <m:sSub>
                                            <m:e>
                                              <m:r>
                                                <m:t>y</m:t>
                                              </m:r>
                                            </m:e>
                                            <m:sub>
                                              <m:r>
                                                <m:t>i</m:t>
                                              </m:r>
                                            </m:sub>
                                          </m:sSub>
                                          <m:r>
                                            <m:t>)</m:t>
                                          </m:r>
                                          <m:r>
                                            <m:rPr>
                                              <m:sty m:val="p"/>
                                            </m:rPr>
                                            <m:t>log</m:t>
                                          </m:r>
                                          <m:d>
                                            <m:dPr>
                                              <m:begChr m:val="("/>
                                              <m:endChr m:val=")"/>
                                              <m:grow/>
                                            </m:dPr>
                                            <m:e>
                                              <m:f>
                                                <m:fPr>
                                                  <m:type m:val="bar"/>
                                                </m:fPr>
                                                <m:num>
                                                  <m:sSub>
                                                    <m:e>
                                                      <m:r>
                                                        <m:t>m</m:t>
                                                      </m:r>
                                                    </m:e>
                                                    <m:sub>
                                                      <m:r>
                                                        <m:t>i</m:t>
                                                      </m:r>
                                                    </m:sub>
                                                  </m:sSub>
                                                  <m:r>
                                                    <m:t>−</m:t>
                                                  </m:r>
                                                  <m:sSub>
                                                    <m:e>
                                                      <m:r>
                                                        <m:t>y</m:t>
                                                      </m:r>
                                                    </m:e>
                                                    <m:sub>
                                                      <m:r>
                                                        <m:t>i</m:t>
                                                      </m:r>
                                                    </m:sub>
                                                  </m:sSub>
                                                </m:num>
                                                <m:den>
                                                  <m:sSub>
                                                    <m:e>
                                                      <m:r>
                                                        <m:t>m</m:t>
                                                      </m:r>
                                                    </m:e>
                                                    <m:sub>
                                                      <m:r>
                                                        <m:t>i</m:t>
                                                      </m:r>
                                                    </m:sub>
                                                  </m:sSub>
                                                  <m:r>
                                                    <m:t>−</m:t>
                                                  </m:r>
                                                  <m:sSub>
                                                    <m:e>
                                                      <m:acc>
                                                        <m:accPr>
                                                          <m:chr m:val="̂"/>
                                                        </m:accPr>
                                                        <m:e>
                                                          <m:r>
                                                            <m:t>y</m:t>
                                                          </m:r>
                                                        </m:e>
                                                      </m:acc>
                                                    </m:e>
                                                    <m:sub>
                                                      <m:r>
                                                        <m:t>i</m:t>
                                                      </m:r>
                                                    </m:sub>
                                                  </m:sSub>
                                                </m:den>
                                              </m:f>
                                            </m:e>
                                          </m:d>
                                        </m:e>
                                      </m:d>
                                    </m:e>
                                  </m:rad>
                                </m:e>
                              </m:d>
                            </m:e>
                            <m:sup>
                              <m:r>
                                <m:t>2</m:t>
                              </m:r>
                            </m:sup>
                          </m:sSup>
                        </m:e>
                      </m:nary>
                    </m:oMath>
                  </m:oMathPara>
                </a14:m>
              </a:p>
              <a:p>
                <a:pPr lvl="0" marL="0" indent="0">
                  <a:buNone/>
                </a:pPr>
                <a:r>
                  <a:rPr/>
                  <a:t>Therefore, making sure each </a:t>
                </a:r>
                <a14:m>
                  <m:oMath xmlns:m="http://schemas.openxmlformats.org/officeDocument/2006/math">
                    <m:sSubSup>
                      <m:e>
                        <m:r>
                          <m:t>r</m:t>
                        </m:r>
                      </m:e>
                      <m:sub>
                        <m:r>
                          <m:t>i</m:t>
                        </m:r>
                      </m:sub>
                      <m:sup>
                        <m:r>
                          <m:t>D</m:t>
                        </m:r>
                      </m:sup>
                    </m:sSubSup>
                  </m:oMath>
                </a14:m>
                <a:r>
                  <a:rPr/>
                  <a:t> has the sign of </a:t>
                </a:r>
                <a14:m>
                  <m:oMath xmlns:m="http://schemas.openxmlformats.org/officeDocument/2006/math">
                    <m:sSub>
                      <m:e>
                        <m:r>
                          <m:t>y</m:t>
                        </m:r>
                      </m:e>
                      <m:sub>
                        <m:r>
                          <m:t>i</m:t>
                        </m:r>
                      </m:sub>
                    </m:sSub>
                    <m:r>
                      <m:t>−</m:t>
                    </m:r>
                    <m:sSub>
                      <m:e>
                        <m:acc>
                          <m:accPr>
                            <m:chr m:val="̂"/>
                          </m:accPr>
                          <m:e>
                            <m:r>
                              <m:t>y</m:t>
                            </m:r>
                          </m:e>
                        </m:acc>
                      </m:e>
                      <m:sub>
                        <m:r>
                          <m:t>i</m:t>
                        </m:r>
                      </m:sub>
                    </m:sSub>
                  </m:oMath>
                </a14:m>
                <a:r>
                  <a:rPr/>
                  <a:t>, the deviance residuals are given by</a:t>
                </a:r>
              </a:p>
              <a:p>
                <a:pPr lvl="0" marL="0" indent="0">
                  <a:buNone/>
                </a:pPr>
                <a14:m>
                  <m:oMathPara xmlns:m="http://schemas.openxmlformats.org/officeDocument/2006/math">
                    <m:oMathParaPr>
                      <m:jc m:val="center"/>
                    </m:oMathParaPr>
                    <m:oMath>
                      <m:sSubSup>
                        <m:e>
                          <m:r>
                            <m:t>r</m:t>
                          </m:r>
                        </m:e>
                        <m:sub>
                          <m:r>
                            <m:t>i</m:t>
                          </m:r>
                        </m:sub>
                        <m:sup>
                          <m:r>
                            <m:t>D</m:t>
                          </m:r>
                        </m:sup>
                      </m:sSubSup>
                      <m:r>
                        <m:t>=</m:t>
                      </m:r>
                      <m:r>
                        <m:rPr>
                          <m:sty m:val="p"/>
                        </m:rPr>
                        <m:t>sgn</m:t>
                      </m:r>
                      <m:r>
                        <m:t>(</m:t>
                      </m:r>
                      <m:sSub>
                        <m:e>
                          <m:r>
                            <m:t>y</m:t>
                          </m:r>
                        </m:e>
                        <m:sub>
                          <m:r>
                            <m:t>i</m:t>
                          </m:r>
                        </m:sub>
                      </m:sSub>
                      <m:r>
                        <m:t>−</m:t>
                      </m:r>
                      <m:sSub>
                        <m:e>
                          <m:acc>
                            <m:accPr>
                              <m:chr m:val="̂"/>
                            </m:accPr>
                            <m:e>
                              <m:r>
                                <m:t>y</m:t>
                              </m:r>
                            </m:e>
                          </m:acc>
                        </m:e>
                        <m:sub>
                          <m:r>
                            <m:t>i</m:t>
                          </m:r>
                        </m:sub>
                      </m:sSub>
                      <m:r>
                        <m:t>)</m:t>
                      </m:r>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y</m:t>
                                          </m:r>
                                        </m:e>
                                      </m:acc>
                                    </m:e>
                                    <m:sub>
                                      <m:r>
                                        <m:t>i</m:t>
                                      </m:r>
                                    </m:sub>
                                  </m:sSub>
                                </m:den>
                              </m:f>
                              <m:r>
                                <m:t>+</m:t>
                              </m:r>
                              <m:r>
                                <m:t>(</m:t>
                              </m:r>
                              <m:sSub>
                                <m:e>
                                  <m:r>
                                    <m:t>m</m:t>
                                  </m:r>
                                </m:e>
                                <m:sub>
                                  <m:r>
                                    <m:t>i</m:t>
                                  </m:r>
                                </m:sub>
                              </m:sSub>
                              <m:r>
                                <m:t>−</m:t>
                              </m:r>
                              <m:sSub>
                                <m:e>
                                  <m:r>
                                    <m:t>y</m:t>
                                  </m:r>
                                </m:e>
                                <m:sub>
                                  <m:r>
                                    <m:t>i</m:t>
                                  </m:r>
                                </m:sub>
                              </m:sSub>
                              <m:r>
                                <m:t>)</m:t>
                              </m:r>
                              <m:r>
                                <m:rPr>
                                  <m:sty m:val="p"/>
                                </m:rPr>
                                <m:t>log</m:t>
                              </m:r>
                              <m:d>
                                <m:dPr>
                                  <m:begChr m:val="("/>
                                  <m:endChr m:val=")"/>
                                  <m:grow/>
                                </m:dPr>
                                <m:e>
                                  <m:f>
                                    <m:fPr>
                                      <m:type m:val="bar"/>
                                    </m:fPr>
                                    <m:num>
                                      <m:sSub>
                                        <m:e>
                                          <m:r>
                                            <m:t>m</m:t>
                                          </m:r>
                                        </m:e>
                                        <m:sub>
                                          <m:r>
                                            <m:t>i</m:t>
                                          </m:r>
                                        </m:sub>
                                      </m:sSub>
                                      <m:r>
                                        <m:t>−</m:t>
                                      </m:r>
                                      <m:sSub>
                                        <m:e>
                                          <m:r>
                                            <m:t>y</m:t>
                                          </m:r>
                                        </m:e>
                                        <m:sub>
                                          <m:r>
                                            <m:t>i</m:t>
                                          </m:r>
                                        </m:sub>
                                      </m:sSub>
                                    </m:num>
                                    <m:den>
                                      <m:sSub>
                                        <m:e>
                                          <m:r>
                                            <m:t>m</m:t>
                                          </m:r>
                                        </m:e>
                                        <m:sub>
                                          <m:r>
                                            <m:t>i</m:t>
                                          </m:r>
                                        </m:sub>
                                      </m:sSub>
                                      <m:r>
                                        <m:t>−</m:t>
                                      </m:r>
                                      <m:sSub>
                                        <m:e>
                                          <m:acc>
                                            <m:accPr>
                                              <m:chr m:val="̂"/>
                                            </m:accPr>
                                            <m:e>
                                              <m:r>
                                                <m:t>y</m:t>
                                              </m:r>
                                            </m:e>
                                          </m:acc>
                                        </m:e>
                                        <m:sub>
                                          <m:r>
                                            <m:t>i</m:t>
                                          </m:r>
                                        </m:sub>
                                      </m:sSub>
                                    </m:den>
                                  </m:f>
                                </m:e>
                              </m:d>
                            </m:e>
                          </m:d>
                        </m:e>
                      </m:rad>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Go back to the contraceptive use Poisson GLM with interaction term fitted in Practical 4.</a:t>
            </a:r>
          </a:p>
          <a:p>
            <a:pPr lvl="0" marL="0" indent="0">
              <a:buNone/>
            </a:pPr>
            <a:r>
              <a:rPr/>
              <a:t>Compute the various diagnostic metrics &amp; figures.</a:t>
            </a:r>
          </a:p>
          <a:p>
            <a:pPr lvl="0" marL="0" indent="0">
              <a:buNone/>
            </a:pPr>
            <a:r>
              <a:rPr/>
              <a:t>Discuss the results.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See the slides for lecture / session 5 for the computations.</a:t>
            </a:r>
          </a:p>
          <a:p>
            <a:pPr lvl="0" marL="0" indent="0">
              <a:buNone/>
            </a:pPr>
            <a:r>
              <a:rPr/>
              <a:t>Discussion:</a:t>
            </a:r>
          </a:p>
          <a:p>
            <a:pPr lvl="1"/>
            <a:r>
              <a:rPr/>
              <a:t>Pearson residuals look OK. Perhaps larger variance on the left hand side of the plot, but there are also simply more observations there, so more likely to populate more areas of the graph. In general it is difficult with only a few observations to interpret such a graph. No </a:t>
            </a:r>
            <a:r>
              <a:rPr i="1"/>
              <a:t>dramatic</a:t>
            </a:r>
            <a:r>
              <a:rPr/>
              <a:t> violations. We conclude that there is little evidence to suggest the variance function, and hence the data distribution, is misspecified.</a:t>
            </a:r>
          </a:p>
          <a:p>
            <a:pPr lvl="1"/>
            <a:r>
              <a:rPr/>
              <a:t>Link function test shows no evidence that the link function is misspecified.</a:t>
            </a:r>
          </a:p>
          <a:p>
            <a:pPr lvl="1"/>
            <a:r>
              <a:rPr/>
              <a:t>Several observations with potentially larger hat and Cook’s D values. But again: no </a:t>
            </a:r>
            <a:r>
              <a:rPr i="1"/>
              <a:t>dramatically</a:t>
            </a:r>
            <a:r>
              <a:rPr/>
              <a:t> large values. We could do a sensitivity analysis by dropping the concerned observations from the model.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Practical 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Practical 5</dc:title>
  <dc:creator>Marc Henrion</dc:creator>
  <cp:keywords/>
  <dcterms:created xsi:type="dcterms:W3CDTF">2019-07-19T10:16:19Z</dcterms:created>
  <dcterms:modified xsi:type="dcterms:W3CDTF">2019-07-19T10:16:19Z</dcterms:modified>
</cp:coreProperties>
</file>