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ST6103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17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score test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(</m:t>
                      </m:r>
                      <m:sSub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0</m:t>
                          </m:r>
                        </m:sup>
                      </m:sSubSup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t>(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v</m:t>
                      </m:r>
                      <m:r>
                        <m:t>(</m:t>
                      </m:r>
                      <m:r>
                        <m:t>s</m:t>
                      </m:r>
                      <m:r>
                        <m:t>(</m:t>
                      </m:r>
                      <m:sSub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0</m:t>
                          </m:r>
                        </m:sup>
                      </m:sSubSup>
                      <m:r>
                        <m:t>)</m:t>
                      </m:r>
                      <m:r>
                        <m:t>)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s</m:t>
                      </m:r>
                      <m:r>
                        <m:t>(</m:t>
                      </m:r>
                      <m:sSub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0</m:t>
                          </m:r>
                        </m:sup>
                      </m:sSubSup>
                      <m:r>
                        <m:t>)</m:t>
                      </m:r>
                      <m:r>
                        <m:t>∼</m:t>
                      </m:r>
                      <m:sSubSup>
                        <m:e>
                          <m:r>
                            <m:t>χ</m:t>
                          </m:r>
                        </m:e>
                        <m:sub>
                          <m:r>
                            <m:t>q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All 3 tests are exact only </a:t>
                </a:r>
                <a:r>
                  <a:rPr i="1"/>
                  <a:t>asymptotically</a:t>
                </a:r>
                <a:r>
                  <a:rPr/>
                  <a:t> and for any finite dataset, they will be only approximate.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Gaussian distributions, specifically the general linear model, we can derive exact tests that take into account that we also need to estimate the dispersion parameter (in this case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GLMs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F-test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: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…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:</m:t>
                    </m:r>
                    <m:r>
                      <m:rPr>
                        <m:sty m:val="p"/>
                      </m:rPr>
                      <m:t> at least one 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≠</m:t>
                    </m:r>
                    <m:r>
                      <m:t>0</m:t>
                    </m:r>
                    <m:r>
                      <m:t>,</m:t>
                    </m:r>
                    <m:r>
                      <m:t>j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p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Test statistic: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t>=</m:t>
                      </m:r>
                      <m:r>
                        <m:t>R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/</m:t>
                      </m:r>
                      <m:r>
                        <m:t>E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∼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p</m:t>
                          </m:r>
                          <m:r>
                            <m:t>,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p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general we can test a null hypothesis for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of the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coefficients (ignoring the intercept) to be all zero against one where not all of the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coefficients are zero: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∼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q</m:t>
                        </m:r>
                        <m:r>
                          <m:t>,</m:t>
                        </m:r>
                        <m:r>
                          <m:t>n</m:t>
                        </m:r>
                        <m:r>
                          <m:t>−</m:t>
                        </m:r>
                        <m:r>
                          <m:t>p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GLMs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t-test</a:t>
                </a:r>
              </a:p>
              <a:p>
                <a:pPr lvl="0" marL="0" indent="0">
                  <a:buNone/>
                </a:pPr>
                <a:r>
                  <a:rPr/>
                  <a:t>The F test has a special case: when we test only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parameter. This is a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t>,</m:t>
                        </m:r>
                        <m:r>
                          <m:t>n</m:t>
                        </m:r>
                        <m:r>
                          <m:t>−</m:t>
                        </m:r>
                        <m:r>
                          <m:t>p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distribution, which turns out to be the square of a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n</m:t>
                        </m:r>
                        <m:r>
                          <m:t>−</m:t>
                        </m:r>
                        <m:r>
                          <m:t>p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distribution.</a:t>
                </a:r>
              </a:p>
              <a:p>
                <a:pPr lvl="0" marL="0" indent="0">
                  <a:buNone/>
                </a:pPr>
                <a:r>
                  <a:rPr/>
                  <a:t>But you can also derive it directly as a test for the estimated coefficient: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=</m:t>
                      </m:r>
                      <m:r>
                        <m:t>b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≠</m:t>
                      </m:r>
                      <m:r>
                        <m:t>b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Test statistic: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̂"/>
                            </m:accPr>
                            <m:e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</m:sub>
                              </m:sSub>
                            </m:e>
                          </m:acc>
                          <m:r>
                            <m:t>−</m:t>
                          </m:r>
                          <m:r>
                            <m:t>b</m:t>
                          </m:r>
                        </m:num>
                        <m:den>
                          <m:r>
                            <m:t>s</m:t>
                          </m:r>
                          <m:r>
                            <m:t>e</m:t>
                          </m:r>
                          <m:r>
                            <m:t>(</m:t>
                          </m:r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  <m:r>
                        <m:t>∼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p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GLMs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Also confidence intervals for the general linear model are based on the t-distribution: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±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α</m:t>
                          </m:r>
                          <m:r>
                            <m:t>/</m:t>
                          </m:r>
                          <m:r>
                            <m:t>2</m:t>
                          </m:r>
                          <m:r>
                            <m:t>,</m:t>
                          </m:r>
                          <m:r>
                            <m:t>d</m:t>
                          </m:r>
                          <m:r>
                            <m:t>f</m:t>
                          </m:r>
                          <m:r>
                            <m:t>=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p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t>S</m:t>
                      </m:r>
                      <m:r>
                        <m:t>E</m:t>
                      </m:r>
                      <m:r>
                        <m:t>(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E</m:t>
                    </m:r>
                    <m:r>
                      <m:t>(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j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is the square root of the </a:t>
                </a:r>
                <a14:m>
                  <m:oMath xmlns:m="http://schemas.openxmlformats.org/officeDocument/2006/math">
                    <m:sSup>
                      <m:e>
                        <m:r>
                          <m:t>j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diagonal element of </a:t>
                </a:r>
                <a14:m>
                  <m:oMath xmlns:m="http://schemas.openxmlformats.org/officeDocument/2006/math">
                    <m:s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σ</m:t>
                            </m:r>
                          </m:e>
                        </m:acc>
                      </m:e>
                      <m:sup>
                        <m:r>
                          <m:t>2</m:t>
                        </m:r>
                      </m:sup>
                    </m:sSup>
                    <m: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m:t>X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rPr>
                        <m:sty m:val="b"/>
                      </m:rPr>
                      <m:t>X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Binomial data</a:t>
                </a:r>
              </a:p>
              <a:p>
                <a:pPr lvl="0" marL="0" indent="0">
                  <a:buNone/>
                </a:pPr>
                <a:r>
                  <a:rPr/>
                  <a:t>We showed (Practical 2), that the binomial pdf can be written as an exponential family distribution, with the canonical link being the logit function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π</m:t>
                            </m:r>
                          </m:num>
                          <m:den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With binomial data, we usually model the probability parameter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 So if we measure variables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, we will use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as the response variables.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E</m:t>
                          </m:r>
                          <m:r>
                            <m:t>[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/</m:t>
                          </m:r>
                          <m:r>
                            <m:rPr>
                              <m:sty m:val="b"/>
                            </m:rPr>
                            <m:t>m</m:t>
                          </m:r>
                          <m:r>
                            <m:t>|</m:t>
                          </m:r>
                          <m:r>
                            <m:rPr>
                              <m:sty m:val="b"/>
                            </m:rPr>
                            <m:t>X</m:t>
                          </m:r>
                          <m:r>
                            <m:t>]</m:t>
                          </m:r>
                        </m:e>
                      </m:d>
                      <m:r>
                        <m:t>=</m:t>
                      </m:r>
                      <m:r>
                        <m:rPr>
                          <m:sty m:val="p"/>
                        </m:rPr>
                        <m:t>log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rPr>
                                  <m:sty m:val="b"/>
                                </m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b"/>
                                </m:rPr>
                                <m:t>1</m:t>
                              </m:r>
                              <m:r>
                                <m:t>−</m:t>
                              </m:r>
                              <m:r>
                                <m:rPr>
                                  <m:sty m:val="b"/>
                                </m:rPr>
                                <m:t>π</m:t>
                              </m:r>
                            </m:den>
                          </m:f>
                        </m:e>
                      </m:d>
                      <m:r>
                        <m:t>=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rPr>
                          <m:sty m:val="b"/>
                        </m:rPr>
                        <m:t>β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Binomial data</a:t>
                </a:r>
              </a:p>
              <a:p>
                <a:pPr lvl="0" marL="0" indent="0">
                  <a:buNone/>
                </a:pPr>
                <a:r>
                  <a:rPr/>
                  <a:t>Binomial data can be presented in 2 forms:</a:t>
                </a:r>
              </a:p>
              <a:p>
                <a:pPr lvl="1"/>
                <a:r>
                  <a:rPr/>
                  <a:t>ungrouped; every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∈</m:t>
                    </m:r>
                    <m:r>
                      <m:t>{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}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1</m:t>
                    </m:r>
                  </m:oMath>
                </a14:m>
              </a:p>
              <a:p>
                <a:pPr lvl="1"/>
                <a:r>
                  <a:rPr/>
                  <a:t>grouped; our data has been grouped (e.g. by class, by household, by village) and we only observe the number of events among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trials in each group: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∈</m:t>
                    </m:r>
                    <m:r>
                      <m:t>{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≥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Binomial data</a:t>
                </a:r>
              </a:p>
              <a:p>
                <a:pPr lvl="0" marL="0" indent="0">
                  <a:buNone/>
                </a:pPr>
                <a:r>
                  <a:rPr/>
                  <a:t>We can consider other link functions, besides the canonical link function.</a:t>
                </a:r>
              </a:p>
              <a:p>
                <a:pPr lvl="0" marL="0" indent="0">
                  <a:buNone/>
                </a:pPr>
                <a:r>
                  <a:rPr/>
                  <a:t>Consider, for simplicity, the model with a single predictor: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/</m:t>
                      </m:r>
                      <m:r>
                        <m:t>m</m:t>
                      </m:r>
                      <m:r>
                        <m:t>|</m:t>
                      </m:r>
                      <m:r>
                        <m:t>X</m:t>
                      </m:r>
                      <m:r>
                        <m:t>]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Binomial data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If we use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t>π</m:t>
                    </m:r>
                  </m:oMath>
                </a14:m>
                <a:r>
                  <a:rPr/>
                  <a:t>, then a change of 1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results in a change of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 So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can be interpreted as the </a:t>
                </a:r>
                <a:r>
                  <a:rPr b="1"/>
                  <a:t>risk difference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If we use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, then a change of 1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results in a change of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log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. Since a difference in logs is the log of the ratio,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exp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can be interpreted as the </a:t>
                </a:r>
                <a:r>
                  <a:rPr b="1"/>
                  <a:t>risk ratio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If we use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π</m:t>
                            </m:r>
                          </m:num>
                          <m:den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, then a unit change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results in a change of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log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π</m:t>
                            </m:r>
                          </m:num>
                          <m:den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. A difference in the logs of the odds is the log of the ratio of the odds.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exp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can be interpreted as the </a:t>
                </a:r>
                <a:r>
                  <a:rPr b="1"/>
                  <a:t>odds ratio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Binomial data</a:t>
                </a:r>
              </a:p>
              <a:p>
                <a:pPr lvl="0" marL="0" indent="0">
                  <a:buNone/>
                </a:pPr>
                <a:r>
                  <a:rPr/>
                  <a:t>Example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data</a:t>
                </a:r>
                <a:r>
                  <a:rPr sz="1800">
                    <a:latin typeface="Courier"/>
                  </a:rPr>
                  <a:t>(mtcars)</a:t>
                </a:r>
                <a:br/>
                <a:r>
                  <a:rPr sz="1800">
                    <a:latin typeface="Courier"/>
                  </a:rPr>
                  <a:t>logistReg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(am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wt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hp,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binomial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"logit"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mtcars)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(logistReg)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(Intercept)          wt          hp 
##  18.8662987  -8.0834752   0.0362556</a:t>
                </a:r>
              </a:p>
              <a:p>
                <a:pPr lvl="0" marL="0" indent="0">
                  <a:buNone/>
                </a:pPr>
                <a:r>
                  <a:rPr/>
                  <a:t>The odds ratio for a car having manual transmission associated with each increase of 100lbs in weight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exp</m:t>
                    </m:r>
                    <m:r>
                      <m:t>(</m:t>
                    </m:r>
                    <m:r>
                      <m:t>−</m:t>
                    </m:r>
                    <m:r>
                      <m:t>8.08</m:t>
                    </m:r>
                    <m:r>
                      <m:t>/</m:t>
                    </m:r>
                    <m:r>
                      <m:t>10</m:t>
                    </m:r>
                    <m:r>
                      <m:t>)</m:t>
                    </m:r>
                  </m:oMath>
                </a14:m>
                <a:r>
                  <a:rPr/>
                  <a:t>=0.45 and with each unit increase in horse power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exp</m:t>
                    </m:r>
                    <m:r>
                      <m:t>(</m:t>
                    </m:r>
                    <m:r>
                      <m:t>0.04</m:t>
                    </m:r>
                    <m:r>
                      <m:t>)</m:t>
                    </m:r>
                  </m:oMath>
                </a14:m>
                <a:r>
                  <a:rPr/>
                  <a:t>=1.04.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Session 3: Generalised Linear Model - continued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Count data</a:t>
                </a:r>
              </a:p>
              <a:p>
                <a:pPr lvl="0" marL="0" indent="0">
                  <a:buNone/>
                </a:pPr>
                <a:r>
                  <a:rPr/>
                  <a:t>You can show (</a:t>
                </a:r>
                <a:r>
                  <a:rPr b="1"/>
                  <a:t>exercise!</a:t>
                </a:r>
                <a:r>
                  <a:rPr/>
                  <a:t>) that the Poisson distribution with probability mass function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k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λ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sSup>
                          <m:e>
                            <m:r>
                              <m:t>e</m:t>
                            </m:r>
                          </m:e>
                          <m:sup>
                            <m:r>
                              <m:t>−</m:t>
                            </m:r>
                            <m:r>
                              <m:t>λ</m:t>
                            </m:r>
                          </m:sup>
                        </m:sSup>
                      </m:num>
                      <m:den>
                        <m:r>
                          <m:t>k</m:t>
                        </m:r>
                        <m:r>
                          <m:t>!</m:t>
                        </m:r>
                      </m:den>
                    </m:f>
                  </m:oMath>
                </a14:m>
                <a:r>
                  <a:rPr/>
                  <a:t> belongs to the exponential family with</a:t>
                </a:r>
              </a:p>
              <a:p>
                <a:pPr lvl="1"/>
                <a:r>
                  <a:rPr/>
                  <a:t>canonical parameter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r>
                      <m:t>λ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r>
                      <m:t>(</m:t>
                    </m:r>
                    <m:r>
                      <m:t>k</m:t>
                    </m:r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(</m:t>
                    </m:r>
                    <m:r>
                      <m:t>k</m:t>
                    </m:r>
                    <m:r>
                      <m:t>!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Further, you can show (also </a:t>
                </a:r>
                <a:r>
                  <a:rPr b="1"/>
                  <a:t>exercise!</a:t>
                </a:r>
                <a:r>
                  <a:rPr/>
                  <a:t>) that the canonical link 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r>
                        <m:rPr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Count data</a:t>
                </a:r>
              </a:p>
              <a:p>
                <a:pPr lvl="0" marL="0" indent="0">
                  <a:buNone/>
                </a:pPr>
                <a:r>
                  <a:rPr/>
                  <a:t>Example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Prussian army dataset: recorded number of deaths due to horse kick over tie and by corps.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poisRegNullModel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(y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prussian,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poisson)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(poisRegNullModel)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(Intercept) 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 -0.3566749</a:t>
                </a:r>
              </a:p>
              <a:p>
                <a:pPr lvl="0" marL="0" indent="0">
                  <a:buNone/>
                </a:pPr>
                <a:r>
                  <a:rPr/>
                  <a:t>The average number of deaths by horse kick per year and per corps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exp</m:t>
                    </m:r>
                    <m:r>
                      <m:t>(</m:t>
                    </m:r>
                    <m:r>
                      <m:t>−</m:t>
                    </m:r>
                    <m:r>
                      <m:t>0.36</m:t>
                    </m:r>
                    <m:r>
                      <m:t>)</m:t>
                    </m:r>
                  </m:oMath>
                </a14:m>
                <a:r>
                  <a:rPr/>
                  <a:t>=0.7.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Count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poisReg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year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(corp),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prussian,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poisson)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(poisReg)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    (Intercept)                year    as.factor(corp)I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  -1.814572e+00        1.876428e-02        3.850388e-09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as.factor(corp)II  as.factor(corp)III   as.factor(corp)IV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  -2.876821e-01       -2.876821e-01       -6.931472e-01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as.factor(corp)IX    as.factor(corp)V   as.factor(corp)VI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  -2.076394e-01       -3.746934e-01        6.062462e-02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as.factor(corp)VII as.factor(corp)VIII    as.factor(corp)X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  -2.876821e-01       -8.266786e-01       -6.453852e-02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as.factor(corp)XI  as.factor(corp)XIV   as.factor(corp)XV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   4.462871e-01        4.054651e-01       -6.931471e-01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(poisReg)</a:t>
            </a:r>
          </a:p>
          <a:p>
            <a:pPr lvl="0" marL="0" indent="0">
              <a:buNone/>
            </a:pPr>
            <a:r>
              <a:rPr/>
              <a:t>No corps significantly worse than the others, no trend with time.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ST6103 GLM Session 3]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random variables (here: X = predictor, Y = response)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- random variable (here: error / residual)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 - a vector of parameters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estimators for X, Y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estimates of X, 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distribution mass / density functions of X, Y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estimators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</m:acc>
                  </m:oMath>
                </a14:m>
                <a:r>
                  <a:rPr/>
                  <a:t> have the usual statistical porperties of maximum likelihood estimators. Specifically,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</m:acc>
                  </m:oMath>
                </a14:m>
                <a:r>
                  <a:rPr/>
                  <a:t> are asymptotically normally distributed: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</m:acc>
                      <m: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β</m:t>
                      </m:r>
                      <m:r>
                        <m:t>,</m:t>
                      </m:r>
                      <m:r>
                        <m:t>a</m:t>
                      </m:r>
                      <m:r>
                        <m:t>(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W</m:t>
                          </m:r>
                        </m:e>
                      </m:acc>
                      <m:r>
                        <m:rPr>
                          <m:sty m:val="b"/>
                        </m:rPr>
                        <m:t>X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Estimated standard errors for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</m:acc>
                  </m:oMath>
                </a14:m>
                <a:r>
                  <a:rPr/>
                  <a:t> are therefore the square roots of the diagonal of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v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</m:acc>
                      <m:r>
                        <m:t>)</m:t>
                      </m:r>
                      <m:r>
                        <m:t>=</m:t>
                      </m:r>
                      <m:r>
                        <m:t>a</m:t>
                      </m:r>
                      <m:r>
                        <m:t>(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W</m:t>
                          </m:r>
                        </m:e>
                      </m:acc>
                      <m:r>
                        <m:rPr>
                          <m:sty m:val="b"/>
                        </m:rPr>
                        <m:t>X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m:t>X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W</m:t>
                        </m:r>
                      </m:e>
                    </m:acc>
                    <m:r>
                      <m:rPr>
                        <m:sty m:val="b"/>
                      </m:rPr>
                      <m:t>X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  <a:r>
                  <a:rPr/>
                  <a:t> is computed at each IWLS iteration and we can use the one from the final iteration.</a:t>
                </a:r>
              </a:p>
              <a:p>
                <a:pPr lvl="0" marL="0" indent="0">
                  <a:buNone/>
                </a:pPr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</m:oMath>
                </a14:m>
                <a:r>
                  <a:rPr/>
                  <a:t> is unknown it must be estimated.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Equipped with standard errors and a distribution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</m:acc>
                  </m:oMath>
                </a14:m>
                <a:r>
                  <a:rPr/>
                  <a:t> we can compute confidence intervals and perform statistical tests about the parameters.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100</m:t>
                    </m:r>
                    <m:r>
                      <m:t>%</m:t>
                    </m:r>
                  </m:oMath>
                </a14:m>
                <a:r>
                  <a:rPr/>
                  <a:t> confidence intervals can be found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±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α</m:t>
                          </m:r>
                          <m:r>
                            <m:t>/</m:t>
                          </m:r>
                          <m:r>
                            <m:t>2</m:t>
                          </m:r>
                        </m:sub>
                      </m:sSub>
                      <m:r>
                        <m:t>S</m:t>
                      </m:r>
                      <m:r>
                        <m:t>E</m:t>
                      </m:r>
                      <m:r>
                        <m:t>(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the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−</m:t>
                    </m:r>
                    <m:sSup>
                      <m:e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percentile of the normal distribution (for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r>
                      <m:t>0.05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t>≈</m:t>
                    </m:r>
                    <m:r>
                      <m:t>1.96</m:t>
                    </m:r>
                  </m:oMath>
                </a14:m>
                <a:r>
                  <a:rPr/>
                  <a:t>).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now do </a:t>
                </a:r>
                <a:r>
                  <a:rPr b="1"/>
                  <a:t>statistical inference</a:t>
                </a:r>
                <a:r>
                  <a:rPr/>
                  <a:t>: we can use statistical theory and the estimated regression coefficients to make statements about the data and hence the processs that gave rise to them.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instance we may want to check whether any of the predictor variables does indeed predict the response variable. That is, we want to test whether all or a subset of coefficients are zero.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There are 3 types of test we can perform:</a:t>
                </a:r>
              </a:p>
              <a:p>
                <a:pPr lvl="1">
                  <a:buAutoNum type="arabicPeriod"/>
                </a:pPr>
                <a:r>
                  <a:rPr/>
                  <a:t>Likelihood ratio tests</a:t>
                </a:r>
              </a:p>
              <a:p>
                <a:pPr lvl="1">
                  <a:buAutoNum type="arabicPeriod"/>
                </a:pPr>
                <a:r>
                  <a:rPr/>
                  <a:t>Wald tests</a:t>
                </a:r>
              </a:p>
              <a:p>
                <a:pPr lvl="1">
                  <a:buAutoNum type="arabicPeriod"/>
                </a:pPr>
                <a:r>
                  <a:rPr/>
                  <a:t>Score tests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arrange our vector of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β</m:t>
                    </m:r>
                  </m:oMath>
                </a14:m>
                <a:r>
                  <a:rPr/>
                  <a:t> so that it is the bottom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of the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coefficients that we want to test.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β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β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β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β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p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  <m:r>
                      <m:t>×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p</m:t>
                    </m:r>
                    <m:r>
                      <m:t>−</m:t>
                    </m:r>
                    <m:r>
                      <m:t>q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  <m:r>
                      <m:t>×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×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 can then test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:</m:t>
                    </m:r>
                    <m:sSub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sSub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  <m:sup>
                        <m:r>
                          <m:t>0</m:t>
                        </m:r>
                      </m:sup>
                    </m:sSubSup>
                  </m:oMath>
                </a14:m>
                <a:r>
                  <a:rPr/>
                  <a:t> against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:</m:t>
                    </m:r>
                    <m:sSub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≠</m:t>
                    </m:r>
                    <m:sSub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  <m:sup>
                        <m:r>
                          <m:t>0</m:t>
                        </m:r>
                      </m:sup>
                    </m:sSubSup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sSub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  <m:sup>
                        <m:r>
                          <m:t>0</m:t>
                        </m:r>
                      </m:sup>
                    </m:sSubSup>
                  </m:oMath>
                </a14:m>
                <a:r>
                  <a:rPr/>
                  <a:t> are some set of fixed values (usually </a:t>
                </a:r>
                <a14:m>
                  <m:oMath xmlns:m="http://schemas.openxmlformats.org/officeDocument/2006/math">
                    <m:sSub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  <m:sup>
                        <m:r>
                          <m:t>0</m:t>
                        </m:r>
                      </m:sup>
                    </m:sSubSup>
                    <m:r>
                      <m:t>=</m:t>
                    </m:r>
                    <m:r>
                      <m:rPr>
                        <m:sty m:val="b"/>
                      </m:rPr>
                      <m:t>0</m:t>
                    </m:r>
                  </m:oMath>
                </a14:m>
                <a:r>
                  <a:rPr/>
                  <a:t>).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likelihood ratio test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2</m:t>
                      </m:r>
                      <m:r>
                        <m:t>[</m:t>
                      </m:r>
                      <m:r>
                        <m:t>L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</m:acc>
                      <m:r>
                        <m:t>)</m:t>
                      </m:r>
                      <m:r>
                        <m:t>−</m:t>
                      </m:r>
                      <m:r>
                        <m:t>L</m:t>
                      </m:r>
                      <m:r>
                        <m:t>(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sSub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0</m:t>
                          </m:r>
                        </m:sup>
                      </m:sSubSup>
                      <m:r>
                        <m:t>)</m:t>
                      </m:r>
                      <m:r>
                        <m:t>]</m:t>
                      </m:r>
                      <m:r>
                        <m:t>∼</m:t>
                      </m:r>
                      <m:sSubSup>
                        <m:e>
                          <m:r>
                            <m:t>χ</m:t>
                          </m:r>
                        </m:e>
                        <m:sub>
                          <m:r>
                            <m:t>q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Wald test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(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−</m:t>
                      </m:r>
                      <m:sSub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0</m:t>
                          </m:r>
                        </m:sup>
                      </m:sSubSup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t>(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v</m:t>
                      </m:r>
                      <m:r>
                        <m:t>(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)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(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−</m:t>
                      </m:r>
                      <m:sSub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0</m:t>
                          </m:r>
                        </m:sup>
                      </m:sSubSup>
                      <m:r>
                        <m:t>)</m:t>
                      </m:r>
                      <m:r>
                        <m:t>∼</m:t>
                      </m:r>
                      <m:sSubSup>
                        <m:e>
                          <m:r>
                            <m:t>χ</m:t>
                          </m:r>
                        </m:e>
                        <m:sub>
                          <m:r>
                            <m:t>q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Wald tests are typically what is reported by statistical software, and for the case where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this simplifies to a z-test (i.e. based on the normal distribution; recall: the square of a normal is a </a:t>
                </a:r>
                <a14:m>
                  <m:oMath xmlns:m="http://schemas.openxmlformats.org/officeDocument/2006/math">
                    <m:sSubSup>
                      <m:e>
                        <m:r>
                          <m:t>χ</m:t>
                        </m:r>
                      </m:e>
                      <m:sub>
                        <m:r>
                          <m:t>1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we test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: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=</m:t>
                    </m:r>
                    <m:r>
                      <m:t>b</m:t>
                    </m:r>
                  </m:oMath>
                </a14:m>
                <a:r>
                  <a:rPr/>
                  <a:t> vs.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: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≠</m:t>
                    </m:r>
                    <m:r>
                      <m:t>b</m:t>
                    </m:r>
                  </m:oMath>
                </a14:m>
                <a:r>
                  <a:rPr/>
                  <a:t> and the test statistic (using the normal distribution of the MLE estimates) is given by: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t>−</m:t>
                          </m:r>
                          <m:r>
                            <m:t>b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a</m:t>
                              </m:r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e>
                          </m:rad>
                          <m:r>
                            <m:t>(</m:t>
                          </m:r>
                          <m:sSup>
                            <m:e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</m:e>
                            <m:sup>
                              <m: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W</m:t>
                              </m:r>
                            </m:e>
                          </m:acc>
                          <m:r>
                            <m:rPr>
                              <m:sty m:val="b"/>
                            </m:rPr>
                            <m:t>X</m:t>
                          </m:r>
                          <m:sSubSup>
                            <m:e>
                              <m:r>
                                <m:t>)</m:t>
                              </m:r>
                            </m:e>
                            <m:sub>
                              <m:r>
                                <m:t>j</m:t>
                              </m:r>
                              <m:r>
                                <m:t>j</m:t>
                              </m:r>
                            </m:sub>
                            <m:sup>
                              <m:r>
                                <m:t>−</m:t>
                              </m:r>
                              <m:r>
                                <m:t>1</m:t>
                              </m:r>
                            </m:sup>
                          </m:sSubSup>
                        </m:den>
                      </m:f>
                      <m: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r>
                        <m:t>(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this distributional result only holds asymptotically.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Session 3</dc:title>
  <dc:creator>Marc Henrion</dc:creator>
  <cp:keywords/>
  <dcterms:created xsi:type="dcterms:W3CDTF">2019-07-17T10:14:17Z</dcterms:created>
  <dcterms:modified xsi:type="dcterms:W3CDTF">2019-07-17T10:14:17Z</dcterms:modified>
</cp:coreProperties>
</file>