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doi:10.2307/2344614" TargetMode="Externa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ST6103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16</a:t>
            </a:r>
            <a:r>
              <a:rPr/>
              <a:t> </a:t>
            </a:r>
            <a:r>
              <a:rPr/>
              <a:t>July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we now observe data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=</m:t>
                    </m:r>
                    <m:r>
                      <m:t>{</m:t>
                    </m:r>
                    <m:r>
                      <m:rPr>
                        <m:sty m:val="b"/>
                      </m:rPr>
                      <m:t>y</m:t>
                    </m:r>
                    <m:r>
                      <m:t>,</m:t>
                    </m:r>
                    <m:r>
                      <m:rPr>
                        <m:sty m:val="b"/>
                      </m:rPr>
                      <m:t>x</m:t>
                    </m:r>
                    <m:r>
                      <m:t>}</m:t>
                    </m:r>
                  </m:oMath>
                </a14:m>
                <a:r>
                  <a:rPr/>
                  <a:t> consisting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observations for 1 response and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predictors. We can compute the probability density of observing these data: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(</m:t>
                      </m:r>
                      <m:r>
                        <m:t>D</m:t>
                      </m:r>
                      <m:r>
                        <m:t>|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′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,</m:t>
                    </m:r>
                    <m:r>
                      <m:rPr>
                        <m:sty m:val="b"/>
                      </m:rPr>
                      <m:t>θ</m:t>
                    </m:r>
                    <m:r>
                      <m:t>′</m:t>
                    </m:r>
                    <m:r>
                      <m:t>)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;</m:t>
                    </m:r>
                    <m:r>
                      <m:t>μ</m:t>
                    </m:r>
                    <m:r>
                      <m:t>,</m:t>
                    </m:r>
                    <m:r>
                      <m:rPr>
                        <m:sty m:val="b"/>
                      </m:rPr>
                      <m:t>θ</m:t>
                    </m:r>
                    <m:r>
                      <m:t>′</m:t>
                    </m:r>
                    <m:r>
                      <m:t>)</m:t>
                    </m:r>
                  </m:oMath>
                </a14:m>
                <a:r>
                  <a:rPr/>
                  <a:t> is the pdf of the exponential family distribution with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other parameters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  <m: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As before, the parameter values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k</m:t>
                        </m:r>
                      </m:sub>
                    </m:sSub>
                    <m:r>
                      <m:t>,</m:t>
                    </m:r>
                    <m:acc>
                      <m:accPr>
                        <m:chr m:val="̂"/>
                      </m:accPr>
                      <m:e>
                        <m:r>
                          <m:rPr>
                            <m:sty m:val="b"/>
                          </m:rPr>
                          <m:t>θ</m:t>
                        </m:r>
                      </m:e>
                    </m:acc>
                    <m:r>
                      <m:t>′</m:t>
                    </m:r>
                  </m:oMath>
                </a14:m>
                <a:r>
                  <a:rPr/>
                  <a:t> that maximise the likelihood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D</m:t>
                    </m:r>
                    <m:r>
                      <m:t>|</m:t>
                    </m:r>
                    <m:r>
                      <m:rPr>
                        <m:sty m:val="b"/>
                      </m:rP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 are known as the </a:t>
                </a:r>
                <a:r>
                  <a:rPr b="1"/>
                  <a:t>maximum likelihood estimates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As we saw, it can be shown that for the general linear model case, the ML estimates are equal to the LS estimates.</a:t>
                </a:r>
              </a:p>
              <a:p>
                <a:pPr lvl="0" marL="0" indent="0">
                  <a:buNone/>
                </a:pPr>
                <a:r>
                  <a:rPr/>
                  <a:t>In matrix and vector notation, the LS / ML estimates are given by: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</m:acc>
                      <m:r>
                        <m:t>=</m:t>
                      </m:r>
                      <m:r>
                        <m:t>(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rPr>
                          <m:sty m:val="b"/>
                        </m:rPr>
                        <m:t>x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rPr>
                          <m:sty m:val="b"/>
                        </m:rP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we obtain an estimate of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through the MSE: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σ</m:t>
                              </m:r>
                            </m:e>
                          </m:acc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(</m:t>
                              </m:r>
                            </m:e>
                          </m:nary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−</m:t>
                          </m:r>
                          <m:r>
                            <m:rPr>
                              <m:sty m:val="b"/>
                            </m:rPr>
                            <m:t>x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β</m:t>
                              </m:r>
                            </m:e>
                          </m:acc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practice, for the generalised linear model with no identity link function and/or non-Gaussian errors, these are found by using iteratively reweighted least-squares (more later).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Exponential family distributions</a:t>
                </a:r>
              </a:p>
              <a:p>
                <a:pPr lvl="0" marL="0" indent="0">
                  <a:buNone/>
                </a:pPr>
                <a:r>
                  <a:rPr/>
                  <a:t>A distribution with location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scale parameter </a:t>
                </a:r>
                <a14:m>
                  <m:oMath xmlns:m="http://schemas.openxmlformats.org/officeDocument/2006/math">
                    <m:r>
                      <m:t>ϕ</m:t>
                    </m:r>
                  </m:oMath>
                </a14:m>
                <a:r>
                  <a:rPr/>
                  <a:t> is said to be a member of the exponential familiy if its pdf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y</m:t>
                    </m:r>
                    <m:r>
                      <m:t>|</m:t>
                    </m:r>
                    <m:r>
                      <m:t>θ</m:t>
                    </m:r>
                    <m:r>
                      <m:t>,</m:t>
                    </m:r>
                    <m:r>
                      <m:t>ϕ</m:t>
                    </m:r>
                    <m:r>
                      <m:t>)</m:t>
                    </m:r>
                  </m:oMath>
                </a14:m>
                <a:r>
                  <a:rPr/>
                  <a:t> can be written in the form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y</m:t>
                              </m:r>
                              <m:r>
                                <m:t>θ</m:t>
                              </m:r>
                              <m:r>
                                <m:t>−</m:t>
                              </m:r>
                              <m:r>
                                <m:t>b</m:t>
                              </m:r>
                              <m:r>
                                <m:t>(</m:t>
                              </m:r>
                              <m:r>
                                <m:t>θ</m:t>
                              </m:r>
                              <m:r>
                                <m:t>)</m:t>
                              </m:r>
                            </m:num>
                            <m:den>
                              <m:r>
                                <m:t>a</m:t>
                              </m:r>
                              <m:r>
                                <m:t>(</m:t>
                              </m:r>
                              <m:r>
                                <m:t>ϕ</m:t>
                              </m:r>
                              <m:r>
                                <m:t>)</m:t>
                              </m:r>
                            </m:den>
                          </m:f>
                          <m:r>
                            <m:t>+</m:t>
                          </m:r>
                          <m:r>
                            <m:t>c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,</m:t>
                          </m:r>
                          <m:r>
                            <m:t>ϕ</m:t>
                          </m:r>
                          <m:r>
                            <m:t>)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called the </a:t>
                </a:r>
                <a:r>
                  <a:rPr b="1"/>
                  <a:t>canonical parameter</a:t>
                </a:r>
                <a:r>
                  <a:rPr/>
                  <a:t> of the distribution.</a:t>
                </a:r>
              </a:p>
              <a:p>
                <a:pPr lvl="0" marL="0" indent="0">
                  <a:buNone/>
                </a:pPr>
                <a:r>
                  <a:rPr/>
                  <a:t>Note that there are more general notation forms for the exponential family. The above is however a particularly useful form for deriving the estimation algorithm for GLMs.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 the normal distribution is an exponential family distribution since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μ</m:t>
                      </m:r>
                      <m:r>
                        <m:t>,</m:t>
                      </m:r>
                      <m:r>
                        <m:t>σ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(</m:t>
                              </m:r>
                              <m:r>
                                <m:t>y</m:t>
                              </m:r>
                              <m:r>
                                <m:t>−</m:t>
                              </m:r>
                              <m:r>
                                <m:t>μ</m:t>
                              </m:r>
                              <m:sSup>
                                <m:e>
                                  <m:r>
                                    <m:t>)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y</m:t>
                              </m:r>
                              <m:r>
                                <m:t>μ</m:t>
                              </m:r>
                              <m:r>
                                <m:t>−</m:t>
                              </m:r>
                              <m:sSup>
                                <m:e>
                                  <m:r>
                                    <m:t>μ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  <m:r>
                                <m:t>/</m:t>
                              </m:r>
                              <m:r>
                                <m:t>2</m:t>
                              </m:r>
                            </m:num>
                            <m:den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y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r>
                            <m:t>(</m:t>
                          </m:r>
                          <m:r>
                            <m:t>2</m:t>
                          </m:r>
                          <m:r>
                            <m:t>π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)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Setting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t>=</m:t>
                    </m:r>
                    <m:r>
                      <m:t>μ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ϕ</m:t>
                    </m:r>
                    <m:r>
                      <m:t>=</m:t>
                    </m:r>
                    <m:r>
                      <m:t>σ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(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μ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/</m:t>
                    </m:r>
                    <m:r>
                      <m:t>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(</m:t>
                    </m:r>
                    <m:r>
                      <m:t>y</m:t>
                    </m:r>
                    <m:r>
                      <m:t>,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t>−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y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r>
                          <m:t>2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den>
                    </m:f>
                    <m:r>
                      <m:t>−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r>
                      <m:t>2</m:t>
                    </m:r>
                    <m:r>
                      <m:t>π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  <a:r>
                  <a:rPr/>
                  <a:t>, yields the exponential family form.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  <a:p>
            <a:pPr lvl="1"/>
            <a:r>
              <a:rPr/>
              <a:t>Independent observations, true relation between response and predictor(s) is linear: </a:t>
            </a:r>
            <a:r>
              <a:rPr b="1"/>
              <a:t>linear regression</a:t>
            </a:r>
            <a:r>
              <a:rPr/>
              <a:t>.</a:t>
            </a:r>
          </a:p>
          <a:p>
            <a:pPr lvl="1"/>
            <a:r>
              <a:rPr/>
              <a:t>Normal distribution of errors / residuals, continuous &amp; categorical predictors, linear predictor is linear in parameters (not necessarily in the predictors): </a:t>
            </a:r>
            <a:r>
              <a:rPr b="1"/>
              <a:t>general linear model</a:t>
            </a:r>
            <a:r>
              <a:rPr/>
              <a:t>.</a:t>
            </a:r>
          </a:p>
          <a:p>
            <a:pPr lvl="1"/>
            <a:r>
              <a:rPr/>
              <a:t>Link function, exponential-family distribution for errors / residuals: </a:t>
            </a:r>
            <a:r>
              <a:rPr b="1"/>
              <a:t>generalised linear model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How to choose a link function?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depends on the data and the question you wish to answer!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However there are </a:t>
                </a:r>
                <a:r>
                  <a:rPr b="1"/>
                  <a:t>canonical link</a:t>
                </a:r>
                <a:r>
                  <a:rPr/>
                  <a:t> functions for different distributions. These are derived by choosing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E</m:t>
                    </m:r>
                    <m:r>
                      <m:t>(</m:t>
                    </m:r>
                    <m:r>
                      <m:rPr>
                        <m:sty m:val="b"/>
                      </m:rPr>
                      <m:t>Y</m:t>
                    </m:r>
                    <m:r>
                      <m:t>|</m:t>
                    </m:r>
                    <m:r>
                      <m:rPr>
                        <m:sty m:val="b"/>
                      </m:rPr>
                      <m:t>X</m:t>
                    </m:r>
                    <m:r>
                      <m:t>)</m:t>
                    </m:r>
                    <m:r>
                      <m:t>)</m:t>
                    </m:r>
                    <m:r>
                      <m:t>=</m:t>
                    </m:r>
                    <m:r>
                      <m:t>θ</m:t>
                    </m:r>
                  </m:oMath>
                </a14:m>
                <a:r>
                  <a:rPr/>
                  <a:t>, the canonical parameter.</a:t>
                </a:r>
              </a:p>
              <a:p>
                <a:pPr lvl="0" marL="0" indent="0">
                  <a:buNone/>
                </a:pPr>
                <a:r>
                  <a:rPr/>
                  <a:t>E.g. for the normal distribution, we have shown that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t>=</m:t>
                    </m:r>
                    <m:r>
                      <m:t>μ</m:t>
                    </m:r>
                  </m:oMath>
                </a14:m>
                <a:r>
                  <a:rPr/>
                  <a:t> and we know that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(</m:t>
                    </m:r>
                    <m:r>
                      <m:rPr>
                        <m:sty m:val="b"/>
                      </m:rPr>
                      <m:t>Y</m:t>
                    </m:r>
                    <m:r>
                      <m:t>|</m:t>
                    </m:r>
                    <m:r>
                      <m:rPr>
                        <m:sty m:val="b"/>
                      </m:rP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μ</m:t>
                    </m:r>
                  </m:oMath>
                </a14:m>
                <a:r>
                  <a:rPr/>
                  <a:t>, hence the canonical link function for the normal distribution is the identity function: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μ</m:t>
                    </m:r>
                    <m:r>
                      <m:t>)</m:t>
                    </m:r>
                    <m:r>
                      <m:t>=</m:t>
                    </m:r>
                    <m:r>
                      <m:t>μ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Data transformations</a:t>
                </a:r>
                <a:r>
                  <a:rPr/>
                  <a:t> are often used to address violations of model assumptions, such as linearity of the relationship or non-constant variance. One can transform either the response variable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or the independent variables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or both.</a:t>
                </a:r>
              </a:p>
              <a:p>
                <a:pPr lvl="0" marL="0" indent="0">
                  <a:buNone/>
                </a:pPr>
                <a:r>
                  <a:rPr/>
                  <a:t>Here we </a:t>
                </a:r>
                <a:r>
                  <a:rPr i="1"/>
                  <a:t>briefly</a:t>
                </a:r>
                <a:r>
                  <a:rPr/>
                  <a:t> introduce two common tranformation methods. There are far more general methods for transforming both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and the predictors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, such as </a:t>
                </a:r>
                <a:r>
                  <a:rPr i="1"/>
                  <a:t>Alternating Conditional Expectation</a:t>
                </a:r>
                <a:r>
                  <a:rPr/>
                  <a:t> (ACE), but this is beyond the scope of this lecture course and best considered within the framework of </a:t>
                </a:r>
                <a:r>
                  <a:rPr i="1"/>
                  <a:t>Generalised Additive Models</a:t>
                </a:r>
                <a:r>
                  <a:rPr/>
                  <a:t> (GAMs) which we will briefly introduce at the end of this module.</a:t>
                </a:r>
              </a:p>
              <a:p>
                <a:pPr lvl="1">
                  <a:buAutoNum type="arabicPeriod"/>
                </a:pPr>
                <a:r>
                  <a:rPr/>
                  <a:t>Box-Cox transform</a:t>
                </a:r>
              </a:p>
              <a:p>
                <a:pPr lvl="1">
                  <a:buAutoNum type="arabicPeriod"/>
                </a:pPr>
                <a:r>
                  <a:rPr/>
                  <a:t>Mosteller &amp; Tukey’s ladder of powers / bulging rule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The Box-Cox transform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George Box and David Cox [3] introduced this algorithm for transforming the response variable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 This predated the GLMs, so is typically used in the case of the general linear model, i.e. Gaussian distribution and identity link.</a:t>
                </a:r>
              </a:p>
              <a:p>
                <a:pPr lvl="0" marL="0" indent="0">
                  <a:buNone/>
                </a:pPr>
                <a:r>
                  <a:rPr/>
                  <a:t>The Box-Cox transform finds parameters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so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Y</m:t>
                          </m:r>
                        </m:e>
                        <m:sub>
                          <m:r>
                            <m:t>B</m:t>
                          </m:r>
                          <m:r>
                            <m:t>C</m:t>
                          </m:r>
                        </m:sub>
                        <m:sup>
                          <m:r>
                            <m:t>(</m:t>
                          </m:r>
                          <m:r>
                            <m:t>λ</m:t>
                          </m:r>
                          <m:r>
                            <m:t>)</m:t>
                          </m:r>
                        </m:sup>
                      </m:sSubSup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(</m:t>
                                    </m:r>
                                    <m:r>
                                      <m:t>Y</m:t>
                                    </m:r>
                                    <m:r>
                                      <m:t>+</m:t>
                                    </m:r>
                                    <m:sSub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sSup>
                                      <m:e>
                                        <m:r>
                                          <m:t>)</m:t>
                                        </m:r>
                                      </m:e>
                                      <m:sup>
                                        <m:sSub>
                                          <m:e>
                                            <m: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λ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≠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ln</m:t>
                                </m:r>
                                <m:r>
                                  <m:t>(</m:t>
                                </m:r>
                                <m:r>
                                  <m:t>Y</m:t>
                                </m:r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λ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λ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The Box-Cox transform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estimated using the profile likelihood function.</a:t>
                </a:r>
              </a:p>
              <a:p>
                <a:pPr lvl="0" marL="0" indent="0">
                  <a:buNone/>
                </a:pPr>
                <a:r>
                  <a:rPr/>
                  <a:t>The Box-Cox transform assumes normality (in the case of the general linear model) in the transformed response variable.</a:t>
                </a:r>
              </a:p>
              <a:p>
                <a:pPr lvl="0" marL="0" indent="0">
                  <a:buNone/>
                </a:pPr>
                <a:r>
                  <a:rPr/>
                  <a:t>Also note that we require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&gt;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The Mosteller-Tukey ladder of powers (bulging rule)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This method allows to transform both the response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and the independent predictors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transforming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will change the curvature of the data without affecting the variance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whereas transforming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will affect both the shape of the data and the variance of the response variable.</a:t>
                </a:r>
              </a:p>
              <a:p>
                <a:pPr lvl="0" marL="0" indent="0">
                  <a:buNone/>
                </a:pPr>
                <a:r>
                  <a:rPr/>
                  <a:t>For a general linear model, we will now fit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Y</m:t>
                          </m:r>
                        </m:e>
                        <m:sup>
                          <m:r>
                            <m:t>κ</m:t>
                          </m:r>
                        </m:sup>
                      </m:sSup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γ</m:t>
                          </m:r>
                        </m:sup>
                      </m:sSup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Session 2: Generalised Linear Model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The Mosteller-Tukey ladder of powers (bulging rule)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Mosteller &amp; Tukey [4] propose a visual aid to select appropriate power </a:t>
                </a:r>
                <a14:m>
                  <m:oMath xmlns:m="http://schemas.openxmlformats.org/officeDocument/2006/math">
                    <m:r>
                      <m:t>κ</m:t>
                    </m:r>
                    <m:r>
                      <m:t>,</m:t>
                    </m:r>
                    <m:r>
                      <m:t>γ</m:t>
                    </m:r>
                  </m:oMath>
                </a14:m>
                <a:r>
                  <a:rPr/>
                  <a:t> (next slide), but profile likelihood methods could be used as well to estimate optimal parameters.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Z</m:t>
                          </m:r>
                        </m:e>
                        <m:sub>
                          <m:r>
                            <m:t>M</m:t>
                          </m:r>
                          <m:r>
                            <m:t>T</m:t>
                          </m:r>
                        </m:sub>
                        <m:sup>
                          <m:r>
                            <m:t>(</m:t>
                          </m:r>
                          <m:r>
                            <m:t>λ</m:t>
                          </m:r>
                          <m:r>
                            <m:t>)</m:t>
                          </m:r>
                        </m:sup>
                      </m:sSubSup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Z</m:t>
                                    </m:r>
                                  </m:e>
                                  <m:sup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λ</m:t>
                                </m:r>
                                <m:r>
                                  <m:t>≠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ln</m:t>
                                </m:r>
                                <m:r>
                                  <m:t>(</m:t>
                                </m:r>
                                <m:r>
                                  <m:t>Z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λ</m:t>
                                </m:r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can be either the response variable or any of the predictors, with a different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parameter for each transformed variable. We require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t>≤</m:t>
                    </m:r>
                    <m:r>
                      <m:t>0</m:t>
                    </m:r>
                  </m:oMath>
                </a14:m>
                <a:r>
                  <a:rPr/>
                  <a:t> though one could introduce shift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 as in the Box-Cox transform.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MostellerTuke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816100"/>
            <a:ext cx="60960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Mosteller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(1977)</a:t>
            </a:r>
            <a:r>
              <a:rPr/>
              <a:t> </a:t>
            </a:r>
            <a:r>
              <a:rPr/>
              <a:t>ladder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bulging</a:t>
            </a:r>
            <a:r>
              <a:rPr/>
              <a:t> </a:t>
            </a:r>
            <a:r>
              <a:rPr/>
              <a:t>rule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may face a choice where we can either use a link function or transform the response variable.</a:t>
                </a:r>
              </a:p>
              <a:p>
                <a:pPr lvl="0" marL="0" indent="0">
                  <a:buNone/>
                </a:pPr>
                <a:r>
                  <a:rPr/>
                  <a:t>In this case - what should you do?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will depend on what the purpose of developing the statistical model is in the first place, but usually using a link function rather than transforming the data is preferrable.</a:t>
                </a:r>
              </a:p>
              <a:p>
                <a:pPr lvl="0" marL="0" indent="0">
                  <a:buNone/>
                </a:pPr>
                <a:r>
                  <a:rPr/>
                  <a:t>The key difference is that by transforming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you affect both linearity and variance of the response: you change the distribution of your response variable, whereas a link function relates the mean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to the predictors and does not affect the distribution of your response variable.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</a:t>
                </a:r>
              </a:p>
              <a:p>
                <a:pPr lvl="0" marL="0" indent="0">
                  <a:buNone/>
                </a:pPr>
                <a:r>
                  <a:rPr/>
                  <a:t>A log transform is often used to improve linearity and to remedy variance increasing with the mean.</a:t>
                </a:r>
              </a:p>
              <a:p>
                <a:pPr lvl="0" marL="0" indent="0">
                  <a:buNone/>
                </a:pPr>
                <a:r>
                  <a:rPr/>
                  <a:t>In the case of a log transform, we model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r>
                        <m:t>…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so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|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r>
                        <m:t>…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Since mean(log) </a:t>
                </a:r>
                <a14:m>
                  <m:oMath xmlns:m="http://schemas.openxmlformats.org/officeDocument/2006/math">
                    <m:r>
                      <m:t>≠</m:t>
                    </m:r>
                  </m:oMath>
                </a14:m>
                <a:r>
                  <a:rPr/>
                  <a:t> log(mean) in general, we cannot relate this back to the original data scale - an issue if some of our predictors are categorical and we wish to say something about subgroups.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</a:t>
                </a:r>
              </a:p>
              <a:p>
                <a:pPr lvl="0" marL="0" indent="0">
                  <a:buNone/>
                </a:pPr>
                <a:r>
                  <a:rPr/>
                  <a:t>Using a log link however, we model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directly, but relate the log of its mean to the predictors: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E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r>
                        <m:t>…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we can calculate the predicted average response of 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t>+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+</m:t>
                          </m:r>
                          <m:r>
                            <m:t>…</m:t>
                          </m:r>
                          <m:r>
                            <m:t>+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Exercise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Show that the binomial(m,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) is an exponential family distribution and that the canonical link is given by the logit function: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  <m:r>
                      <m:t>=</m:t>
                    </m:r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π</m:t>
                            </m:r>
                          </m:num>
                          <m:den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Solution</a:t>
                </a:r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Bin</m:t>
                    </m:r>
                    <m:r>
                      <m:t>(</m:t>
                    </m:r>
                    <m:r>
                      <m:t>m</m:t>
                    </m:r>
                    <m:r>
                      <m:t>,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, then its pdf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m</m:t>
                              </m:r>
                            </m:num>
                            <m:den>
                              <m:r>
                                <m:t>y</m:t>
                              </m:r>
                            </m:den>
                          </m:f>
                        </m:e>
                      </m:d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y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y</m:t>
                          </m:r>
                        </m:sup>
                      </m:sSup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m</m:t>
                              </m:r>
                            </m:num>
                            <m:den>
                              <m:r>
                                <m:t>y</m:t>
                              </m:r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π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t>−</m:t>
                                  </m:r>
                                  <m:r>
                                    <m:t>π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t>y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m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Writing this inside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p</m:t>
                    </m:r>
                    <m:r>
                      <m:t>(</m:t>
                    </m:r>
                    <m: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log</m:t>
                          </m:r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f>
                                <m:fPr>
                                  <m:type m:val="noBar"/>
                                </m:fPr>
                                <m:num>
                                  <m:r>
                                    <m:t>m</m:t>
                                  </m:r>
                                </m:num>
                                <m:den>
                                  <m:r>
                                    <m:t>y</m:t>
                                  </m:r>
                                </m:den>
                              </m:f>
                            </m:e>
                          </m:d>
                          <m:r>
                            <m:t>+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log</m:t>
                          </m:r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π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t>−</m:t>
                                  </m:r>
                                  <m:r>
                                    <m:t>π</m:t>
                                  </m:r>
                                </m:den>
                              </m:f>
                            </m:e>
                          </m:d>
                          <m:r>
                            <m:t>+</m:t>
                          </m:r>
                          <m:r>
                            <m:t>m</m:t>
                          </m:r>
                          <m:r>
                            <m:rPr>
                              <m:sty m:val="p"/>
                            </m:rPr>
                            <m:t>log</m:t>
                          </m:r>
                          <m:r>
                            <m:t>(</m:t>
                          </m:r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π</m:t>
                          </m:r>
                          <m:r>
                            <m:t>)</m:t>
                          </m:r>
                        </m:e>
                      </m:d>
                      <m: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log</m:t>
                              </m:r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π</m:t>
                                      </m:r>
                                    </m:num>
                                    <m:den>
                                      <m:r>
                                        <m:t>1</m:t>
                                      </m:r>
                                      <m:r>
                                        <m:t>−</m:t>
                                      </m:r>
                                      <m:r>
                                        <m:t>π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t>−</m:t>
                              </m:r>
                              <m:r>
                                <m:t>(</m:t>
                              </m:r>
                              <m:r>
                                <m:t>−</m:t>
                              </m:r>
                              <m: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m:t>log</m:t>
                              </m:r>
                              <m:r>
                                <m:t>(</m:t>
                              </m:r>
                              <m:r>
                                <m:t>1</m:t>
                              </m:r>
                              <m:r>
                                <m:t>−</m:t>
                              </m:r>
                              <m:r>
                                <m:t>π</m:t>
                              </m:r>
                              <m:r>
                                <m:t>)</m:t>
                              </m:r>
                              <m:r>
                                <m:t>)</m:t>
                              </m:r>
                            </m:num>
                            <m:den>
                              <m:r>
                                <m:t>1</m:t>
                              </m:r>
                            </m:den>
                          </m:f>
                          <m:r>
                            <m:t>+</m:t>
                          </m:r>
                          <m:r>
                            <m:rPr>
                              <m:sty m:val="p"/>
                            </m:rPr>
                            <m:t>log</m:t>
                          </m:r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f>
                                <m:fPr>
                                  <m:type m:val="noBar"/>
                                </m:fPr>
                                <m:num>
                                  <m:r>
                                    <m:t>m</m:t>
                                  </m:r>
                                </m:num>
                                <m:den>
                                  <m:r>
                                    <m:t>y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Solution</a:t>
                </a:r>
              </a:p>
              <a:p>
                <a:pPr lvl="0" marL="0" indent="0">
                  <a:buNone/>
                </a:pPr>
                <a:r>
                  <a:rPr/>
                  <a:t>Setting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p</m:t>
                                        </m:r>
                                      </m:num>
                                      <m:den>
                                        <m:r>
                                          <m:t>1</m:t>
                                        </m:r>
                                        <m:r>
                                          <m:t>−</m:t>
                                        </m:r>
                                        <m:r>
                                          <m:t>p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(</m:t>
                                </m:r>
                                <m:r>
                                  <m:t>ϕ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b</m:t>
                                </m:r>
                                <m:r>
                                  <m:t>(</m:t>
                                </m:r>
                                <m:r>
                                  <m:t>θ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t>−</m:t>
                                </m:r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p</m:t>
                                </m:r>
                                <m: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t>c</m:t>
                                </m:r>
                                <m:r>
                                  <m:t>(</m:t>
                                </m:r>
                                <m:r>
                                  <m:t>y</m:t>
                                </m:r>
                                <m:r>
                                  <m:t>,</m:t>
                                </m:r>
                                <m:r>
                                  <m:t>ϕ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m</m:t>
                                        </m:r>
                                      </m:num>
                                      <m:den>
                                        <m:r>
                                          <m:t>y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shows that this is an exponential family distribution.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Solution</a:t>
                </a:r>
              </a:p>
              <a:p>
                <a:pPr lvl="0" marL="0" indent="0">
                  <a:buNone/>
                </a:pPr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|</m:t>
                    </m:r>
                    <m:r>
                      <m:rPr>
                        <m:sty m:val="b"/>
                      </m:rPr>
                      <m:t>X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Bin</m:t>
                    </m:r>
                    <m:r>
                      <m:t>(</m:t>
                    </m:r>
                    <m:r>
                      <m:t>m</m:t>
                    </m:r>
                    <m:r>
                      <m:t>,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, we usually model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/</m:t>
                    </m:r>
                    <m:r>
                      <m:t>m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t>(</m:t>
                      </m:r>
                      <m:r>
                        <m:t>E</m:t>
                      </m:r>
                      <m:r>
                        <m:t>[</m:t>
                      </m:r>
                      <m:r>
                        <m:t>Y</m:t>
                      </m:r>
                      <m:r>
                        <m:t>/</m:t>
                      </m:r>
                      <m:r>
                        <m:t>m</m:t>
                      </m:r>
                      <m:r>
                        <m:t>|</m:t>
                      </m:r>
                      <m:r>
                        <m:rPr>
                          <m:sty m:val="b"/>
                        </m:rPr>
                        <m:t>X</m:t>
                      </m:r>
                      <m:r>
                        <m:t>]</m:t>
                      </m:r>
                      <m:r>
                        <m:t>)</m:t>
                      </m:r>
                      <m:r>
                        <m:t>=</m:t>
                      </m:r>
                      <m:r>
                        <m:rPr>
                          <m:sty m:val="b"/>
                        </m:rPr>
                        <m:t>X</m:t>
                      </m:r>
                      <m:r>
                        <m:rPr>
                          <m:sty m:val="b"/>
                        </m:rPr>
                        <m:t>β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Bin</m:t>
                    </m:r>
                    <m:r>
                      <m:t>(</m:t>
                    </m:r>
                    <m:r>
                      <m:t>m</m:t>
                    </m:r>
                    <m:r>
                      <m:t>,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=</m:t>
                    </m:r>
                    <m:r>
                      <m:t>m</m:t>
                    </m:r>
                    <m:r>
                      <m:t>π</m:t>
                    </m:r>
                  </m:oMath>
                </a14:m>
                <a:r>
                  <a:rPr/>
                  <a:t> and so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(</m:t>
                    </m:r>
                    <m:r>
                      <m:t>T</m:t>
                    </m:r>
                    <m:r>
                      <m:t>/</m:t>
                    </m:r>
                    <m:r>
                      <m:t>m</m:t>
                    </m:r>
                    <m:r>
                      <m:t>)</m:t>
                    </m:r>
                    <m:r>
                      <m:t>=</m:t>
                    </m:r>
                    <m:r>
                      <m:t>π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Hence, in our case: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/</m:t>
                    </m:r>
                    <m:r>
                      <m:t>m</m:t>
                    </m:r>
                    <m:r>
                      <m:t>|</m:t>
                    </m:r>
                    <m:r>
                      <m:rPr>
                        <m:sty m:val="b"/>
                      </m:rPr>
                      <m:t>X</m:t>
                    </m:r>
                    <m:r>
                      <m:t>]</m:t>
                    </m:r>
                    <m:r>
                      <m:t>)</m:t>
                    </m:r>
                    <m:r>
                      <m:t>=</m:t>
                    </m:r>
                    <m:r>
                      <m:t>π</m:t>
                    </m:r>
                  </m:oMath>
                </a14:m>
                <a:r>
                  <a:rPr/>
                  <a:t> and for the canonical link function we need to find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)</m:t>
                    </m:r>
                  </m:oMath>
                </a14:m>
                <a:r>
                  <a:rPr/>
                  <a:t> so that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/</m:t>
                    </m:r>
                    <m:r>
                      <m:t>m</m:t>
                    </m:r>
                    <m:r>
                      <m:t>|</m:t>
                    </m:r>
                    <m:r>
                      <m:rPr>
                        <m:sty m:val="b"/>
                      </m:rPr>
                      <m:t>X</m:t>
                    </m:r>
                    <m:r>
                      <m:t>]</m:t>
                    </m:r>
                    <m:r>
                      <m:t>)</m:t>
                    </m:r>
                    <m:r>
                      <m:t>=</m:t>
                    </m:r>
                    <m:r>
                      <m:t>θ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π</m:t>
                            </m:r>
                          </m:num>
                          <m:den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Hence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π</m:t>
                            </m:r>
                          </m:num>
                          <m:den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 is the canonical link function.</a:t>
                </a:r>
              </a:p>
              <a:p>
                <a:pPr lvl="0" marL="0" indent="0">
                  <a:buNone/>
                </a:pPr>
                <a:r>
                  <a:rPr/>
                  <a:t>In other words, for the binomial distribution, the canonical link function is the logit function.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single algorithm can be derived for estimating the parameters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β</m:t>
                    </m:r>
                  </m:oMath>
                </a14:m>
                <a:r>
                  <a:rPr/>
                  <a:t> of a GLM. For a full derivation see [2], pp. 40-43.</a:t>
                </a:r>
              </a:p>
              <a:p>
                <a:pPr lvl="0" marL="0" indent="0">
                  <a:buNone/>
                </a:pPr>
                <a:r>
                  <a:rPr/>
                  <a:t>The likelihood of a GLM is given by the joint density for observations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, considered as a function of the parameters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ϕ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|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e</m:t>
                          </m:r>
                        </m:e>
                      </m:nary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−</m:t>
                              </m:r>
                              <m:r>
                                <m:t>b</m:t>
                              </m:r>
                              <m:r>
                                <m:t>(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)</m:t>
                              </m:r>
                            </m:num>
                            <m:den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(</m:t>
                              </m:r>
                              <m:r>
                                <m:t>ϕ</m:t>
                              </m:r>
                              <m:r>
                                <m:t>)</m:t>
                              </m:r>
                            </m:den>
                          </m:f>
                          <m:r>
                            <m:t>+</m:t>
                          </m:r>
                          <m:r>
                            <m:t>c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,</m:t>
                          </m:r>
                          <m:r>
                            <m:t>ϕ</m:t>
                          </m:r>
                          <m:r>
                            <m:t>)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we were able to write the joint density as a product over the observations since we assume the </a:t>
                </a:r>
                <a14:m>
                  <m:oMath xmlns:m="http://schemas.openxmlformats.org/officeDocument/2006/math">
                    <m:r>
                      <m:t>{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}</m:t>
                    </m:r>
                  </m:oMath>
                </a14:m>
                <a:r>
                  <a:rPr/>
                  <a:t> to be realisations of independent and identically distributed random variables </a:t>
                </a:r>
                <a14:m>
                  <m:oMath xmlns:m="http://schemas.openxmlformats.org/officeDocument/2006/math">
                    <m:r>
                      <m:t>{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}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- random variables (here: X = predictor, Y = response)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- random variable (here: error / residual)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</m:oMath>
                </a14:m>
                <a:r>
                  <a:rPr/>
                  <a:t> - a vector of parameters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</m:oMath>
                </a14:m>
                <a:r>
                  <a:rPr/>
                  <a:t> - sample mean estimators for X, Y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</m:oMath>
                </a14:m>
                <a:r>
                  <a:rPr/>
                  <a:t> - sample mean estimates of X, 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distribution mass / density functions of X, Y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T respectively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As always, it will be more convenient to work with the log likelihood function: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|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θ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t>−</m:t>
                                  </m:r>
                                  <m:r>
                                    <m:t>b</m:t>
                                  </m:r>
                                  <m:r>
                                    <m:t>(</m:t>
                                  </m:r>
                                  <m:sSub>
                                    <m:e>
                                      <m:r>
                                        <m:t>θ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t>)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t>(</m:t>
                                  </m:r>
                                  <m:r>
                                    <m:t>ϕ</m:t>
                                  </m:r>
                                  <m:r>
                                    <m:t>)</m:t>
                                  </m:r>
                                </m:den>
                              </m:f>
                              <m:r>
                                <m:t>+</m:t>
                              </m:r>
                              <m:r>
                                <m:t>c</m:t>
                              </m:r>
                              <m:r>
                                <m:t>(</m:t>
                              </m:r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,</m:t>
                              </m:r>
                              <m:r>
                                <m:t>ϕ</m:t>
                              </m:r>
                              <m: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As we did in the general linear model case, we turn the problem of maxising a likelihood to finding the roots of the partial derviatives of the log likelihood.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Because solving these </a:t>
                </a:r>
                <a:r>
                  <a:rPr b="1"/>
                  <a:t>score equations</a:t>
                </a:r>
                <a:r>
                  <a:rPr/>
                  <a:t>, yields the parameter estimates, they are also called the </a:t>
                </a:r>
                <a:r>
                  <a:rPr b="1"/>
                  <a:t>estimating equations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find the ML estimates, we need to solve the score equations: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(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δ</m:t>
                          </m:r>
                          <m:r>
                            <m:t>l</m:t>
                          </m:r>
                        </m:num>
                        <m:den>
                          <m:r>
                            <m:t>δ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den>
                      </m:f>
                      <m:r>
                        <m:t>=</m:t>
                      </m:r>
                      <m:r>
                        <m:t>0</m:t>
                      </m:r>
                      <m:r>
                        <m:t> </m:t>
                      </m:r>
                      <m:r>
                        <m:t> </m:t>
                      </m:r>
                      <m:r>
                        <m:t> </m:t>
                      </m:r>
                      <m:r>
                        <m:t>j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r>
                        <m:t>p</m:t>
                      </m:r>
                      <m: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Using the chain rule, one can show that this leads to solving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−</m:t>
                              </m:r>
                              <m:sSub>
                                <m:e>
                                  <m:r>
                                    <m:t>μ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(</m:t>
                              </m:r>
                              <m:r>
                                <m:t>ϕ</m:t>
                              </m:r>
                              <m:r>
                                <m:t>)</m:t>
                              </m:r>
                              <m:r>
                                <m:t>V</m:t>
                              </m:r>
                              <m:r>
                                <m:t>(</m:t>
                              </m:r>
                              <m:sSub>
                                <m:e>
                                  <m:r>
                                    <m:t>μ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)</m:t>
                              </m:r>
                            </m:den>
                          </m:f>
                        </m:e>
                      </m:nary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  <m: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t>g</m:t>
                          </m:r>
                          <m:r>
                            <m:t>′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p>
                      <m:e>
                        <m:r>
                          <m:t>g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t>(</m:t>
                    </m:r>
                    <m:sSub>
                      <m:e>
                        <m:r>
                          <m:t>η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g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t>(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j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nary>
                    <m:sSub>
                      <m:e>
                        <m:r>
                          <m:t>x</m:t>
                        </m:r>
                      </m:e>
                      <m:sub>
                        <m:r>
                          <m:t>j</m:t>
                        </m:r>
                        <m:r>
                          <m:t>i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(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b</m:t>
                    </m:r>
                    <m:r>
                      <m:t>″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Usually,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(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t>ϕ</m:t>
                    </m:r>
                    <m:r>
                      <m:t>/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 weight (e.g. for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∼</m:t>
                    </m:r>
                  </m:oMath>
                </a14:m>
                <a:r>
                  <a:rPr/>
                  <a:t>Bin(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_i), </a:t>
                </a:r>
                <a14:m>
                  <m:oMath xmlns:m="http://schemas.openxmlformats.org/officeDocument/2006/math">
                    <m:r>
                      <m:t>ϕ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score equations are usually solved using the iterative </a:t>
                </a:r>
                <a:r>
                  <a:rPr b="1"/>
                  <a:t>Fisher scoring</a:t>
                </a:r>
                <a:r>
                  <a:rPr/>
                  <a:t> algorithm, derived from a Taylor series expansion of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rPr>
                        <m:sty m:val="b"/>
                      </m:rPr>
                      <m:t>β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the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r</m:t>
                    </m:r>
                    <m:r>
                      <m:t>+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iteration, new estimates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+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are obtained from the previous estimates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via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+</m:t>
                          </m:r>
                          <m:r>
                            <m:t>1</m:t>
                          </m:r>
                          <m:r>
                            <m:t>)</m:t>
                          </m:r>
                        </m:sup>
                      </m:sSup>
                      <m:r>
                        <m:t>=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)</m:t>
                          </m:r>
                        </m:sup>
                      </m:sSup>
                      <m:r>
                        <m:t>−</m:t>
                      </m:r>
                      <m:r>
                        <m:t>l</m:t>
                      </m:r>
                      <m:r>
                        <m:t>″</m:t>
                      </m:r>
                      <m:r>
                        <m:t>(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)</m:t>
                          </m:r>
                        </m:sup>
                      </m:sSup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l</m:t>
                      </m:r>
                      <m:r>
                        <m:t>′</m:t>
                      </m:r>
                      <m:r>
                        <m:t>(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)</m:t>
                          </m:r>
                        </m:sup>
                      </m:sSup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 turns out that these updates can be written as the score equations for a weighted least squares regression: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+</m:t>
                          </m:r>
                          <m:r>
                            <m:t>1</m:t>
                          </m:r>
                          <m:r>
                            <m:t>)</m:t>
                          </m:r>
                        </m:sup>
                      </m:sSup>
                      <m:r>
                        <m:t>=</m:t>
                      </m:r>
                      <m:r>
                        <m:t>(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sSup>
                        <m:e>
                          <m:r>
                            <m:rPr>
                              <m:sty m:val="b"/>
                            </m:rPr>
                            <m:t>W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)</m:t>
                          </m:r>
                        </m:sup>
                      </m:sSup>
                      <m:r>
                        <m:rPr>
                          <m:sty m:val="b"/>
                        </m:rPr>
                        <m:t>X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sSup>
                        <m:e>
                          <m:r>
                            <m:rPr>
                              <m:sty m:val="b"/>
                            </m:rPr>
                            <m:t>W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)</m:t>
                          </m:r>
                        </m:sup>
                      </m:sSup>
                      <m:sSup>
                        <m:e>
                          <m:r>
                            <m:rPr>
                              <m:sty m:val="b"/>
                            </m:rPr>
                            <m:t>z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)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W</m:t>
                        </m:r>
                      </m:e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p>
                    <m:r>
                      <m:t>=</m:t>
                    </m:r>
                    <m:r>
                      <m:t>d</m:t>
                    </m:r>
                    <m:r>
                      <m:t>i</m:t>
                    </m:r>
                    <m:r>
                      <m:t>a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sSubSup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(</m:t>
                            </m:r>
                            <m:r>
                              <m:t>r</m:t>
                            </m:r>
                            <m: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Sup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bSup>
                    <m:r>
                      <m:t>=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/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V</m:t>
                        </m:r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sSubSup>
                              <m:e>
                                <m:r>
                                  <m:t>μ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(</m:t>
                                </m:r>
                                <m:r>
                                  <m:t>r</m:t>
                                </m:r>
                                <m:r>
                                  <m:t>)</m:t>
                                </m:r>
                              </m:sup>
                            </m:sSubSup>
                          </m:e>
                        </m:d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r>
                                  <m:t>′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sSubSup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  <m:sup>
                                        <m:r>
                                          <m:t>(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Sup>
                      <m:e>
                        <m:r>
                          <m:t>z</m:t>
                        </m:r>
                      </m:e>
                      <m:sub>
                        <m:r>
                          <m:t>i</m:t>
                        </m:r>
                      </m:sub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bSup>
                    <m:r>
                      <m:t>=</m:t>
                    </m:r>
                    <m:sSub>
                      <m:e>
                        <m:r>
                          <m:t>η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+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−</m:t>
                        </m:r>
                        <m:sSubSup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(</m:t>
                            </m:r>
                            <m:r>
                              <m:t>r</m:t>
                            </m:r>
                            <m:r>
                              <m:t>)</m:t>
                            </m:r>
                          </m:sup>
                        </m:sSubSup>
                      </m:e>
                    </m:d>
                    <m:r>
                      <m:t>g</m:t>
                    </m:r>
                    <m:r>
                      <m:t>′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sSubSup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(</m:t>
                            </m:r>
                            <m:r>
                              <m:t>r</m:t>
                            </m:r>
                            <m: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means the GLM parameter estimates can be found using an </a:t>
                </a:r>
                <a:r>
                  <a:rPr b="1"/>
                  <a:t>iteratively weighted least squares</a:t>
                </a:r>
                <a:r>
                  <a:rPr/>
                  <a:t> (IWLS) algorithm:</a:t>
                </a:r>
              </a:p>
              <a:p>
                <a:pPr lvl="1">
                  <a:buAutoNum type="arabicPeriod"/>
                </a:pPr>
                <a:r>
                  <a:rPr/>
                  <a:t>Start with initial estimates </a:t>
                </a:r>
                <a14:m>
                  <m:oMath xmlns:m="http://schemas.openxmlformats.org/officeDocument/2006/math">
                    <m:sSubSup>
                      <m:e>
                        <m:r>
                          <m:t>μ</m:t>
                        </m:r>
                      </m:e>
                      <m:sub>
                        <m:r>
                          <m:t>i</m:t>
                        </m:r>
                      </m:sub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bSup>
                  </m:oMath>
                </a14:m>
                <a:r>
                  <a:rPr/>
                  <a:t>.</a:t>
                </a:r>
              </a:p>
              <a:p>
                <a:pPr lvl="1">
                  <a:buAutoNum type="arabicPeriod"/>
                </a:pPr>
                <a:r>
                  <a:rPr/>
                  <a:t>Calculate working responses </a:t>
                </a:r>
                <a14:m>
                  <m:oMath xmlns:m="http://schemas.openxmlformats.org/officeDocument/2006/math">
                    <m:sSubSup>
                      <m:e>
                        <m:r>
                          <m:t>z</m:t>
                        </m:r>
                      </m:e>
                      <m:sub>
                        <m:r>
                          <m:t>i</m:t>
                        </m:r>
                      </m:sub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bSup>
                  </m:oMath>
                </a14:m>
                <a:r>
                  <a:rPr/>
                  <a:t> and working weights </a:t>
                </a:r>
                <a14:m>
                  <m:oMath xmlns:m="http://schemas.openxmlformats.org/officeDocument/2006/math">
                    <m:sSubSup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bSup>
                  </m:oMath>
                </a14:m>
                <a:r>
                  <a:rPr/>
                  <a:t>.</a:t>
                </a:r>
              </a:p>
              <a:p>
                <a:pPr lvl="1">
                  <a:buAutoNum type="arabicPeriod"/>
                </a:pPr>
                <a:r>
                  <a:rPr/>
                  <a:t>Calculate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by weighted least squares.</a:t>
                </a:r>
              </a:p>
              <a:p>
                <a:pPr lvl="1">
                  <a:buAutoNum type="arabicPeriod"/>
                </a:pPr>
                <a:r>
                  <a:rPr/>
                  <a:t>Repeat 2. and 3. until convergence.</a:t>
                </a:r>
              </a:p>
              <a:p>
                <a:pPr lvl="0" marL="0" indent="0">
                  <a:buNone/>
                </a:pPr>
                <a:r>
                  <a:rPr/>
                  <a:t>For models with canonical link functions (see later), this is the </a:t>
                </a:r>
                <a:r>
                  <a:rPr b="1"/>
                  <a:t>Newton-Raphson method</a:t>
                </a:r>
                <a:r>
                  <a:rPr/>
                  <a:t>. For Gaussian errors with identity link, the Taylor series expansion is exact and the algorithm finishes in 1 iteration.</a:t>
                </a:r>
              </a:p>
              <a:p>
                <a:pPr lvl="0" marL="0" indent="0">
                  <a:buNone/>
                </a:pPr>
                <a:r>
                  <a:rPr/>
                  <a:t>The IWLS algorithm for GLMs is so powerful because it works for the entire family of exponential distributions.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[1] Nelder, J. and Wedderburn, R. (1972). “Generalized Linear Models”. Journal of the Royal Statistical Society. Series A. 135 (3): 370-384. </a:t>
                </a:r>
                <a:r>
                  <a:rPr>
                    <a:hlinkClick r:id="rId2"/>
                  </a:rPr>
                  <a:t>doi:10.2307/2344614</a:t>
                </a:r>
              </a:p>
              <a:p>
                <a:pPr lvl="0" marL="0" indent="0">
                  <a:buNone/>
                </a:pPr>
                <a:r>
                  <a:rPr/>
                  <a:t>[2] McCullagh, P. and Nelder, J.A. (1989). “Generalized Linear Models”.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n</m:t>
                        </m:r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 ed. Chapman &amp; Hall / CRC.</a:t>
                </a:r>
              </a:p>
              <a:p>
                <a:pPr lvl="0" marL="0" indent="0">
                  <a:buNone/>
                </a:pPr>
                <a:r>
                  <a:rPr/>
                  <a:t>[3] Box, G.E.P. and Cox, D.R. (1964). “An analysis of transformations”. Journal of the Royal Statistical Society, Series B. 26 (2): 211-252. JSTOR 2984418</a:t>
                </a:r>
              </a:p>
              <a:p>
                <a:pPr lvl="0" marL="0" indent="0">
                  <a:buNone/>
                </a:pPr>
                <a:r>
                  <a:rPr/>
                  <a:t>[4] Mosteller, F. and Tukey, J.W. (1977). “Data Analysis and Regression”, p. 588, Addison-Wesley.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[end of ST6103 GLM Session 2]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GLM, formulated by John Nelder &amp; Robert Wedderburn [1], relates the mean of an outcome variable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</m:oMath>
                </a14:m>
                <a:r>
                  <a:rPr/>
                  <a:t> to predictor variables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</m:oMath>
                </a14:m>
                <a:r>
                  <a:rPr/>
                  <a:t> via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|</m:t>
                      </m:r>
                      <m:r>
                        <m:rPr>
                          <m:sty m:val="b"/>
                        </m:rP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sSup>
                        <m:e>
                          <m:r>
                            <m:t>g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(</m:t>
                      </m:r>
                      <m:r>
                        <m:rPr>
                          <m:sty m:val="b"/>
                        </m:rPr>
                        <m:t>X</m:t>
                      </m:r>
                      <m:r>
                        <m:rPr>
                          <m:sty m:val="b"/>
                        </m:rPr>
                        <m:t>β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Specifically the GLM consists of 3 things: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an exponential family distribution with mean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μ</m:t>
                    </m:r>
                  </m:oMath>
                </a14:m>
              </a:p>
              <a:p>
                <a:pPr lvl="1"/>
                <a:r>
                  <a:rPr/>
                  <a:t>a </a:t>
                </a:r>
                <a:r>
                  <a:rPr b="1"/>
                  <a:t>linear predictor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η</m:t>
                    </m:r>
                    <m:r>
                      <m:t>=</m:t>
                    </m:r>
                    <m:r>
                      <m:rPr>
                        <m:sty m:val="b"/>
                      </m:rPr>
                      <m:t>X</m:t>
                    </m:r>
                    <m:r>
                      <m:rPr>
                        <m:sty m:val="b"/>
                      </m:rPr>
                      <m:t>β</m:t>
                    </m:r>
                  </m:oMath>
                </a14:m>
              </a:p>
              <a:p>
                <a:pPr lvl="1"/>
                <a:r>
                  <a:rPr/>
                  <a:t>a monotonic, differentiable </a:t>
                </a:r>
                <a:r>
                  <a:rPr b="1"/>
                  <a:t>link</a:t>
                </a:r>
                <a:r>
                  <a:rPr/>
                  <a:t> function g(), linking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μ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η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rPr>
                        <m:sty m:val="b"/>
                      </m:rPr>
                      <m:t>μ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b"/>
                      </m:rPr>
                      <m:t>η</m:t>
                    </m:r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Y</m:t>
                      </m:r>
                      <m:r>
                        <m:t>=</m:t>
                      </m:r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X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righ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righ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t> </m:t>
                                </m:r>
                                <m:r>
                                  <m:t>…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⋮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r>
                                  <m:t>⋮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r>
                                  <m:t>⋮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t> </m:t>
                                </m:r>
                                <m:r>
                                  <m:t>…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β</m:t>
                      </m:r>
                      <m:r>
                        <m:t>=</m:t>
                      </m:r>
                      <m:r>
                        <m:t>(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ϵ</m:t>
                      </m:r>
                      <m:r>
                        <m:t>=</m:t>
                      </m:r>
                      <m:r>
                        <m:t>(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…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</m:oMath>
                </a14:m>
                <a:r>
                  <a:rPr/>
                  <a:t> is called the </a:t>
                </a:r>
                <a:r>
                  <a:rPr b="1"/>
                  <a:t>design matrix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Dimensions: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×</m:t>
                    </m:r>
                    <m:r>
                      <m:t>1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×</m:t>
                    </m:r>
                    <m:r>
                      <m:t>(</m:t>
                    </m:r>
                    <m:r>
                      <m:t>p</m:t>
                    </m:r>
                    <m:r>
                      <m:t>+</m:t>
                    </m:r>
                    <m:r>
                      <m:t>1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β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p</m:t>
                    </m:r>
                    <m:r>
                      <m:t>+</m:t>
                    </m:r>
                    <m:r>
                      <m:t>1</m:t>
                    </m:r>
                    <m:r>
                      <m:t>)</m:t>
                    </m:r>
                    <m:r>
                      <m:t>×</m:t>
                    </m:r>
                    <m:r>
                      <m:t>1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ϵ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×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images/neld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159000"/>
            <a:ext cx="51816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John</a:t>
            </a:r>
            <a:r>
              <a:rPr/>
              <a:t> </a:t>
            </a:r>
            <a:r>
              <a:rPr/>
              <a:t>Ashworth</a:t>
            </a:r>
            <a:r>
              <a:rPr/>
              <a:t> </a:t>
            </a:r>
            <a:r>
              <a:rPr/>
              <a:t>Nelder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  <p:pic>
        <p:nvPicPr>
          <p:cNvPr descr="images/wedderburn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05600" y="1816100"/>
            <a:ext cx="41275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Robert</a:t>
            </a:r>
            <a:r>
              <a:rPr/>
              <a:t> </a:t>
            </a:r>
            <a:r>
              <a:rPr/>
              <a:t>Wedderburn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An important special case is the general linear model (covered in Session 1):</a:t>
                </a:r>
              </a:p>
              <a:p>
                <a:pPr lvl="1"/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x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r>
                      <m:t>(</m:t>
                    </m:r>
                    <m:r>
                      <m:t>η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This can be written as: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r>
                        <m:t>…</m:t>
                      </m:r>
                      <m:r>
                        <m:t>+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with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A special case of this model: 2 categorical predictors only (two-way ANOVA).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Exercise: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Write in matrix notation: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E</m:t>
                      </m:r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|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 </m:t>
                      </m:r>
                      <m:r>
                        <m:t> </m:t>
                      </m:r>
                      <m:r>
                        <m:t>i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r>
                        <m:t>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linear predictor is linear in the coefficients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These are linear models: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−</m:t>
                          </m:r>
                          <m:r>
                            <m:t>X</m:t>
                          </m:r>
                        </m:sup>
                      </m:sSup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These are non-linear models: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X</m:t>
                          </m:r>
                        </m:e>
                        <m:sup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sup>
                      </m:sSup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t>1</m:t>
                          </m:r>
                          <m:r>
                            <m:t>+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/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X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t>&lt;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r>
                                  <m:t>X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ST6103 - GLM - Session 2</dc:title>
  <dc:creator>Marc Henrion</dc:creator>
  <cp:keywords/>
  <dcterms:created xsi:type="dcterms:W3CDTF">2019-07-17T05:43:17Z</dcterms:created>
  <dcterms:modified xsi:type="dcterms:W3CDTF">2019-07-17T05:43:17Z</dcterms:modified>
</cp:coreProperties>
</file>