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2" Type="http://schemas.openxmlformats.org/officeDocument/2006/relationships/viewProps" Target="viewProps.xml" /><Relationship Id="rId3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bookdown.org/egarpor/PM-UC3M/glm-deviance.html" TargetMode="External" /><Relationship Id="rId2" Type="http://schemas.openxmlformats.org/officeDocument/2006/relationships/image" Target="../media/image5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ST6103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GLM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Session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</a:t>
            </a:r>
            <a:r>
              <a:rPr/>
              <a:t> </a:t>
            </a:r>
            <a:r>
              <a:rPr/>
              <a:t>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18</a:t>
            </a:r>
            <a:r>
              <a:rPr/>
              <a:t> </a:t>
            </a:r>
            <a:r>
              <a:rPr/>
              <a:t>July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model: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bands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set.seed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20190718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x&lt;-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rnorm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y&lt;-</a:t>
            </a:r>
            <a:r>
              <a:rPr sz="1800">
                <a:solidFill>
                  <a:srgbClr val="40A070"/>
                </a:solidFill>
                <a:latin typeface="Courier"/>
              </a:rPr>
              <a:t>1.5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x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 b="1">
                <a:solidFill>
                  <a:srgbClr val="007020"/>
                </a:solidFill>
                <a:latin typeface="Courier"/>
              </a:rPr>
              <a:t>rnorm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df&lt;-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x,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y)</a:t>
            </a:r>
            <a:br/>
            <a:r>
              <a:rPr sz="1800">
                <a:latin typeface="Courier"/>
              </a:rPr>
              <a:t>mod&lt;-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(y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x,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df)</a:t>
            </a:r>
            <a:br/>
            <a:r>
              <a:rPr sz="1800">
                <a:latin typeface="Courier"/>
              </a:rPr>
              <a:t>xx&lt;-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seq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length=</a:t>
            </a:r>
            <a:r>
              <a:rPr sz="1800">
                <a:solidFill>
                  <a:srgbClr val="40A070"/>
                </a:solidFill>
                <a:latin typeface="Courier"/>
              </a:rPr>
              <a:t>500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predMean&lt;-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as.data.frame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(mod,</a:t>
            </a:r>
            <a:r>
              <a:rPr sz="1800">
                <a:solidFill>
                  <a:srgbClr val="902000"/>
                </a:solidFill>
                <a:latin typeface="Courier"/>
              </a:rPr>
              <a:t>newdata=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xx),</a:t>
            </a:r>
            <a:r>
              <a:rPr sz="1800">
                <a:solidFill>
                  <a:srgbClr val="902000"/>
                </a:solidFill>
                <a:latin typeface="Courier"/>
              </a:rPr>
              <a:t>interval=</a:t>
            </a:r>
            <a:r>
              <a:rPr sz="1800">
                <a:solidFill>
                  <a:srgbClr val="4070A0"/>
                </a:solidFill>
                <a:latin typeface="Courier"/>
              </a:rPr>
              <a:t>"confidence"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predNew&lt;-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as.data.frame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(mod,</a:t>
            </a:r>
            <a:r>
              <a:rPr sz="1800">
                <a:solidFill>
                  <a:srgbClr val="902000"/>
                </a:solidFill>
                <a:latin typeface="Courier"/>
              </a:rPr>
              <a:t>newdata=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xx),</a:t>
            </a:r>
            <a:r>
              <a:rPr sz="1800">
                <a:solidFill>
                  <a:srgbClr val="902000"/>
                </a:solidFill>
                <a:latin typeface="Courier"/>
              </a:rPr>
              <a:t>interval=</a:t>
            </a:r>
            <a:r>
              <a:rPr sz="1800">
                <a:solidFill>
                  <a:srgbClr val="4070A0"/>
                </a:solidFill>
                <a:latin typeface="Courier"/>
              </a:rPr>
              <a:t>"prediction"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model: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bands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(y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x,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df,</a:t>
            </a:r>
            <a:r>
              <a:rPr sz="1800">
                <a:solidFill>
                  <a:srgbClr val="902000"/>
                </a:solidFill>
                <a:latin typeface="Courier"/>
              </a:rPr>
              <a:t>cex=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lines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),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(mod)[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(mod)[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902000"/>
                </a:solidFill>
                <a:latin typeface="Courier"/>
              </a:rPr>
              <a:t>lwd=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"steelblue"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polygon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(xx,xx[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(xx)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]),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(predNew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lwr,predNew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upr[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(xx)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]),</a:t>
            </a:r>
            <a:r>
              <a:rPr sz="1800">
                <a:solidFill>
                  <a:srgbClr val="902000"/>
                </a:solidFill>
                <a:latin typeface="Courier"/>
              </a:rPr>
              <a:t>border=</a:t>
            </a:r>
            <a:r>
              <a:rPr sz="1800">
                <a:solidFill>
                  <a:srgbClr val="007020"/>
                </a:solidFill>
                <a:latin typeface="Courier"/>
              </a:rPr>
              <a:t>NA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 b="1">
                <a:solidFill>
                  <a:srgbClr val="007020"/>
                </a:solidFill>
                <a:latin typeface="Courier"/>
              </a:rPr>
              <a:t>rgb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alpha=</a:t>
            </a:r>
            <a:r>
              <a:rPr sz="1800">
                <a:solidFill>
                  <a:srgbClr val="40A070"/>
                </a:solidFill>
                <a:latin typeface="Courier"/>
              </a:rPr>
              <a:t>80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maxColorValue=</a:t>
            </a:r>
            <a:r>
              <a:rPr sz="1800">
                <a:solidFill>
                  <a:srgbClr val="40A070"/>
                </a:solidFill>
                <a:latin typeface="Courier"/>
              </a:rPr>
              <a:t>255</a:t>
            </a:r>
            <a:r>
              <a:rPr sz="1800">
                <a:latin typeface="Courier"/>
              </a:rPr>
              <a:t>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polygon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(xx,xx[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(xx)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]),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(predMean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lwr,predMean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upr[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(xx)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]),</a:t>
            </a:r>
            <a:r>
              <a:rPr sz="1800">
                <a:solidFill>
                  <a:srgbClr val="902000"/>
                </a:solidFill>
                <a:latin typeface="Courier"/>
              </a:rPr>
              <a:t>border=</a:t>
            </a:r>
            <a:r>
              <a:rPr sz="1800">
                <a:solidFill>
                  <a:srgbClr val="007020"/>
                </a:solidFill>
                <a:latin typeface="Courier"/>
              </a:rPr>
              <a:t>NA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 b="1">
                <a:solidFill>
                  <a:srgbClr val="007020"/>
                </a:solidFill>
                <a:latin typeface="Courier"/>
              </a:rPr>
              <a:t>rgb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120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alpha=</a:t>
            </a:r>
            <a:r>
              <a:rPr sz="1800">
                <a:solidFill>
                  <a:srgbClr val="40A070"/>
                </a:solidFill>
                <a:latin typeface="Courier"/>
              </a:rPr>
              <a:t>130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maxColorValue=</a:t>
            </a:r>
            <a:r>
              <a:rPr sz="1800">
                <a:solidFill>
                  <a:srgbClr val="40A070"/>
                </a:solidFill>
                <a:latin typeface="Courier"/>
              </a:rPr>
              <a:t>255</a:t>
            </a:r>
            <a:r>
              <a:rPr sz="1800">
                <a:latin typeface="Courier"/>
              </a:rPr>
              <a:t>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lines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),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(mod)[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(mod)[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902000"/>
                </a:solidFill>
                <a:latin typeface="Courier"/>
              </a:rPr>
              <a:t>lwd=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"steelblue"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nco_ST6103_GLM_2019_Henrion_Session4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model: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bands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Exercise</a:t>
            </a:r>
          </a:p>
          <a:p>
            <a:pPr lvl="0" marL="0" indent="0">
              <a:buNone/>
            </a:pPr>
            <a:r>
              <a:rPr/>
              <a:t>For data as below, compute and plot 95% confidence intervals for the model fit: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set.seed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201907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x&lt;-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runif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min=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max=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y&lt;-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rpois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lambda=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(x))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model: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bands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Solution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mod&lt;-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glm</a:t>
            </a:r>
            <a:r>
              <a:rPr sz="1800">
                <a:latin typeface="Courier"/>
              </a:rPr>
              <a:t>(y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x,</a:t>
            </a:r>
            <a:r>
              <a:rPr sz="1800">
                <a:solidFill>
                  <a:srgbClr val="902000"/>
                </a:solidFill>
                <a:latin typeface="Courier"/>
              </a:rPr>
              <a:t>family=</a:t>
            </a:r>
            <a:r>
              <a:rPr sz="1800">
                <a:latin typeface="Courier"/>
              </a:rPr>
              <a:t>poisson)</a:t>
            </a:r>
            <a:br/>
            <a:r>
              <a:rPr sz="1800">
                <a:latin typeface="Courier"/>
              </a:rPr>
              <a:t>newDat&lt;-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 b="1">
                <a:solidFill>
                  <a:srgbClr val="007020"/>
                </a:solidFill>
                <a:latin typeface="Courier"/>
              </a:rPr>
              <a:t>seq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length=</a:t>
            </a:r>
            <a:r>
              <a:rPr sz="1800">
                <a:solidFill>
                  <a:srgbClr val="40A070"/>
                </a:solidFill>
                <a:latin typeface="Courier"/>
              </a:rPr>
              <a:t>500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pred&lt;-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(mod,</a:t>
            </a:r>
            <a:r>
              <a:rPr sz="1800">
                <a:solidFill>
                  <a:srgbClr val="902000"/>
                </a:solidFill>
                <a:latin typeface="Courier"/>
              </a:rPr>
              <a:t>newdata=</a:t>
            </a:r>
            <a:r>
              <a:rPr sz="1800">
                <a:latin typeface="Courier"/>
              </a:rPr>
              <a:t>newDat,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"link"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se.fit=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predFit&lt;-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(pred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fit)</a:t>
            </a:r>
            <a:br/>
            <a:r>
              <a:rPr sz="1800">
                <a:latin typeface="Courier"/>
              </a:rPr>
              <a:t>predLow&lt;-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(pred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fit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qnorm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0.975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pred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se.fit)</a:t>
            </a:r>
            <a:br/>
            <a:r>
              <a:rPr sz="1800">
                <a:latin typeface="Courier"/>
              </a:rPr>
              <a:t>predHigh&lt;-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(pred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fit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 b="1">
                <a:solidFill>
                  <a:srgbClr val="007020"/>
                </a:solidFill>
                <a:latin typeface="Courier"/>
              </a:rPr>
              <a:t>qnorm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0.975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pred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se.fit)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(x,y)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lines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lwd=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"steelblue"</a:t>
            </a:r>
            <a:r>
              <a:rPr sz="1800">
                <a:latin typeface="Courier"/>
              </a:rPr>
              <a:t>,newDat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x,predFit)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lines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lwd=</a:t>
            </a:r>
            <a:r>
              <a:rPr sz="1800">
                <a:solidFill>
                  <a:srgbClr val="40A070"/>
                </a:solidFill>
                <a:latin typeface="Courier"/>
              </a:rPr>
              <a:t>1.5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"steelblue"</a:t>
            </a:r>
            <a:r>
              <a:rPr sz="1800">
                <a:latin typeface="Courier"/>
              </a:rPr>
              <a:t>,newDat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x,predHigh,</a:t>
            </a:r>
            <a:r>
              <a:rPr sz="1800">
                <a:solidFill>
                  <a:srgbClr val="902000"/>
                </a:solidFill>
                <a:latin typeface="Courier"/>
              </a:rPr>
              <a:t>lty=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lines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lwd=</a:t>
            </a:r>
            <a:r>
              <a:rPr sz="1800">
                <a:solidFill>
                  <a:srgbClr val="40A070"/>
                </a:solidFill>
                <a:latin typeface="Courier"/>
              </a:rPr>
              <a:t>1.5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"steelblue"</a:t>
            </a:r>
            <a:r>
              <a:rPr sz="1800">
                <a:latin typeface="Courier"/>
              </a:rPr>
              <a:t>,newDat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x,predLow,</a:t>
            </a:r>
            <a:r>
              <a:rPr sz="1800">
                <a:solidFill>
                  <a:srgbClr val="902000"/>
                </a:solidFill>
                <a:latin typeface="Courier"/>
              </a:rPr>
              <a:t>lty=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nco_ST6103_GLM_2019_Henrion_Session4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can generalise the residual sum of squares (also known as the error sum of squares). We introduce the </a:t>
                </a:r>
                <a:r>
                  <a:rPr b="1"/>
                  <a:t>deviance</a:t>
                </a:r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D</m:t>
                      </m:r>
                      <m:r>
                        <m:t>(</m:t>
                      </m:r>
                      <m:r>
                        <m:rPr>
                          <m:sty m:val="b"/>
                        </m:rPr>
                        <m:t>y</m:t>
                      </m:r>
                      <m:r>
                        <m:t>,</m:t>
                      </m:r>
                      <m:acc>
                        <m:accPr>
                          <m:chr m:val="̂"/>
                        </m:accPr>
                        <m:e>
                          <m:r>
                            <m:rPr>
                              <m:sty m:val="b"/>
                            </m:rPr>
                            <m:t>μ</m:t>
                          </m:r>
                        </m:e>
                      </m:acc>
                      <m:r>
                        <m:t>)</m:t>
                      </m:r>
                      <m:r>
                        <m:t>=</m:t>
                      </m:r>
                      <m:r>
                        <m:t>2</m:t>
                      </m:r>
                      <m:r>
                        <m:t>ϕ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r>
                            <m:t>l</m:t>
                          </m:r>
                          <m:r>
                            <m:t>(</m:t>
                          </m:r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rPr>
                                      <m:sty m:val="b"/>
                                    </m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s</m:t>
                              </m:r>
                            </m:sub>
                          </m:sSub>
                          <m:r>
                            <m:t>)</m:t>
                          </m:r>
                          <m:r>
                            <m:t>−</m:t>
                          </m:r>
                          <m:r>
                            <m:t>l</m:t>
                          </m:r>
                          <m:r>
                            <m:t>(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rPr>
                                  <m:sty m:val="b"/>
                                </m:rPr>
                                <m:t>θ</m:t>
                              </m:r>
                            </m:e>
                          </m:acc>
                          <m:r>
                            <m:t>)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rPr>
                                <m:sty m:val="b"/>
                              </m:rPr>
                              <m:t>θ</m:t>
                            </m:r>
                          </m:e>
                        </m:acc>
                      </m:e>
                      <m:sub>
                        <m:r>
                          <m:t>s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rPr>
                            <m:sty m:val="b"/>
                          </m:rPr>
                          <m:t>θ</m:t>
                        </m:r>
                      </m:e>
                    </m:acc>
                  </m:oMath>
                </a14:m>
                <a:r>
                  <a:rPr/>
                  <a:t> refer to the MLE parameters of the </a:t>
                </a:r>
                <a:r>
                  <a:rPr i="1"/>
                  <a:t>saturated</a:t>
                </a:r>
                <a:r>
                  <a:rPr/>
                  <a:t> and the proposed model respectively and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(</m:t>
                    </m:r>
                    <m:r>
                      <m:t>)</m:t>
                    </m:r>
                  </m:oMath>
                </a14:m>
                <a:r>
                  <a:rPr/>
                  <a:t> is the log-likelihood function.</a:t>
                </a:r>
              </a:p>
              <a:p>
                <a:pPr lvl="0" marL="0" indent="0">
                  <a:buNone/>
                </a:pPr>
                <a:r>
                  <a:rPr/>
                  <a:t>The </a:t>
                </a:r>
                <a:r>
                  <a:rPr b="1"/>
                  <a:t>saturated model</a:t>
                </a:r>
                <a:r>
                  <a:rPr/>
                  <a:t> is a model with 1 parameter for every observation. It is the model that fits the data exactly.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Exercise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Show that the deviance for the general linear model (Gaussian error distribution, identity link) is just the residual / error sum of squares ESS.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implies that the deviance generalises the residual sum of squares to GLMs.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Solution:</a:t>
                </a:r>
              </a:p>
              <a:p>
                <a:pPr lvl="0" marL="0" indent="0">
                  <a:buNone/>
                </a:pPr>
                <a:r>
                  <a:rPr/>
                  <a:t>The log likelihood is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(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)</m:t>
                      </m:r>
                      <m:r>
                        <m:t>=</m:t>
                      </m:r>
                      <m:r>
                        <m:rPr>
                          <m:sty m:val="p"/>
                        </m:rPr>
                        <m:t>log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nary>
                            <m:naryPr>
                              <m:chr m:val="∏"/>
                              <m:limLoc m:val="undOvr"/>
                              <m:subHide m:val="0"/>
                              <m:supHide m:val="1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1"/>
                                    </m:radPr>
                                    <m:deg/>
                                    <m:e>
                                      <m:r>
                                        <m:t>2</m:t>
                                      </m:r>
                                      <m:r>
                                        <m:t>π</m:t>
                                      </m:r>
                                      <m:sSup>
                                        <m:e>
                                          <m: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e>
                          </m:nary>
                          <m:r>
                            <m:rPr>
                              <m:sty m:val="p"/>
                            </m:rPr>
                            <m:t>exp</m:t>
                          </m:r>
                          <m:d>
                            <m:dPr>
                              <m:begChr m:val="("/>
                              <m:endChr m:val=")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−</m:t>
                                  </m:r>
                                  <m:r>
                                    <m:t>(</m:t>
                                  </m:r>
                                  <m:sSub>
                                    <m:e>
                                      <m:r>
                                        <m:t>y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t>−</m:t>
                                  </m:r>
                                  <m:sSub>
                                    <m:e>
                                      <m:r>
                                        <m:t>μ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sSup>
                                    <m:e>
                                      <m:r>
                                        <m:t>)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t>2</m:t>
                                  </m:r>
                                  <m:sSup>
                                    <m:e>
                                      <m:r>
                                        <m:t>σ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m:t>=</m:t>
                      </m:r>
                      <m:r>
                        <m:t>−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(</m:t>
                              </m:r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t>−</m:t>
                              </m:r>
                              <m:sSub>
                                <m:e>
                                  <m:r>
                                    <m:t>μ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sSup>
                                <m:e>
                                  <m:r>
                                    <m:t>)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2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n</m:t>
                          </m:r>
                        </m:num>
                        <m:den>
                          <m: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m:t>log</m:t>
                      </m:r>
                      <m:r>
                        <m:t>(</m:t>
                      </m:r>
                      <m:r>
                        <m:t>2</m:t>
                      </m:r>
                      <m:r>
                        <m:t>π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In a linear model with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predictors, we have seen that the MLE is given by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μ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j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t>j</m:t>
                            </m:r>
                          </m:sub>
                        </m:sSub>
                      </m:e>
                    </m:nary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j</m:t>
                        </m:r>
                      </m:sub>
                    </m:sSub>
                    <m:r>
                      <m:t>=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where the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are the MLE coefficients.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Solution:</a:t>
                </a:r>
              </a:p>
              <a:p>
                <a:pPr lvl="0" marL="0" indent="0">
                  <a:buNone/>
                </a:pPr>
                <a:r>
                  <a:rPr/>
                  <a:t>For the saturated model, we have 1 parameter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for each observation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. Replacing 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in the above expression for the log likelihood and solving the score equations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δ</m:t>
                          </m:r>
                        </m:num>
                        <m:den>
                          <m:r>
                            <m:t>δ</m:t>
                          </m:r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den>
                      </m:f>
                      <m:r>
                        <m:t>l</m:t>
                      </m:r>
                      <m:r>
                        <m:t>(</m:t>
                      </m:r>
                      <m:acc>
                        <m:accPr>
                          <m:chr m:val="̂"/>
                        </m:accPr>
                        <m:e>
                          <m:r>
                            <m:rPr>
                              <m:sty m:val="b"/>
                            </m:rPr>
                            <m:t>θ</m:t>
                          </m:r>
                        </m:e>
                      </m:acc>
                      <m:r>
                        <m:t>)</m:t>
                      </m:r>
                      <m:r>
                        <m:t>=</m:t>
                      </m:r>
                      <m:r>
                        <m:t>0</m:t>
                      </m:r>
                      <m:r>
                        <m:t>⇔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t>(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−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)</m:t>
                      </m:r>
                      <m:r>
                        <m:t>=</m:t>
                      </m:r>
                      <m:r>
                        <m:t>0</m:t>
                      </m:r>
                      <m:r>
                        <m:t>⇔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 hence the log-likelihood of the saturated model is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(</m:t>
                      </m:r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rPr>
                                  <m:sty m:val="b"/>
                                </m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s</m:t>
                          </m:r>
                        </m:sub>
                      </m:sSub>
                      <m:r>
                        <m:t>)</m:t>
                      </m:r>
                      <m:r>
                        <m:t>=</m:t>
                      </m:r>
                      <m: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n</m:t>
                          </m:r>
                        </m:num>
                        <m:den>
                          <m: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m:t>log</m:t>
                      </m:r>
                      <m:r>
                        <m:t>(</m:t>
                      </m:r>
                      <m:r>
                        <m:t>2</m:t>
                      </m:r>
                      <m:r>
                        <m:t>π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Session 4: Generalised Linear Model - continued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Solution:</a:t>
                </a:r>
              </a:p>
              <a:p>
                <a:pPr lvl="0" marL="0" indent="0">
                  <a:buNone/>
                </a:pPr>
                <a:r>
                  <a:rPr/>
                  <a:t>So finally, noting that </a:t>
                </a:r>
                <a14:m>
                  <m:oMath xmlns:m="http://schemas.openxmlformats.org/officeDocument/2006/math">
                    <m:r>
                      <m:t>ϕ</m:t>
                    </m:r>
                    <m:r>
                      <m:t>=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, we have: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D</m:t>
                      </m:r>
                      <m:r>
                        <m:t>(</m:t>
                      </m:r>
                      <m:r>
                        <m:rPr>
                          <m:sty m:val="b"/>
                        </m:rPr>
                        <m:t>y</m:t>
                      </m:r>
                      <m:r>
                        <m:t>,</m:t>
                      </m:r>
                      <m:acc>
                        <m:accPr>
                          <m:chr m:val="̂"/>
                        </m:accPr>
                        <m:e>
                          <m:r>
                            <m:rPr>
                              <m:sty m:val="b"/>
                            </m:rPr>
                            <m:t>μ</m:t>
                          </m:r>
                        </m:e>
                      </m:acc>
                      <m:r>
                        <m:t>)</m:t>
                      </m:r>
                      <m:r>
                        <m:t>=</m:t>
                      </m:r>
                      <m:r>
                        <m:t>2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n</m:t>
                              </m:r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m:t>log</m:t>
                          </m:r>
                          <m:r>
                            <m:t>(</m:t>
                          </m:r>
                          <m:r>
                            <m:t>2</m:t>
                          </m:r>
                          <m:r>
                            <m:t>π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)</m:t>
                          </m:r>
                          <m: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1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(</m:t>
                                  </m:r>
                                  <m:sSub>
                                    <m:e>
                                      <m:r>
                                        <m:t>y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t>−</m:t>
                                  </m:r>
                                  <m:sSub>
                                    <m:e>
                                      <m:acc>
                                        <m:accPr>
                                          <m:chr m:val="̂"/>
                                        </m:accPr>
                                        <m:e>
                                          <m:r>
                                            <m:t>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sSup>
                                    <m:e>
                                      <m:r>
                                        <m:t>)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t>2</m:t>
                                  </m:r>
                                  <m:sSup>
                                    <m:e>
                                      <m:r>
                                        <m:t>σ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  <m:r>
                            <m:t>+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n</m:t>
                              </m:r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m:t>log</m:t>
                          </m:r>
                          <m:r>
                            <m:t>(</m:t>
                          </m:r>
                          <m:r>
                            <m:t>2</m:t>
                          </m:r>
                          <m:r>
                            <m:t>π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)</m:t>
                          </m:r>
                        </m:e>
                      </m:d>
                      <m: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(</m:t>
                          </m:r>
                        </m:e>
                      </m:nary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−</m:t>
                      </m:r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μ</m:t>
                              </m:r>
                            </m:e>
                          </m:acc>
                        </m:e>
                        <m:sub>
                          <m:r>
                            <m:t>i</m:t>
                          </m:r>
                        </m:sub>
                      </m:sSub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(</m:t>
                          </m:r>
                        </m:e>
                      </m:nary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−</m:t>
                      </m:r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e>
                        <m:sub>
                          <m:r>
                            <m:t>i</m:t>
                          </m:r>
                        </m:sub>
                      </m:sSub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=</m:t>
                      </m:r>
                      <m:r>
                        <m:t>E</m:t>
                      </m:r>
                      <m:r>
                        <m:t>S</m:t>
                      </m:r>
                      <m:r>
                        <m:t>S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QED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deviance is just a scaled likelihood ratio statistic (recall: differences of logs = log of ratio).</a:t>
                </a:r>
              </a:p>
              <a:p>
                <a:pPr lvl="0" marL="0" indent="0">
                  <a:buNone/>
                </a:pPr>
                <a:r>
                  <a:rPr/>
                  <a:t>As we saw, the deviance generalises the residual / error sum of squares to GLMs. This means the deviance can be used as a measure of goodness of fit.</a:t>
                </a:r>
              </a:p>
              <a:p>
                <a:pPr lvl="0" marL="0" indent="0">
                  <a:buNone/>
                </a:pPr>
                <a:r>
                  <a:rPr/>
                  <a:t>Under the null hypothesis of no difference between the saturated and the proposed model: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D</m:t>
                      </m:r>
                      <m:r>
                        <m:t>(</m:t>
                      </m:r>
                      <m:r>
                        <m:rPr>
                          <m:sty m:val="b"/>
                        </m:rPr>
                        <m:t>y</m:t>
                      </m:r>
                      <m:r>
                        <m:t>,</m:t>
                      </m:r>
                      <m:acc>
                        <m:accPr>
                          <m:chr m:val="̂"/>
                        </m:accPr>
                        <m:e>
                          <m:r>
                            <m:rPr>
                              <m:sty m:val="b"/>
                            </m:rPr>
                            <m:t>μ</m:t>
                          </m:r>
                        </m:e>
                      </m:acc>
                      <m:r>
                        <m:t>)</m:t>
                      </m:r>
                      <m:r>
                        <m:t>∼</m:t>
                      </m:r>
                      <m:sSubSup>
                        <m:e>
                          <m:r>
                            <m:t>χ</m:t>
                          </m:r>
                        </m:e>
                        <m:sub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p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can also compute the deviance for the worst model: the one where we include only an intercept.</a:t>
                </a:r>
              </a:p>
              <a:p>
                <a:pPr lvl="0" marL="0" indent="0">
                  <a:buNone/>
                </a:pPr>
                <a:r>
                  <a:rPr/>
                  <a:t>This is called the </a:t>
                </a:r>
                <a:r>
                  <a:rPr b="1"/>
                  <a:t>null deviance</a:t>
                </a:r>
                <a:r>
                  <a:rPr/>
                  <a:t> and in the general linear model it is equal to the total sum of squares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t>S</m:t>
                    </m:r>
                    <m:r>
                      <m:t>S</m:t>
                    </m:r>
                    <m:r>
                      <m:t>=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(</m:t>
                      </m:r>
                      <m:r>
                        <m:rPr>
                          <m:sty m:val="b"/>
                        </m:rPr>
                        <m:t>y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D</m:t>
                      </m:r>
                      <m:r>
                        <m:t>(</m:t>
                      </m:r>
                      <m:r>
                        <m:rPr>
                          <m:sty m:val="b"/>
                        </m:rPr>
                        <m:t>y</m:t>
                      </m:r>
                      <m:r>
                        <m:t>,</m:t>
                      </m:r>
                      <m:bar>
                        <m:barPr>
                          <m:pos m:val="top"/>
                        </m:barPr>
                        <m:e>
                          <m:r>
                            <m:rPr>
                              <m:sty m:val="b"/>
                            </m:rPr>
                            <m:t>y</m:t>
                          </m:r>
                        </m:e>
                      </m:bar>
                      <m:r>
                        <m:t>)</m:t>
                      </m:r>
                      <m:r>
                        <m:t>=</m:t>
                      </m:r>
                      <m:r>
                        <m:t>2</m:t>
                      </m:r>
                      <m:r>
                        <m:t>ϕ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r>
                            <m:t>l</m:t>
                          </m:r>
                          <m:r>
                            <m:t>(</m:t>
                          </m:r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rPr>
                                      <m:sty m:val="b"/>
                                    </m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s</m:t>
                              </m:r>
                            </m:sub>
                          </m:sSub>
                          <m:r>
                            <m:t>)</m:t>
                          </m:r>
                          <m:r>
                            <m:t>−</m:t>
                          </m:r>
                          <m:r>
                            <m:t>l</m:t>
                          </m:r>
                          <m:r>
                            <m:t>(</m:t>
                          </m:r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  <m:r>
                            <m:t>)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p:pic>
        <p:nvPicPr>
          <p:cNvPr descr="devianc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03400" y="1816100"/>
            <a:ext cx="85979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9690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https://bookdown.org/egarpor/PM-UC3M/glm-deviance.html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model:</a:t>
            </a:r>
            <a:r>
              <a:rPr/>
              <a:t> </a:t>
            </a:r>
            <a:r>
              <a:rPr/>
              <a:t>diagnostics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You have fitted a GLM model. How do you know it’s any good?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Goodness of fit</a:t>
                </a:r>
              </a:p>
              <a:p>
                <a:pPr lvl="2"/>
                <a:r>
                  <a:rPr/>
                  <a:t>Visual check</a:t>
                </a:r>
              </a:p>
              <a:p>
                <a:pPr lvl="2"/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Sup>
                      <m:e>
                        <m:r>
                          <m:t>R</m:t>
                        </m:r>
                      </m:e>
                      <m:sub>
                        <m:r>
                          <m:t>a</m:t>
                        </m:r>
                        <m:r>
                          <m:t>d</m:t>
                        </m:r>
                        <m:r>
                          <m:t>j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</m:oMath>
                </a14:m>
                <a:r>
                  <a:rPr/>
                  <a:t>, proportion of deviance explained</a:t>
                </a:r>
              </a:p>
              <a:p>
                <a:pPr lvl="2"/>
                <a:r>
                  <a:rPr/>
                  <a:t>AIC, BIC</a:t>
                </a:r>
              </a:p>
              <a:p>
                <a:pPr lvl="1"/>
                <a:r>
                  <a:rPr/>
                  <a:t>Residuals</a:t>
                </a:r>
              </a:p>
              <a:p>
                <a:pPr lvl="2"/>
                <a:r>
                  <a:rPr/>
                  <a:t>QQ plot</a:t>
                </a:r>
              </a:p>
              <a:p>
                <a:pPr lvl="2"/>
                <a:r>
                  <a:rPr/>
                  <a:t>residuals vs. predicted values</a:t>
                </a:r>
              </a:p>
              <a:p>
                <a:pPr lvl="2"/>
                <a:r>
                  <a:rPr/>
                  <a:t>Cook’s distance, DBETAS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model:</a:t>
            </a:r>
            <a:r>
              <a:rPr/>
              <a:t> </a:t>
            </a:r>
            <a:r>
              <a:rPr/>
              <a:t>diagnostics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Goodness of fit</a:t>
                </a:r>
              </a:p>
              <a:p>
                <a:pPr lvl="0" marL="0" indent="0">
                  <a:buNone/>
                </a:pPr>
                <a:r>
                  <a:rPr/>
                  <a:t>We have already seen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, the coefficient of determination. It can be interpreted as the proportion of variance explained by the model.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R</m:t>
                          </m:r>
                          <m:r>
                            <m:t>S</m:t>
                          </m:r>
                          <m:r>
                            <m:t>S</m:t>
                          </m:r>
                        </m:num>
                        <m:den>
                          <m:r>
                            <m:t>T</m:t>
                          </m:r>
                          <m:r>
                            <m:t>S</m:t>
                          </m:r>
                          <m:r>
                            <m:t>S</m:t>
                          </m:r>
                        </m:den>
                      </m:f>
                      <m:r>
                        <m:t>=</m:t>
                      </m:r>
                      <m:r>
                        <m:t>1</m:t>
                      </m:r>
                      <m: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</m:num>
                        <m:den>
                          <m:r>
                            <m:t>T</m:t>
                          </m:r>
                          <m:r>
                            <m:t>S</m:t>
                          </m:r>
                          <m:r>
                            <m:t>S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GLMs we need to generalise the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however. We can compute the proportion of deviance explained: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R</m:t>
                          </m:r>
                        </m:e>
                        <m:sub>
                          <m:r>
                            <m:t>d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t>=</m:t>
                      </m:r>
                      <m:r>
                        <m:t>1</m:t>
                      </m:r>
                      <m: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t>(</m:t>
                          </m:r>
                          <m:r>
                            <m:rPr>
                              <m:sty m:val="b"/>
                            </m:rPr>
                            <m:t>y</m:t>
                          </m:r>
                          <m:r>
                            <m:t>,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rPr>
                                  <m:sty m:val="b"/>
                                </m:rPr>
                                <m:t>μ</m:t>
                              </m:r>
                            </m:e>
                          </m:acc>
                          <m:r>
                            <m:t>)</m:t>
                          </m:r>
                        </m:num>
                        <m:den>
                          <m:sSub>
                            <m:e>
                              <m:r>
                                <m:t>D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  <m:r>
                            <m:t>(</m:t>
                          </m:r>
                          <m:r>
                            <m:rPr>
                              <m:sty m:val="b"/>
                            </m:rPr>
                            <m:t>y</m:t>
                          </m:r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model:</a:t>
            </a:r>
            <a:r>
              <a:rPr/>
              <a:t> </a:t>
            </a:r>
            <a:r>
              <a:rPr/>
              <a:t>diagnostics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Goodness of fit</a:t>
                </a:r>
              </a:p>
              <a:p>
                <a:pPr lvl="0" marL="0" indent="0">
                  <a:buNone/>
                </a:pPr>
                <a:r>
                  <a:rPr/>
                  <a:t>It is not wise to maximise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(resp. </a:t>
                </a:r>
                <a14:m>
                  <m:oMath xmlns:m="http://schemas.openxmlformats.org/officeDocument/2006/math">
                    <m:sSubSup>
                      <m:e>
                        <m:r>
                          <m:t>R</m:t>
                        </m:r>
                      </m:e>
                      <m:sub>
                        <m:r>
                          <m:t>d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</m:oMath>
                </a14:m>
                <a:r>
                  <a:rPr/>
                  <a:t>): you will end up with overfitted models with many parameters.</a:t>
                </a:r>
              </a:p>
              <a:p>
                <a:pPr lvl="0" marL="0" indent="0">
                  <a:buNone/>
                </a:pPr>
                <a:r>
                  <a:rPr/>
                  <a:t>The </a:t>
                </a:r>
                <a:r>
                  <a:rPr b="1"/>
                  <a:t>adjusted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,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R</m:t>
                          </m:r>
                        </m:e>
                        <m:sub>
                          <m:r>
                            <m:t>a</m:t>
                          </m:r>
                          <m:r>
                            <m:t>d</m:t>
                          </m:r>
                          <m:r>
                            <m:t>j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t>=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)</m:t>
                      </m:r>
                      <m:f>
                        <m:fPr>
                          <m:type m:val="bar"/>
                        </m:fPr>
                        <m:num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num>
                        <m:den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p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is penalised for the number of parameters in the model (similarly for </a:t>
                </a:r>
                <a14:m>
                  <m:oMath xmlns:m="http://schemas.openxmlformats.org/officeDocument/2006/math">
                    <m:sSubSup>
                      <m:e>
                        <m:r>
                          <m:t>R</m:t>
                        </m:r>
                      </m:e>
                      <m:sub>
                        <m:r>
                          <m:t>d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</m:oMath>
                </a14:m>
                <a:r>
                  <a:rPr/>
                  <a:t>).</a:t>
                </a:r>
              </a:p>
              <a:p>
                <a:pPr lvl="0" marL="0" indent="0">
                  <a:buNone/>
                </a:pPr>
                <a:r>
                  <a:rPr/>
                  <a:t>Note: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usually only reported for general linear models. In GLMs it is more common to directly state both the null deviance and the model deviance.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model:</a:t>
            </a:r>
            <a:r>
              <a:rPr/>
              <a:t> </a:t>
            </a:r>
            <a:r>
              <a:rPr/>
              <a:t>diagnostics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Goodness of fit</a:t>
                </a:r>
              </a:p>
              <a:p>
                <a:pPr lvl="0" marL="0" indent="0">
                  <a:buNone/>
                </a:pPr>
                <a:r>
                  <a:rPr/>
                  <a:t>When maximum likelihood is used, you can also consider the likelihood itself as a measure of </a:t>
                </a:r>
                <a:r>
                  <a:rPr b="1"/>
                  <a:t>relative</a:t>
                </a:r>
                <a:r>
                  <a:rPr/>
                  <a:t> goodness of fit.</a:t>
                </a:r>
              </a:p>
              <a:p>
                <a:pPr lvl="0" marL="0" indent="0">
                  <a:buNone/>
                </a:pPr>
                <a:r>
                  <a:rPr/>
                  <a:t>Again: better to penalise for the number of parameters in the model.</a:t>
                </a:r>
              </a:p>
              <a:p>
                <a:pPr lvl="0" marL="0" indent="0">
                  <a:buNone/>
                </a:pPr>
                <a:r>
                  <a:rPr/>
                  <a:t>Akaike Information Criterion (AIC)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2</m:t>
                      </m:r>
                      <m:r>
                        <m:t>⋅</m:t>
                      </m:r>
                      <m:r>
                        <m:t>(</m:t>
                      </m:r>
                      <m:r>
                        <m:t>p</m:t>
                      </m:r>
                      <m:r>
                        <m:t>+</m:t>
                      </m:r>
                      <m:r>
                        <m:t>1</m:t>
                      </m:r>
                      <m:r>
                        <m:t>)</m:t>
                      </m:r>
                      <m:r>
                        <m:t>−</m:t>
                      </m:r>
                      <m:r>
                        <m:t>2</m:t>
                      </m:r>
                      <m:r>
                        <m:t>⋅</m:t>
                      </m:r>
                      <m:r>
                        <m:rPr>
                          <m:sty m:val="p"/>
                        </m:rPr>
                        <m:t>ln</m:t>
                      </m:r>
                      <m:r>
                        <m:t>(</m:t>
                      </m:r>
                      <m:acc>
                        <m:accPr>
                          <m:chr m:val="̂"/>
                        </m:accPr>
                        <m:e>
                          <m:r>
                            <m:t>L</m:t>
                          </m:r>
                        </m:e>
                      </m:acc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Bayesian Information Criterion (BIC)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ln(n)</m:t>
                      </m:r>
                      <m:r>
                        <m:t>⋅</m:t>
                      </m:r>
                      <m:r>
                        <m:t>(</m:t>
                      </m:r>
                      <m:r>
                        <m:t>p</m:t>
                      </m:r>
                      <m:r>
                        <m:t>+</m:t>
                      </m:r>
                      <m:r>
                        <m:t>1</m:t>
                      </m:r>
                      <m:r>
                        <m:t>)</m:t>
                      </m:r>
                      <m:r>
                        <m:t>−</m:t>
                      </m:r>
                      <m:r>
                        <m:t>2</m:t>
                      </m:r>
                      <m:r>
                        <m:t>⋅</m:t>
                      </m:r>
                      <m:r>
                        <m:rPr>
                          <m:sty m:val="p"/>
                        </m:rPr>
                        <m:t>ln</m:t>
                      </m:r>
                      <m:r>
                        <m:t>(</m:t>
                      </m:r>
                      <m:acc>
                        <m:accPr>
                          <m:chr m:val="̂"/>
                        </m:accPr>
                        <m:e>
                          <m:r>
                            <m:t>L</m:t>
                          </m:r>
                        </m:e>
                      </m:acc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model:</a:t>
            </a:r>
            <a:r>
              <a:rPr/>
              <a:t> </a:t>
            </a:r>
            <a:r>
              <a:rPr/>
              <a:t>diagnostics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Goodness of fit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Visually inspect the fit - if possible.</a:t>
                </a:r>
              </a:p>
              <a:p>
                <a:pPr lvl="0" marL="0" indent="0">
                  <a:buNone/>
                </a:pPr>
                <a:r>
                  <a:rPr/>
                  <a:t>Tricky for, e.g. binary responses and/or large number of predictors.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[end of ST6103 GLM Session 4]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</m:oMath>
                </a14:m>
                <a:r>
                  <a:rPr/>
                  <a:t> - random variables (here: X = predictor, Y = response)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</m:oMath>
                </a14:m>
                <a:r>
                  <a:rPr/>
                  <a:t> - measured / observed values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  <a:r>
                  <a:rPr/>
                  <a:t> - random variable (here: error / residual)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θ</m:t>
                    </m:r>
                  </m:oMath>
                </a14:m>
                <a:r>
                  <a:rPr/>
                  <a:t> - a vector of parameters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</m:oMath>
                </a14:m>
                <a:r>
                  <a:rPr/>
                  <a:t> - sample mean estimators for X, Y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</m:oMath>
                </a14:m>
                <a:r>
                  <a:rPr/>
                  <a:t> - sample mean estimates of X, Y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 - given a statistic T, estimator and estimate of 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- probability of an event A occuring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- distribution mass / density functions of X, Y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- X distributed according to distribution function F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X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Y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T</m:t>
                    </m:r>
                    <m:r>
                      <m:t>]</m:t>
                    </m:r>
                  </m:oMath>
                </a14:m>
                <a:r>
                  <a:rPr/>
                  <a:t> - the expectation of X, Y, T respectively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model: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bands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Once we have fitted a GLM, we can predict new values.</a:t>
            </a:r>
          </a:p>
          <a:p>
            <a:pPr lvl="0" marL="0" indent="0">
              <a:buNone/>
            </a:pPr>
            <a:r>
              <a:rPr/>
              <a:t>Predicting response values for predictor values well outside the ones used to fit the model should be avoided!</a:t>
            </a:r>
          </a:p>
          <a:p>
            <a:pPr lvl="0" marL="0" indent="0">
              <a:buNone/>
            </a:pPr>
            <a:r>
              <a:rPr/>
              <a:t>Prediction uses estimates. Can we derive prediction confidence intervals? What we predict in a GLM is the </a:t>
            </a:r>
            <a:r>
              <a:rPr i="1"/>
              <a:t>mean</a:t>
            </a:r>
            <a:r>
              <a:rPr/>
              <a:t> response. We can actually consider 2 types of prediction confidence intervals:</a:t>
            </a:r>
          </a:p>
          <a:p>
            <a:pPr lvl="1">
              <a:buAutoNum type="alphaLcPeriod"/>
            </a:pPr>
            <a:r>
              <a:rPr/>
              <a:t>for the mean response</a:t>
            </a:r>
          </a:p>
          <a:p>
            <a:pPr lvl="1">
              <a:buAutoNum type="alphaLcPeriod"/>
            </a:pPr>
            <a:r>
              <a:rPr/>
              <a:t>for a new observation</a:t>
            </a:r>
          </a:p>
          <a:p>
            <a:pPr lvl="0" marL="0" indent="0">
              <a:buNone/>
            </a:pPr>
            <a:r>
              <a:rPr/>
              <a:t>The first one takes only the uncertainty of the model fit into account, the second one also takes the variability of the response values into account.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model: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bands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have seen that the estimators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β</m:t>
                        </m:r>
                      </m:e>
                    </m:acc>
                  </m:oMath>
                </a14:m>
                <a:r>
                  <a:rPr/>
                  <a:t> are asympotically normally distributed. This implies that, on the link function scale (i.e. for the linear predictor </a:t>
                </a:r>
                <a14:m>
                  <m:oMath xmlns:m="http://schemas.openxmlformats.org/officeDocument/2006/math">
                    <m:r>
                      <m:t>η</m:t>
                    </m:r>
                  </m:oMath>
                </a14:m>
                <a:r>
                  <a:rPr/>
                  <a:t>), we can construct confidence intervals using the asympotic normal distribution, then back transform to the scale of the response variable.</a:t>
                </a:r>
              </a:p>
              <a:p>
                <a:pPr lvl="0" marL="0" indent="0">
                  <a:buNone/>
                </a:pPr>
                <a:r>
                  <a:rPr/>
                  <a:t>For a 95% confidence interval for the mean response: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η</m:t>
                          </m:r>
                        </m:e>
                      </m:acc>
                      <m:r>
                        <m:t>±</m:t>
                      </m:r>
                      <m:r>
                        <m:t>1.96</m:t>
                      </m:r>
                      <m:r>
                        <m:t>×</m:t>
                      </m:r>
                      <m:r>
                        <m:t>S</m:t>
                      </m:r>
                      <m:r>
                        <m:t>E</m:t>
                      </m:r>
                      <m:r>
                        <m:t>(</m:t>
                      </m:r>
                      <m:acc>
                        <m:accPr>
                          <m:chr m:val="̂"/>
                        </m:accPr>
                        <m:e>
                          <m:r>
                            <m:t>η</m:t>
                          </m:r>
                        </m:e>
                      </m:acc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 then, backtransforming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e>
                        <m:sub>
                          <m:r>
                            <m:t>l</m:t>
                          </m:r>
                          <m:r>
                            <m:t>o</m:t>
                          </m:r>
                          <m:r>
                            <m:t>w</m:t>
                          </m:r>
                        </m:sub>
                      </m:sSub>
                      <m:r>
                        <m:t>=</m:t>
                      </m:r>
                      <m:sSup>
                        <m:e>
                          <m:r>
                            <m:t>g</m:t>
                          </m:r>
                        </m:e>
                        <m:sup>
                          <m:r>
                            <m:t>−</m:t>
                          </m:r>
                          <m:r>
                            <m:t>1</m:t>
                          </m:r>
                        </m:sup>
                      </m:sSup>
                      <m:r>
                        <m:t>(</m:t>
                      </m:r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η</m:t>
                              </m:r>
                            </m:e>
                          </m:acc>
                        </m:e>
                        <m:sub>
                          <m:r>
                            <m:t>l</m:t>
                          </m:r>
                          <m:r>
                            <m:t>o</m:t>
                          </m:r>
                          <m:r>
                            <m:t>w</m:t>
                          </m:r>
                        </m:sub>
                      </m:sSub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e>
                        <m:sub>
                          <m:r>
                            <m:t>h</m:t>
                          </m:r>
                          <m:r>
                            <m:t>i</m:t>
                          </m:r>
                          <m:r>
                            <m:t>g</m:t>
                          </m:r>
                          <m:r>
                            <m:t>h</m:t>
                          </m:r>
                        </m:sub>
                      </m:sSub>
                      <m:r>
                        <m:t>=</m:t>
                      </m:r>
                      <m:sSup>
                        <m:e>
                          <m:r>
                            <m:t>g</m:t>
                          </m:r>
                        </m:e>
                        <m:sup>
                          <m:r>
                            <m:t>−</m:t>
                          </m:r>
                          <m:r>
                            <m:t>1</m:t>
                          </m:r>
                        </m:sup>
                      </m:sSup>
                      <m:r>
                        <m:t>(</m:t>
                      </m:r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η</m:t>
                              </m:r>
                            </m:e>
                          </m:acc>
                        </m:e>
                        <m:sub>
                          <m:r>
                            <m:t>h</m:t>
                          </m:r>
                          <m:r>
                            <m:t>i</m:t>
                          </m:r>
                          <m:r>
                            <m:t>g</m:t>
                          </m:r>
                          <m:r>
                            <m:t>h</m:t>
                          </m:r>
                        </m:sub>
                      </m:sSub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model: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bands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modPois&lt;-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glm</a:t>
            </a:r>
            <a:r>
              <a:rPr sz="1800">
                <a:latin typeface="Courier"/>
              </a:rPr>
              <a:t>(dist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speed,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cars,</a:t>
            </a:r>
            <a:r>
              <a:rPr sz="1800">
                <a:solidFill>
                  <a:srgbClr val="902000"/>
                </a:solidFill>
                <a:latin typeface="Courier"/>
              </a:rPr>
              <a:t>family=</a:t>
            </a:r>
            <a:r>
              <a:rPr sz="1800">
                <a:latin typeface="Courier"/>
              </a:rPr>
              <a:t>poisson)</a:t>
            </a:r>
            <a:br/>
            <a:r>
              <a:rPr sz="1800">
                <a:latin typeface="Courier"/>
              </a:rPr>
              <a:t>newX&lt;-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speed=</a:t>
            </a:r>
            <a:r>
              <a:rPr sz="1800" b="1">
                <a:solidFill>
                  <a:srgbClr val="007020"/>
                </a:solidFill>
                <a:latin typeface="Courier"/>
              </a:rPr>
              <a:t>seq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length=</a:t>
            </a:r>
            <a:r>
              <a:rPr sz="1800">
                <a:solidFill>
                  <a:srgbClr val="40A070"/>
                </a:solidFill>
                <a:latin typeface="Courier"/>
              </a:rPr>
              <a:t>500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pred&lt;-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(modPois,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"link"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newdata=</a:t>
            </a:r>
            <a:r>
              <a:rPr sz="1800">
                <a:latin typeface="Courier"/>
              </a:rPr>
              <a:t>newX, </a:t>
            </a:r>
            <a:r>
              <a:rPr sz="1800">
                <a:solidFill>
                  <a:srgbClr val="902000"/>
                </a:solidFill>
                <a:latin typeface="Courier"/>
              </a:rPr>
              <a:t>se.fit=</a:t>
            </a:r>
            <a:r>
              <a:rPr sz="1800">
                <a:latin typeface="Courier"/>
              </a:rPr>
              <a:t>T)</a:t>
            </a:r>
            <a:br/>
            <a:r>
              <a:rPr sz="1800">
                <a:latin typeface="Courier"/>
              </a:rPr>
              <a:t>predFit&lt;-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(pred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fit)</a:t>
            </a:r>
            <a:br/>
            <a:r>
              <a:rPr sz="1800">
                <a:latin typeface="Courier"/>
              </a:rPr>
              <a:t>predLow&lt;-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(pred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fit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qnorm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0.975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pred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se.fit)</a:t>
            </a:r>
            <a:br/>
            <a:r>
              <a:rPr sz="1800">
                <a:latin typeface="Courier"/>
              </a:rPr>
              <a:t>predHigh&lt;-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(pred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fit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 b="1">
                <a:solidFill>
                  <a:srgbClr val="007020"/>
                </a:solidFill>
                <a:latin typeface="Courier"/>
              </a:rPr>
              <a:t>qnorm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0.975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pred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se.fit)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(dist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speed,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cars,</a:t>
            </a:r>
            <a:r>
              <a:rPr sz="1800">
                <a:solidFill>
                  <a:srgbClr val="902000"/>
                </a:solidFill>
                <a:latin typeface="Courier"/>
              </a:rPr>
              <a:t>cex=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xlim=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30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902000"/>
                </a:solidFill>
                <a:latin typeface="Courier"/>
              </a:rPr>
              <a:t>ylim=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170</a:t>
            </a:r>
            <a:r>
              <a:rPr sz="1800">
                <a:latin typeface="Courier"/>
              </a:rPr>
              <a:t>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lines</a:t>
            </a:r>
            <a:r>
              <a:rPr sz="1800">
                <a:latin typeface="Courier"/>
              </a:rPr>
              <a:t>(newX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speed,predFit,</a:t>
            </a:r>
            <a:r>
              <a:rPr sz="1800">
                <a:solidFill>
                  <a:srgbClr val="902000"/>
                </a:solidFill>
                <a:latin typeface="Courier"/>
              </a:rPr>
              <a:t>lwd=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"steelblue"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polygon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(newX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speed,newX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speed[</a:t>
            </a:r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(newX)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(predLow,predHigh[</a:t>
            </a:r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(newX)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 b="1">
                <a:solidFill>
                  <a:srgbClr val="007020"/>
                </a:solidFill>
                <a:latin typeface="Courier"/>
              </a:rPr>
              <a:t>rgb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70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130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180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alpha=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maxColorValue=</a:t>
            </a:r>
            <a:r>
              <a:rPr sz="1800">
                <a:solidFill>
                  <a:srgbClr val="40A070"/>
                </a:solidFill>
                <a:latin typeface="Courier"/>
              </a:rPr>
              <a:t>255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902000"/>
                </a:solidFill>
                <a:latin typeface="Courier"/>
              </a:rPr>
              <a:t>border=</a:t>
            </a:r>
            <a:r>
              <a:rPr sz="1800">
                <a:solidFill>
                  <a:srgbClr val="007020"/>
                </a:solidFill>
                <a:latin typeface="Courier"/>
              </a:rPr>
              <a:t>NA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nco_ST6103_GLM_2019_Henrion_Session4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model: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bands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 intervals for new observations are more tricky as we would need an estimate of the variability of the response variable on the link scale.</a:t>
            </a:r>
          </a:p>
          <a:p>
            <a:pPr lvl="0" marL="0" indent="0">
              <a:buNone/>
            </a:pPr>
            <a:r>
              <a:rPr/>
              <a:t>For some models, we cannot derive analytical solutions (e.g. Poisson) and for others (e.g. binomial), it would make little sense.</a:t>
            </a:r>
          </a:p>
          <a:p>
            <a:pPr lvl="0" marL="0" indent="0">
              <a:buNone/>
            </a:pPr>
            <a:r>
              <a:rPr/>
              <a:t>We can do this for general linear models however.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model: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bands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For Gaussian distribution with identity link GLMs, we can even derive exact prediction confidence intervals - for both the mean response and new observations.</a:t>
                </a:r>
              </a:p>
              <a:p>
                <a:pPr lvl="0" marL="0" indent="0">
                  <a:buNone/>
                </a:pPr>
                <a:r>
                  <a:rPr/>
                  <a:t>Mean response confidence interval for a model with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predictors: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t>±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α</m:t>
                          </m:r>
                          <m:r>
                            <m:t>/</m:t>
                          </m:r>
                          <m:r>
                            <m:t>2</m:t>
                          </m:r>
                          <m:r>
                            <m:t>,</m:t>
                          </m:r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p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t>S</m:t>
                      </m:r>
                      <m:r>
                        <m:t>E</m:t>
                      </m:r>
                      <m:r>
                        <m:t>(</m:t>
                      </m:r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t>E</m:t>
                    </m:r>
                    <m:r>
                      <m:t>(</m:t>
                    </m:r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  <m:r>
                      <m:t>)</m:t>
                    </m:r>
                    <m:r>
                      <m:t>=</m:t>
                    </m:r>
                    <m:rad>
                      <m:radPr>
                        <m:degHide m:val="1"/>
                      </m:radPr>
                      <m:deg/>
                      <m:e>
                        <m:r>
                          <m:t>M</m:t>
                        </m:r>
                        <m:r>
                          <m:t>S</m:t>
                        </m:r>
                        <m:r>
                          <m:t>E</m:t>
                        </m:r>
                        <m:r>
                          <m:t>×</m:t>
                        </m:r>
                        <m:sSub>
                          <m:e>
                            <m:r>
                              <m:rPr>
                                <m:sty m:val="b"/>
                              </m:rPr>
                              <m:t>x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t>e</m:t>
                            </m:r>
                            <m:r>
                              <m:t>w</m:t>
                            </m:r>
                          </m:sub>
                        </m:sSub>
                        <m:r>
                          <m:t>(</m:t>
                        </m:r>
                        <m:sSup>
                          <m:e>
                            <m:r>
                              <m:rPr>
                                <m:sty m:val="b"/>
                              </m:rPr>
                              <m:t>X</m:t>
                            </m:r>
                          </m:e>
                          <m:sup>
                            <m:r>
                              <m:t>T</m:t>
                            </m:r>
                          </m:sup>
                        </m:sSup>
                        <m:r>
                          <m:rPr>
                            <m:sty m:val="b"/>
                          </m:rPr>
                          <m:t>X</m:t>
                        </m:r>
                        <m:sSup>
                          <m:e>
                            <m:r>
                              <m:t>)</m:t>
                            </m:r>
                          </m:e>
                          <m:sup>
                            <m:r>
                              <m:t>−</m:t>
                            </m:r>
                            <m:r>
                              <m:t>1</m:t>
                            </m:r>
                          </m:sup>
                        </m:sSup>
                        <m:sSub>
                          <m:e>
                            <m:r>
                              <m:rPr>
                                <m:sty m:val="b"/>
                              </m:rPr>
                              <m:t>x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t>e</m:t>
                            </m:r>
                            <m:r>
                              <m:t>w</m:t>
                            </m:r>
                          </m:sub>
                        </m:sSub>
                      </m:e>
                    </m:ra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rPr>
                            <m:sty m:val="b"/>
                          </m:rPr>
                          <m:t>x</m:t>
                        </m:r>
                      </m:e>
                      <m:sub>
                        <m:r>
                          <m:t>n</m:t>
                        </m:r>
                        <m:r>
                          <m:t>e</m:t>
                        </m:r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 is the vector of predictors corresponding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Confidence intervals for a new observation for a model with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predictors: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t>±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α</m:t>
                          </m:r>
                          <m:r>
                            <m:t>/</m:t>
                          </m:r>
                          <m:r>
                            <m:t>2</m:t>
                          </m:r>
                          <m:r>
                            <m:t>,</m:t>
                          </m:r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p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sub>
                      </m:sSub>
                      <m:rad>
                        <m:radPr>
                          <m:degHide m:val="1"/>
                        </m:radPr>
                        <m:deg/>
                        <m:e>
                          <m:r>
                            <m:t>M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+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(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  <m:sSup>
                            <m:e>
                              <m:r>
                                <m:t>)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ST6103 - GLM - Session 4</dc:title>
  <dc:creator>Marc Henrion</dc:creator>
  <cp:keywords/>
  <dcterms:created xsi:type="dcterms:W3CDTF">2019-07-18T10:06:13Z</dcterms:created>
  <dcterms:modified xsi:type="dcterms:W3CDTF">2019-07-18T10:06:13Z</dcterms:modified>
</cp:coreProperties>
</file>