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02" d="100"/>
          <a:sy n="102" d="100"/>
        </p:scale>
        <p:origin x="126" y="3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9" Type="http://schemas.openxmlformats.org/officeDocument/2006/relationships/tableStyles" Target="tableStyles.xml" /><Relationship Id="rId48" Type="http://schemas.openxmlformats.org/officeDocument/2006/relationships/theme" Target="theme/theme1.xml" /><Relationship Id="rId1" Type="http://schemas.openxmlformats.org/officeDocument/2006/relationships/slideMaster" Target="slideMasters/slideMaster1.xml" /><Relationship Id="rId47" Type="http://schemas.openxmlformats.org/officeDocument/2006/relationships/viewProps" Target="viewProps.xml" /><Relationship Id="rId4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ST6103</a:t>
            </a:r>
            <a:r>
              <a:rPr/>
              <a:t> </a:t>
            </a:r>
            <a:r>
              <a:rPr/>
              <a:t>-</a:t>
            </a:r>
            <a:r>
              <a:rPr/>
              <a:t> </a:t>
            </a:r>
            <a:r>
              <a:rPr/>
              <a:t>GLM</a:t>
            </a:r>
            <a:r>
              <a:rPr/>
              <a:t> </a:t>
            </a:r>
            <a:r>
              <a:rPr/>
              <a:t>-</a:t>
            </a:r>
            <a:r>
              <a:rPr/>
              <a:t> </a:t>
            </a:r>
            <a:r>
              <a:rPr/>
              <a:t>Practical</a:t>
            </a:r>
            <a:r>
              <a:rPr/>
              <a:t> </a:t>
            </a:r>
            <a:r>
              <a:rPr/>
              <a:t>2</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lvl="0" marL="0" indent="0">
              <a:buNone/>
            </a:pPr>
            <a:br/>
            <a:br/>
            <a:r>
              <a:rPr/>
              <a:t>Marc</a:t>
            </a:r>
            <a:r>
              <a:rPr/>
              <a:t> </a:t>
            </a:r>
            <a:r>
              <a:rPr/>
              <a:t>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lvl="0" marL="0" indent="0">
              <a:buNone/>
            </a:pPr>
            <a:r>
              <a:rPr/>
              <a:t>16</a:t>
            </a:r>
            <a:r>
              <a:rPr/>
              <a:t> </a:t>
            </a:r>
            <a:r>
              <a:rPr/>
              <a:t>July</a:t>
            </a:r>
            <a:r>
              <a:rPr/>
              <a:t> </a:t>
            </a:r>
            <a:r>
              <a:rPr/>
              <a:t>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data</a:t>
            </a:r>
            <a:r>
              <a:rPr sz="1800">
                <a:latin typeface="Courier"/>
              </a:rPr>
              <a:t>(mtcars)</a:t>
            </a:r>
            <a:br/>
            <a:br/>
            <a:r>
              <a:rPr sz="1800" b="1">
                <a:solidFill>
                  <a:srgbClr val="007020"/>
                </a:solidFill>
                <a:latin typeface="Courier"/>
              </a:rPr>
              <a:t>dim</a:t>
            </a:r>
            <a:r>
              <a:rPr sz="1800">
                <a:latin typeface="Courier"/>
              </a:rPr>
              <a:t>(mtcars)</a:t>
            </a:r>
            <a:br/>
            <a:r>
              <a:rPr sz="1800" i="1">
                <a:solidFill>
                  <a:srgbClr val="60A0B0"/>
                </a:solidFill>
                <a:latin typeface="Courier"/>
              </a:rPr>
              <a:t>## [1] 32 11</a:t>
            </a:r>
            <a:br/>
            <a:r>
              <a:rPr sz="1800" b="1">
                <a:solidFill>
                  <a:srgbClr val="007020"/>
                </a:solidFill>
                <a:latin typeface="Courier"/>
              </a:rPr>
              <a:t>head</a:t>
            </a:r>
            <a:r>
              <a:rPr sz="1800">
                <a:latin typeface="Courier"/>
              </a:rPr>
              <a:t>(mtcars)</a:t>
            </a:r>
            <a:br/>
            <a:r>
              <a:rPr sz="1800" i="1">
                <a:solidFill>
                  <a:srgbClr val="60A0B0"/>
                </a:solidFill>
                <a:latin typeface="Courier"/>
              </a:rPr>
              <a:t>##                    mpg cyl disp  hp drat    wt  qsec vs am gear carb</a:t>
            </a:r>
            <a:br/>
            <a:r>
              <a:rPr sz="1800" i="1">
                <a:solidFill>
                  <a:srgbClr val="60A0B0"/>
                </a:solidFill>
                <a:latin typeface="Courier"/>
              </a:rPr>
              <a:t>## Mazda RX4         21.0   6  160 110 3.90 2.620 16.46  0  1    4    4</a:t>
            </a:r>
            <a:br/>
            <a:r>
              <a:rPr sz="1800" i="1">
                <a:solidFill>
                  <a:srgbClr val="60A0B0"/>
                </a:solidFill>
                <a:latin typeface="Courier"/>
              </a:rPr>
              <a:t>## Mazda RX4 Wag     21.0   6  160 110 3.90 2.875 17.02  0  1    4    4</a:t>
            </a:r>
            <a:br/>
            <a:r>
              <a:rPr sz="1800" i="1">
                <a:solidFill>
                  <a:srgbClr val="60A0B0"/>
                </a:solidFill>
                <a:latin typeface="Courier"/>
              </a:rPr>
              <a:t>## Datsun 710        22.8   4  108  93 3.85 2.320 18.61  1  1    4    1</a:t>
            </a:r>
            <a:br/>
            <a:r>
              <a:rPr sz="1800" i="1">
                <a:solidFill>
                  <a:srgbClr val="60A0B0"/>
                </a:solidFill>
                <a:latin typeface="Courier"/>
              </a:rPr>
              <a:t>## Hornet 4 Drive    21.4   6  258 110 3.08 3.215 19.44  1  0    3    1</a:t>
            </a:r>
            <a:br/>
            <a:r>
              <a:rPr sz="1800" i="1">
                <a:solidFill>
                  <a:srgbClr val="60A0B0"/>
                </a:solidFill>
                <a:latin typeface="Courier"/>
              </a:rPr>
              <a:t>## Hornet Sportabout 18.7   8  360 175 3.15 3.440 17.02  0  0    3    2</a:t>
            </a:r>
            <a:br/>
            <a:r>
              <a:rPr sz="1800" i="1">
                <a:solidFill>
                  <a:srgbClr val="60A0B0"/>
                </a:solidFill>
                <a:latin typeface="Courier"/>
              </a:rPr>
              <a:t>## Valiant           18.1   6  225 105 2.76 3.460 20.22  1  0    3    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hist</a:t>
            </a:r>
            <a:r>
              <a:rPr sz="1800">
                <a:latin typeface="Courier"/>
              </a:rPr>
              <a:t>(mtcars</a:t>
            </a:r>
            <a:r>
              <a:rPr sz="1800">
                <a:solidFill>
                  <a:srgbClr val="666666"/>
                </a:solidFill>
                <a:latin typeface="Courier"/>
              </a:rPr>
              <a:t>$</a:t>
            </a:r>
            <a:r>
              <a:rPr sz="1800">
                <a:latin typeface="Courier"/>
              </a:rPr>
              <a:t>mpg,</a:t>
            </a:r>
            <a:r>
              <a:rPr sz="1800">
                <a:solidFill>
                  <a:srgbClr val="902000"/>
                </a:solidFill>
                <a:latin typeface="Courier"/>
              </a:rPr>
              <a:t>xlab=</a:t>
            </a:r>
            <a:r>
              <a:rPr sz="1800">
                <a:solidFill>
                  <a:srgbClr val="4070A0"/>
                </a:solidFill>
                <a:latin typeface="Courier"/>
              </a:rPr>
              <a:t>"mtcars"</a:t>
            </a:r>
            <a:r>
              <a:rPr sz="1800">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(mtcars</a:t>
            </a:r>
            <a:r>
              <a:rPr sz="1800">
                <a:solidFill>
                  <a:srgbClr val="666666"/>
                </a:solidFill>
                <a:latin typeface="Courier"/>
              </a:rPr>
              <a:t>$</a:t>
            </a:r>
            <a:r>
              <a:rPr sz="1800">
                <a:latin typeface="Courier"/>
              </a:rPr>
              <a:t>cyl),</a:t>
            </a:r>
            <a:r>
              <a:rPr sz="1800">
                <a:solidFill>
                  <a:srgbClr val="902000"/>
                </a:solidFill>
                <a:latin typeface="Courier"/>
              </a:rPr>
              <a:t>xlab=</a:t>
            </a:r>
            <a:r>
              <a:rPr sz="1800">
                <a:solidFill>
                  <a:srgbClr val="4070A0"/>
                </a:solidFill>
                <a:latin typeface="Courier"/>
              </a:rPr>
              <a:t>"cyl"</a:t>
            </a:r>
            <a:r>
              <a:rPr sz="1800">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 # Exercise 3</a:t>
            </a:r>
          </a:p>
          <a:p>
            <a:pPr lvl="0" marL="1270000" indent="0">
              <a:buNone/>
            </a:pPr>
            <a:r>
              <a:rPr sz="1800" b="1">
                <a:solidFill>
                  <a:srgbClr val="007020"/>
                </a:solidFill>
                <a:latin typeface="Courier"/>
              </a:rPr>
              <a:t>hist</a:t>
            </a:r>
            <a:r>
              <a:rPr sz="1800">
                <a:latin typeface="Courier"/>
              </a:rPr>
              <a:t>(mtcars</a:t>
            </a:r>
            <a:r>
              <a:rPr sz="1800">
                <a:solidFill>
                  <a:srgbClr val="666666"/>
                </a:solidFill>
                <a:latin typeface="Courier"/>
              </a:rPr>
              <a:t>$</a:t>
            </a:r>
            <a:r>
              <a:rPr sz="1800">
                <a:latin typeface="Courier"/>
              </a:rPr>
              <a:t>disp,</a:t>
            </a:r>
            <a:r>
              <a:rPr sz="1800">
                <a:solidFill>
                  <a:srgbClr val="902000"/>
                </a:solidFill>
                <a:latin typeface="Courier"/>
              </a:rPr>
              <a:t>xlab=</a:t>
            </a:r>
            <a:r>
              <a:rPr sz="1800">
                <a:solidFill>
                  <a:srgbClr val="4070A0"/>
                </a:solidFill>
                <a:latin typeface="Courier"/>
              </a:rPr>
              <a:t>"disp"</a:t>
            </a:r>
            <a:r>
              <a:rPr sz="1800">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hist</a:t>
            </a:r>
            <a:r>
              <a:rPr sz="1800">
                <a:latin typeface="Courier"/>
              </a:rPr>
              <a:t>(mtcars</a:t>
            </a:r>
            <a:r>
              <a:rPr sz="1800">
                <a:solidFill>
                  <a:srgbClr val="666666"/>
                </a:solidFill>
                <a:latin typeface="Courier"/>
              </a:rPr>
              <a:t>$</a:t>
            </a:r>
            <a:r>
              <a:rPr sz="1800">
                <a:latin typeface="Courier"/>
              </a:rPr>
              <a:t>hp,</a:t>
            </a:r>
            <a:r>
              <a:rPr sz="1800">
                <a:solidFill>
                  <a:srgbClr val="902000"/>
                </a:solidFill>
                <a:latin typeface="Courier"/>
              </a:rPr>
              <a:t>xlab=</a:t>
            </a:r>
            <a:r>
              <a:rPr sz="1800">
                <a:solidFill>
                  <a:srgbClr val="4070A0"/>
                </a:solidFill>
                <a:latin typeface="Courier"/>
              </a:rPr>
              <a:t>"hp"</a:t>
            </a:r>
            <a:r>
              <a:rPr sz="1800">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hist</a:t>
            </a:r>
            <a:r>
              <a:rPr sz="1800">
                <a:latin typeface="Courier"/>
              </a:rPr>
              <a:t>(mtcars</a:t>
            </a:r>
            <a:r>
              <a:rPr sz="1800">
                <a:solidFill>
                  <a:srgbClr val="666666"/>
                </a:solidFill>
                <a:latin typeface="Courier"/>
              </a:rPr>
              <a:t>$</a:t>
            </a:r>
            <a:r>
              <a:rPr sz="1800">
                <a:latin typeface="Courier"/>
              </a:rPr>
              <a:t>drat,</a:t>
            </a:r>
            <a:r>
              <a:rPr sz="1800">
                <a:solidFill>
                  <a:srgbClr val="902000"/>
                </a:solidFill>
                <a:latin typeface="Courier"/>
              </a:rPr>
              <a:t>xlab=</a:t>
            </a:r>
            <a:r>
              <a:rPr sz="1800">
                <a:solidFill>
                  <a:srgbClr val="4070A0"/>
                </a:solidFill>
                <a:latin typeface="Courier"/>
              </a:rPr>
              <a:t>"drat"</a:t>
            </a:r>
            <a:r>
              <a:rPr sz="1800">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spcBef>
                <a:spcPts val="3000"/>
              </a:spcBef>
              <a:buNone/>
            </a:pPr>
            <a:r>
              <a:rPr b="1"/>
              <a:t>Practical 2: Generalised Linear Models using 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 # Exercise 3</a:t>
            </a:r>
          </a:p>
          <a:p>
            <a:pPr lvl="0" marL="1270000" indent="0">
              <a:buNone/>
            </a:pPr>
            <a:r>
              <a:rPr sz="1800" b="1">
                <a:solidFill>
                  <a:srgbClr val="007020"/>
                </a:solidFill>
                <a:latin typeface="Courier"/>
              </a:rPr>
              <a:t>hist</a:t>
            </a:r>
            <a:r>
              <a:rPr sz="1800">
                <a:latin typeface="Courier"/>
              </a:rPr>
              <a:t>(mtcars</a:t>
            </a:r>
            <a:r>
              <a:rPr sz="1800">
                <a:solidFill>
                  <a:srgbClr val="666666"/>
                </a:solidFill>
                <a:latin typeface="Courier"/>
              </a:rPr>
              <a:t>$</a:t>
            </a:r>
            <a:r>
              <a:rPr sz="1800">
                <a:latin typeface="Courier"/>
              </a:rPr>
              <a:t>wt,</a:t>
            </a:r>
            <a:r>
              <a:rPr sz="1800">
                <a:solidFill>
                  <a:srgbClr val="902000"/>
                </a:solidFill>
                <a:latin typeface="Courier"/>
              </a:rPr>
              <a:t>xlab=</a:t>
            </a:r>
            <a:r>
              <a:rPr sz="1800">
                <a:solidFill>
                  <a:srgbClr val="4070A0"/>
                </a:solidFill>
                <a:latin typeface="Courier"/>
              </a:rPr>
              <a:t>"wt"</a:t>
            </a:r>
            <a:r>
              <a:rPr sz="1800">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hist</a:t>
            </a:r>
            <a:r>
              <a:rPr sz="1800">
                <a:latin typeface="Courier"/>
              </a:rPr>
              <a:t>(mtcars</a:t>
            </a:r>
            <a:r>
              <a:rPr sz="1800">
                <a:solidFill>
                  <a:srgbClr val="666666"/>
                </a:solidFill>
                <a:latin typeface="Courier"/>
              </a:rPr>
              <a:t>$</a:t>
            </a:r>
            <a:r>
              <a:rPr sz="1800">
                <a:latin typeface="Courier"/>
              </a:rPr>
              <a:t>qsec,</a:t>
            </a:r>
            <a:r>
              <a:rPr sz="1800">
                <a:solidFill>
                  <a:srgbClr val="902000"/>
                </a:solidFill>
                <a:latin typeface="Courier"/>
              </a:rPr>
              <a:t>xlab=</a:t>
            </a:r>
            <a:r>
              <a:rPr sz="1800">
                <a:solidFill>
                  <a:srgbClr val="4070A0"/>
                </a:solidFill>
                <a:latin typeface="Courier"/>
              </a:rPr>
              <a:t>"qsec"</a:t>
            </a:r>
            <a:r>
              <a:rPr sz="1800">
                <a:latin typeface="Courie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(mtcars</a:t>
            </a:r>
            <a:r>
              <a:rPr sz="1800">
                <a:solidFill>
                  <a:srgbClr val="666666"/>
                </a:solidFill>
                <a:latin typeface="Courier"/>
              </a:rPr>
              <a:t>$</a:t>
            </a:r>
            <a:r>
              <a:rPr sz="1800">
                <a:latin typeface="Courier"/>
              </a:rPr>
              <a:t>vs),</a:t>
            </a:r>
            <a:r>
              <a:rPr sz="1800">
                <a:solidFill>
                  <a:srgbClr val="902000"/>
                </a:solidFill>
                <a:latin typeface="Courier"/>
              </a:rPr>
              <a:t>xlab=</a:t>
            </a:r>
            <a:r>
              <a:rPr sz="1800">
                <a:solidFill>
                  <a:srgbClr val="4070A0"/>
                </a:solidFill>
                <a:latin typeface="Courier"/>
              </a:rPr>
              <a:t>"vs"</a:t>
            </a:r>
            <a:r>
              <a:rPr sz="1800">
                <a:latin typeface="Courie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(mtcars</a:t>
            </a:r>
            <a:r>
              <a:rPr sz="1800">
                <a:solidFill>
                  <a:srgbClr val="666666"/>
                </a:solidFill>
                <a:latin typeface="Courier"/>
              </a:rPr>
              <a:t>$</a:t>
            </a:r>
            <a:r>
              <a:rPr sz="1800">
                <a:latin typeface="Courier"/>
              </a:rPr>
              <a:t>am),</a:t>
            </a:r>
            <a:r>
              <a:rPr sz="1800">
                <a:solidFill>
                  <a:srgbClr val="902000"/>
                </a:solidFill>
                <a:latin typeface="Courier"/>
              </a:rPr>
              <a:t>xlab=</a:t>
            </a:r>
            <a:r>
              <a:rPr sz="1800">
                <a:solidFill>
                  <a:srgbClr val="4070A0"/>
                </a:solidFill>
                <a:latin typeface="Courier"/>
              </a:rPr>
              <a:t>"am"</a:t>
            </a:r>
            <a:r>
              <a:rPr sz="1800">
                <a:latin typeface="Courie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(mtcars</a:t>
            </a:r>
            <a:r>
              <a:rPr sz="1800">
                <a:solidFill>
                  <a:srgbClr val="666666"/>
                </a:solidFill>
                <a:latin typeface="Courier"/>
              </a:rPr>
              <a:t>$</a:t>
            </a:r>
            <a:r>
              <a:rPr sz="1800">
                <a:latin typeface="Courier"/>
              </a:rPr>
              <a:t>gear),</a:t>
            </a:r>
            <a:r>
              <a:rPr sz="1800">
                <a:solidFill>
                  <a:srgbClr val="902000"/>
                </a:solidFill>
                <a:latin typeface="Courier"/>
              </a:rPr>
              <a:t>xlab=</a:t>
            </a:r>
            <a:r>
              <a:rPr sz="1800">
                <a:solidFill>
                  <a:srgbClr val="4070A0"/>
                </a:solidFill>
                <a:latin typeface="Courier"/>
              </a:rPr>
              <a:t>"gear"</a:t>
            </a:r>
            <a:r>
              <a:rPr sz="1800">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Download the file </a:t>
                </a:r>
                <a:r>
                  <a:rPr sz="1800">
                    <a:latin typeface="Courier"/>
                  </a:rPr>
                  <a:t>byHandExample1.csv</a:t>
                </a:r>
                <a:r>
                  <a:rPr/>
                  <a:t> from the GitHub repository.</a:t>
                </a:r>
              </a:p>
              <a:p>
                <a:pPr lvl="0" marL="0" indent="0">
                  <a:buNone/>
                </a:pPr>
                <a14:m>
                  <m:oMathPara xmlns:m="http://schemas.openxmlformats.org/officeDocument/2006/math">
                    <m:oMathParaPr>
                      <m:jc m:val="center"/>
                    </m:oMathParaPr>
                    <m:oMath>
                      <m:r>
                        <m:t> </m:t>
                      </m:r>
                    </m:oMath>
                  </m:oMathPara>
                </a14:m>
              </a:p>
              <a:p>
                <a:pPr lvl="0" marL="0" indent="0">
                  <a:buNone/>
                </a:pPr>
                <a:r>
                  <a:rPr/>
                  <a:t>Use </a:t>
                </a:r>
                <a:r>
                  <a:rPr sz="1800">
                    <a:latin typeface="Courier"/>
                  </a:rPr>
                  <a:t>read.csv()</a:t>
                </a:r>
                <a:r>
                  <a:rPr/>
                  <a:t> or </a:t>
                </a:r>
                <a:r>
                  <a:rPr sz="1800">
                    <a:latin typeface="Courier"/>
                  </a:rPr>
                  <a:t>read.table()</a:t>
                </a:r>
                <a:r>
                  <a:rPr/>
                  <a:t> to read this dataset into </a:t>
                </a:r>
                <a:r>
                  <a:rPr sz="1800">
                    <a:latin typeface="Courier"/>
                  </a:rPr>
                  <a:t>R</a:t>
                </a:r>
                <a:r>
                  <a:rPr/>
                  <a:t>.</a:t>
                </a:r>
              </a:p>
              <a:p>
                <a:pPr lvl="0" marL="0" indent="0">
                  <a:buNone/>
                </a:pPr>
                <a14:m>
                  <m:oMathPara xmlns:m="http://schemas.openxmlformats.org/officeDocument/2006/math">
                    <m:oMathParaPr>
                      <m:jc m:val="center"/>
                    </m:oMathParaPr>
                    <m:oMath>
                      <m:r>
                        <m:t> </m:t>
                      </m:r>
                    </m:oMath>
                  </m:oMathPara>
                </a14:m>
              </a:p>
              <a:p>
                <a:pPr lvl="0" marL="0" indent="0">
                  <a:buNone/>
                </a:pPr>
                <a:r>
                  <a:rPr/>
                  <a:t>Use the R functions </a:t>
                </a:r>
                <a:r>
                  <a:rPr sz="1800">
                    <a:latin typeface="Courier"/>
                  </a:rPr>
                  <a:t>lm()</a:t>
                </a:r>
                <a:r>
                  <a:rPr/>
                  <a:t> or </a:t>
                </a:r>
                <a:r>
                  <a:rPr sz="1800">
                    <a:latin typeface="Courier"/>
                  </a:rPr>
                  <a:t>glm()</a:t>
                </a:r>
                <a:r>
                  <a:rPr/>
                  <a:t> to fit the same linear model as we did yesterday when we calculated </a:t>
                </a:r>
                <a14:m>
                  <m:oMath xmlns:m="http://schemas.openxmlformats.org/officeDocument/2006/math">
                    <m:sSub>
                      <m:e>
                        <m:r>
                          <m:t>β</m:t>
                        </m:r>
                      </m:e>
                      <m:sub>
                        <m:r>
                          <m:t>0</m:t>
                        </m:r>
                      </m:sub>
                    </m:sSub>
                  </m:oMath>
                </a14:m>
                <a:r>
                  <a:rPr/>
                  <a:t> and </a:t>
                </a:r>
                <a14:m>
                  <m:oMath xmlns:m="http://schemas.openxmlformats.org/officeDocument/2006/math">
                    <m:sSub>
                      <m:e>
                        <m:r>
                          <m:t>β</m:t>
                        </m:r>
                      </m:e>
                      <m:sub>
                        <m:r>
                          <m:t>1</m:t>
                        </m:r>
                      </m:sub>
                    </m:sSub>
                  </m:oMath>
                </a14:m>
                <a:r>
                  <a:rPr/>
                  <a:t> by hand.</a:t>
                </a:r>
              </a:p>
              <a:p>
                <a:pPr lvl="0" marL="0" indent="0">
                  <a:buNone/>
                </a:pPr>
                <a14:m>
                  <m:oMathPara xmlns:m="http://schemas.openxmlformats.org/officeDocument/2006/math">
                    <m:oMathParaPr>
                      <m:jc m:val="center"/>
                    </m:oMathParaPr>
                    <m:oMath>
                      <m:r>
                        <m:t> </m:t>
                      </m:r>
                    </m:oMath>
                  </m:oMathPara>
                </a14:m>
              </a:p>
              <a:p>
                <a:pPr lvl="1"/>
                <a:r>
                  <a:rPr/>
                  <a:t>Convince yourself you get the same results.</a:t>
                </a:r>
              </a:p>
              <a:p>
                <a:pPr lvl="1"/>
                <a:r>
                  <a:rPr/>
                  <a:t>What difference - if any - do you observe between using </a:t>
                </a:r>
                <a:r>
                  <a:rPr sz="1800">
                    <a:latin typeface="Courier"/>
                  </a:rPr>
                  <a:t>lm()</a:t>
                </a:r>
                <a:r>
                  <a:rPr/>
                  <a:t> and </a:t>
                </a:r>
                <a:r>
                  <a:rPr sz="1800">
                    <a:latin typeface="Courier"/>
                  </a:rPr>
                  <a:t>glm()</a:t>
                </a:r>
                <a:r>
                  <a:rPr/>
                  <a:t>?</a:t>
                </a:r>
              </a:p>
              <a:p>
                <a:pPr lvl="1"/>
                <a:r>
                  <a:rPr/>
                  <a:t>Find out more about these r functions by typing </a:t>
                </a:r>
                <a:r>
                  <a:rPr sz="1800">
                    <a:latin typeface="Courier"/>
                  </a:rPr>
                  <a:t>?lm</a:t>
                </a:r>
                <a:r>
                  <a:rPr/>
                  <a:t> and </a:t>
                </a:r>
                <a:r>
                  <a:rPr sz="1800">
                    <a:latin typeface="Courier"/>
                  </a:rPr>
                  <a:t>?glm</a:t>
                </a:r>
                <a:r>
                  <a:rPr/>
                  <a:t>.</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barplot</a:t>
            </a:r>
            <a:r>
              <a:rPr sz="1800">
                <a:latin typeface="Courier"/>
              </a:rPr>
              <a:t>(</a:t>
            </a:r>
            <a:r>
              <a:rPr sz="1800" b="1">
                <a:solidFill>
                  <a:srgbClr val="007020"/>
                </a:solidFill>
                <a:latin typeface="Courier"/>
              </a:rPr>
              <a:t>table</a:t>
            </a:r>
            <a:r>
              <a:rPr sz="1800">
                <a:latin typeface="Courier"/>
              </a:rPr>
              <a:t>(mtcars</a:t>
            </a:r>
            <a:r>
              <a:rPr sz="1800">
                <a:solidFill>
                  <a:srgbClr val="666666"/>
                </a:solidFill>
                <a:latin typeface="Courier"/>
              </a:rPr>
              <a:t>$</a:t>
            </a:r>
            <a:r>
              <a:rPr sz="1800">
                <a:latin typeface="Courier"/>
              </a:rPr>
              <a:t>carb),</a:t>
            </a:r>
            <a:r>
              <a:rPr sz="1800">
                <a:solidFill>
                  <a:srgbClr val="902000"/>
                </a:solidFill>
                <a:latin typeface="Courier"/>
              </a:rPr>
              <a:t>xlab=</a:t>
            </a:r>
            <a:r>
              <a:rPr sz="1800">
                <a:solidFill>
                  <a:srgbClr val="4070A0"/>
                </a:solidFill>
                <a:latin typeface="Courier"/>
              </a:rPr>
              <a:t>"carb"</a:t>
            </a:r>
            <a:r>
              <a:rPr sz="1800">
                <a:latin typeface="Courie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b="1">
                <a:solidFill>
                  <a:srgbClr val="007020"/>
                </a:solidFill>
                <a:latin typeface="Courier"/>
              </a:rPr>
              <a:t>pairs</a:t>
            </a:r>
            <a:r>
              <a:rPr sz="1800">
                <a:latin typeface="Courier"/>
              </a:rPr>
              <a:t>(mtcars)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hanco_ST6103_GLM_2019_Henrion_Practical2_Solutions_files/figure-pptx/unnamed-chunk-1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GLM for </a:t>
            </a:r>
            <a:r>
              <a:rPr sz="1800">
                <a:latin typeface="Courier"/>
              </a:rPr>
              <a:t>mpg</a:t>
            </a:r>
            <a:r>
              <a:rPr/>
              <a:t> on </a:t>
            </a:r>
            <a:r>
              <a:rPr sz="1800">
                <a:latin typeface="Courier"/>
              </a:rPr>
              <a:t>hp</a:t>
            </a:r>
            <a:r>
              <a:rPr/>
              <a:t> (horsepower), </a:t>
            </a:r>
            <a:r>
              <a:rPr sz="1800">
                <a:latin typeface="Courier"/>
              </a:rPr>
              <a:t>disp</a:t>
            </a:r>
            <a:r>
              <a:rPr/>
              <a:t> (displacement),</a:t>
            </a:r>
            <a:r>
              <a:rPr sz="1800">
                <a:latin typeface="Courier"/>
              </a:rPr>
              <a:t>cyl</a:t>
            </a:r>
            <a:r>
              <a:rPr/>
              <a:t> (cylinders) and </a:t>
            </a:r>
            <a:r>
              <a:rPr sz="1800">
                <a:latin typeface="Courier"/>
              </a:rPr>
              <a:t>wt</a:t>
            </a:r>
            <a:r>
              <a:rPr/>
              <a:t> (weight).</a:t>
            </a:r>
          </a:p>
          <a:p>
            <a:pPr lvl="0" marL="1270000" indent="0">
              <a:buNone/>
            </a:pPr>
            <a:r>
              <a:rPr sz="1800">
                <a:latin typeface="Courier"/>
              </a:rPr>
              <a:t>modMpg &lt;-</a:t>
            </a:r>
            <a:r>
              <a:rPr sz="1800">
                <a:solidFill>
                  <a:srgbClr val="4070A0"/>
                </a:solidFill>
                <a:latin typeface="Courier"/>
              </a:rPr>
              <a:t> </a:t>
            </a:r>
            <a:r>
              <a:rPr sz="1800" b="1">
                <a:solidFill>
                  <a:srgbClr val="007020"/>
                </a:solidFill>
                <a:latin typeface="Courier"/>
              </a:rPr>
              <a:t>glm</a:t>
            </a:r>
            <a:r>
              <a:rPr sz="1800">
                <a:latin typeface="Courier"/>
              </a:rPr>
              <a:t>(mpg </a:t>
            </a:r>
            <a:r>
              <a:rPr sz="1800">
                <a:solidFill>
                  <a:srgbClr val="666666"/>
                </a:solidFill>
                <a:latin typeface="Courier"/>
              </a:rPr>
              <a:t>~</a:t>
            </a:r>
            <a:r>
              <a:rPr sz="1800">
                <a:solidFill>
                  <a:srgbClr val="4070A0"/>
                </a:solidFill>
                <a:latin typeface="Courier"/>
              </a:rPr>
              <a:t> </a:t>
            </a:r>
            <a:r>
              <a:rPr sz="1800">
                <a:latin typeface="Courier"/>
              </a:rPr>
              <a:t>hp </a:t>
            </a:r>
            <a:r>
              <a:rPr sz="1800">
                <a:solidFill>
                  <a:srgbClr val="666666"/>
                </a:solidFill>
                <a:latin typeface="Courier"/>
              </a:rPr>
              <a:t>+</a:t>
            </a:r>
            <a:r>
              <a:rPr sz="1800">
                <a:solidFill>
                  <a:srgbClr val="4070A0"/>
                </a:solidFill>
                <a:latin typeface="Courier"/>
              </a:rPr>
              <a:t> </a:t>
            </a:r>
            <a:r>
              <a:rPr sz="1800">
                <a:latin typeface="Courier"/>
              </a:rPr>
              <a:t>disp </a:t>
            </a:r>
            <a:r>
              <a:rPr sz="1800">
                <a:solidFill>
                  <a:srgbClr val="666666"/>
                </a:solidFill>
                <a:latin typeface="Courier"/>
              </a:rPr>
              <a:t>+</a:t>
            </a:r>
            <a:r>
              <a:rPr sz="1800">
                <a:solidFill>
                  <a:srgbClr val="4070A0"/>
                </a:solidFill>
                <a:latin typeface="Courier"/>
              </a:rPr>
              <a:t> </a:t>
            </a:r>
            <a:r>
              <a:rPr sz="1800">
                <a:latin typeface="Courier"/>
              </a:rPr>
              <a:t>cyl </a:t>
            </a:r>
            <a:r>
              <a:rPr sz="1800">
                <a:solidFill>
                  <a:srgbClr val="666666"/>
                </a:solidFill>
                <a:latin typeface="Courier"/>
              </a:rPr>
              <a:t>+</a:t>
            </a:r>
            <a:r>
              <a:rPr sz="1800">
                <a:solidFill>
                  <a:srgbClr val="4070A0"/>
                </a:solidFill>
                <a:latin typeface="Courier"/>
              </a:rPr>
              <a:t> </a:t>
            </a:r>
            <a:r>
              <a:rPr sz="1800">
                <a:latin typeface="Courier"/>
              </a:rPr>
              <a:t>wt, </a:t>
            </a:r>
            <a:r>
              <a:rPr sz="1800">
                <a:solidFill>
                  <a:srgbClr val="902000"/>
                </a:solidFill>
                <a:latin typeface="Courier"/>
              </a:rPr>
              <a:t>data =</a:t>
            </a:r>
            <a:r>
              <a:rPr sz="1800">
                <a:latin typeface="Courier"/>
              </a:rPr>
              <a:t> mtcars)  </a:t>
            </a:r>
            <a:r>
              <a:rPr sz="1800" i="1">
                <a:solidFill>
                  <a:srgbClr val="60A0B0"/>
                </a:solidFill>
                <a:latin typeface="Courier"/>
              </a:rPr>
              <a:t># family=binomial is default; no need to specify</a:t>
            </a:r>
            <a:br/>
            <a:r>
              <a:rPr sz="1800" b="1">
                <a:solidFill>
                  <a:srgbClr val="007020"/>
                </a:solidFill>
                <a:latin typeface="Courier"/>
              </a:rPr>
              <a:t>summary</a:t>
            </a:r>
            <a:r>
              <a:rPr sz="1800">
                <a:latin typeface="Courier"/>
              </a:rPr>
              <a:t>(modMpg)</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mpg ~ hp + disp + cyl + wt, data = mtcars)</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-4.0562  -1.4636  -0.4281   1.2854   5.8269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t value Pr(&gt;|t|)    </a:t>
            </a:r>
            <a:br/>
            <a:r>
              <a:rPr sz="1800" i="1">
                <a:solidFill>
                  <a:srgbClr val="60A0B0"/>
                </a:solidFill>
                <a:latin typeface="Courier"/>
              </a:rPr>
              <a:t>## (Intercept) 40.82854    2.75747  14.807 1.76e-14 ***</a:t>
            </a:r>
            <a:br/>
            <a:r>
              <a:rPr sz="1800" i="1">
                <a:solidFill>
                  <a:srgbClr val="60A0B0"/>
                </a:solidFill>
                <a:latin typeface="Courier"/>
              </a:rPr>
              <a:t>## hp          -0.02054    0.01215  -1.691 0.102379    </a:t>
            </a:r>
            <a:br/>
            <a:r>
              <a:rPr sz="1800" i="1">
                <a:solidFill>
                  <a:srgbClr val="60A0B0"/>
                </a:solidFill>
                <a:latin typeface="Courier"/>
              </a:rPr>
              <a:t>## disp         0.01160    0.01173   0.989 0.331386    </a:t>
            </a:r>
            <a:br/>
            <a:r>
              <a:rPr sz="1800" i="1">
                <a:solidFill>
                  <a:srgbClr val="60A0B0"/>
                </a:solidFill>
                <a:latin typeface="Courier"/>
              </a:rPr>
              <a:t>## cyl         -1.29332    0.65588  -1.972 0.058947 .  </a:t>
            </a:r>
            <a:br/>
            <a:r>
              <a:rPr sz="1800" i="1">
                <a:solidFill>
                  <a:srgbClr val="60A0B0"/>
                </a:solidFill>
                <a:latin typeface="Courier"/>
              </a:rPr>
              <a:t>## wt          -3.85390    1.01547  -3.795 0.000759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gaussian family taken to be 6.312754)</a:t>
            </a:r>
            <a:br/>
            <a:r>
              <a:rPr sz="1800" i="1">
                <a:solidFill>
                  <a:srgbClr val="60A0B0"/>
                </a:solidFill>
                <a:latin typeface="Courier"/>
              </a:rPr>
              <a:t>## </a:t>
            </a:r>
            <a:br/>
            <a:r>
              <a:rPr sz="1800" i="1">
                <a:solidFill>
                  <a:srgbClr val="60A0B0"/>
                </a:solidFill>
                <a:latin typeface="Courier"/>
              </a:rPr>
              <a:t>##     Null deviance: 1126.05  on 31  degrees of freedom</a:t>
            </a:r>
            <a:br/>
            <a:r>
              <a:rPr sz="1800" i="1">
                <a:solidFill>
                  <a:srgbClr val="60A0B0"/>
                </a:solidFill>
                <a:latin typeface="Courier"/>
              </a:rPr>
              <a:t>## Residual deviance:  170.44  on 27  degrees of freedom</a:t>
            </a:r>
            <a:br/>
            <a:r>
              <a:rPr sz="1800" i="1">
                <a:solidFill>
                  <a:srgbClr val="60A0B0"/>
                </a:solidFill>
                <a:latin typeface="Courier"/>
              </a:rPr>
              <a:t>## AIC: 156.34</a:t>
            </a:r>
            <a:br/>
            <a:r>
              <a:rPr sz="1800" i="1">
                <a:solidFill>
                  <a:srgbClr val="60A0B0"/>
                </a:solidFill>
                <a:latin typeface="Courier"/>
              </a:rPr>
              <a:t>## </a:t>
            </a:r>
            <a:br/>
            <a:r>
              <a:rPr sz="1800" i="1">
                <a:solidFill>
                  <a:srgbClr val="60A0B0"/>
                </a:solidFill>
                <a:latin typeface="Courier"/>
              </a:rPr>
              <a:t>## Number of Fisher Scoring iterations: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Variables </a:t>
            </a:r>
            <a:r>
              <a:rPr sz="1800">
                <a:latin typeface="Courier"/>
              </a:rPr>
              <a:t>hp</a:t>
            </a:r>
            <a:r>
              <a:rPr/>
              <a:t>, </a:t>
            </a:r>
            <a:r>
              <a:rPr sz="1800">
                <a:latin typeface="Courier"/>
              </a:rPr>
              <a:t>cyl</a:t>
            </a:r>
            <a:r>
              <a:rPr/>
              <a:t> and </a:t>
            </a:r>
            <a:r>
              <a:rPr sz="1800">
                <a:latin typeface="Courier"/>
              </a:rPr>
              <a:t>wt</a:t>
            </a:r>
            <a:r>
              <a:rPr/>
              <a:t> have a negative coefficient in this model: i.e. cars with higher horsepower, more cylinders and that are heavier achieve, on average, less miles per gallon.</a:t>
            </a:r>
          </a:p>
          <a:p>
            <a:pPr lvl="0" marL="0" indent="0">
              <a:buNone/>
            </a:pPr>
            <a:r>
              <a:rPr/>
              <a:t>The coefficient for </a:t>
            </a:r>
            <a:r>
              <a:rPr sz="1800">
                <a:latin typeface="Courier"/>
              </a:rPr>
              <a:t>disp</a:t>
            </a:r>
            <a:r>
              <a:rPr/>
              <a:t> is positive, suggesting more miles per gallon for larger displacement. This seems to contradict the scatterplot of </a:t>
            </a:r>
            <a:r>
              <a:rPr sz="1800">
                <a:latin typeface="Courier"/>
              </a:rPr>
              <a:t>mpg</a:t>
            </a:r>
            <a:r>
              <a:rPr/>
              <a:t> against </a:t>
            </a:r>
            <a:r>
              <a:rPr sz="1800">
                <a:latin typeface="Courier"/>
              </a:rPr>
              <a:t>disp</a:t>
            </a:r>
            <a:r>
              <a:rPr/>
              <a:t> where the relationship is strongly the other way around. This contradiction is probably due to the fact that cars with higher displacement also have more cylinders, larger horsepower and are heavier…</a:t>
            </a:r>
          </a:p>
          <a:p>
            <a:pPr lvl="0" marL="0" indent="0">
              <a:buNone/>
            </a:pPr>
            <a:r>
              <a:rPr/>
              <a:t>Only the coefficient for </a:t>
            </a:r>
            <a:r>
              <a:rPr sz="1800">
                <a:latin typeface="Courier"/>
              </a:rPr>
              <a:t>wt</a:t>
            </a:r>
            <a:r>
              <a:rPr/>
              <a:t> achieves statistical significance, though the one for </a:t>
            </a:r>
            <a:r>
              <a:rPr sz="1800">
                <a:latin typeface="Courier"/>
              </a:rPr>
              <a:t>cyl</a:t>
            </a:r>
            <a:r>
              <a:rPr/>
              <a:t> is borderline.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Logistic regression model for </a:t>
            </a:r>
            <a:r>
              <a:rPr sz="1800">
                <a:latin typeface="Courier"/>
              </a:rPr>
              <a:t>am</a:t>
            </a:r>
            <a:r>
              <a:rPr/>
              <a:t> (transmission) on </a:t>
            </a:r>
            <a:r>
              <a:rPr sz="1800">
                <a:latin typeface="Courier"/>
              </a:rPr>
              <a:t>hp</a:t>
            </a:r>
            <a:r>
              <a:rPr/>
              <a:t> (horse power) and </a:t>
            </a:r>
            <a:r>
              <a:rPr sz="1800">
                <a:latin typeface="Courier"/>
              </a:rPr>
              <a:t>wt</a:t>
            </a:r>
            <a:r>
              <a:rPr/>
              <a:t> (weight).</a:t>
            </a:r>
          </a:p>
          <a:p>
            <a:pPr lvl="0" marL="1270000" indent="0">
              <a:buNone/>
            </a:pPr>
            <a:r>
              <a:rPr sz="1800">
                <a:latin typeface="Courier"/>
              </a:rPr>
              <a:t>modAm &lt;-</a:t>
            </a:r>
            <a:r>
              <a:rPr sz="1800">
                <a:solidFill>
                  <a:srgbClr val="4070A0"/>
                </a:solidFill>
                <a:latin typeface="Courier"/>
              </a:rPr>
              <a:t> </a:t>
            </a:r>
            <a:r>
              <a:rPr sz="1800" b="1">
                <a:solidFill>
                  <a:srgbClr val="007020"/>
                </a:solidFill>
                <a:latin typeface="Courier"/>
              </a:rPr>
              <a:t>glm</a:t>
            </a:r>
            <a:r>
              <a:rPr sz="1800">
                <a:latin typeface="Courier"/>
              </a:rPr>
              <a:t>(am </a:t>
            </a:r>
            <a:r>
              <a:rPr sz="1800">
                <a:solidFill>
                  <a:srgbClr val="666666"/>
                </a:solidFill>
                <a:latin typeface="Courier"/>
              </a:rPr>
              <a:t>~</a:t>
            </a:r>
            <a:r>
              <a:rPr sz="1800">
                <a:solidFill>
                  <a:srgbClr val="4070A0"/>
                </a:solidFill>
                <a:latin typeface="Courier"/>
              </a:rPr>
              <a:t> </a:t>
            </a:r>
            <a:r>
              <a:rPr sz="1800">
                <a:latin typeface="Courier"/>
              </a:rPr>
              <a:t>hp </a:t>
            </a:r>
            <a:r>
              <a:rPr sz="1800">
                <a:solidFill>
                  <a:srgbClr val="666666"/>
                </a:solidFill>
                <a:latin typeface="Courier"/>
              </a:rPr>
              <a:t>+</a:t>
            </a:r>
            <a:r>
              <a:rPr sz="1800">
                <a:solidFill>
                  <a:srgbClr val="4070A0"/>
                </a:solidFill>
                <a:latin typeface="Courier"/>
              </a:rPr>
              <a:t> </a:t>
            </a:r>
            <a:r>
              <a:rPr sz="1800">
                <a:latin typeface="Courier"/>
              </a:rPr>
              <a:t>wt, </a:t>
            </a:r>
            <a:r>
              <a:rPr sz="1800">
                <a:solidFill>
                  <a:srgbClr val="902000"/>
                </a:solidFill>
                <a:latin typeface="Courier"/>
              </a:rPr>
              <a:t>family =</a:t>
            </a:r>
            <a:r>
              <a:rPr sz="1800">
                <a:latin typeface="Courier"/>
              </a:rPr>
              <a:t> binomial, </a:t>
            </a:r>
            <a:r>
              <a:rPr sz="1800">
                <a:solidFill>
                  <a:srgbClr val="902000"/>
                </a:solidFill>
                <a:latin typeface="Courier"/>
              </a:rPr>
              <a:t>data =</a:t>
            </a:r>
            <a:r>
              <a:rPr sz="1800">
                <a:latin typeface="Courier"/>
              </a:rPr>
              <a:t> mtcars)  </a:t>
            </a:r>
            <a:r>
              <a:rPr sz="1800" i="1">
                <a:solidFill>
                  <a:srgbClr val="60A0B0"/>
                </a:solidFill>
                <a:latin typeface="Courier"/>
              </a:rPr>
              <a:t># logit link defautl for binomial, no need to specify</a:t>
            </a:r>
            <a:br/>
            <a:r>
              <a:rPr sz="1800" b="1">
                <a:solidFill>
                  <a:srgbClr val="007020"/>
                </a:solidFill>
                <a:latin typeface="Courier"/>
              </a:rPr>
              <a:t>summary</a:t>
            </a:r>
            <a:r>
              <a:rPr sz="1800">
                <a:latin typeface="Courier"/>
              </a:rPr>
              <a:t>(modAm)</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am ~ hp + wt, family = binomial, data = mtcars)</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-2.2537  -0.1568  -0.0168   0.1543   1.3449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z value Pr(&gt;|z|)   </a:t>
            </a:r>
            <a:br/>
            <a:r>
              <a:rPr sz="1800" i="1">
                <a:solidFill>
                  <a:srgbClr val="60A0B0"/>
                </a:solidFill>
                <a:latin typeface="Courier"/>
              </a:rPr>
              <a:t>## (Intercept) 18.86630    7.44356   2.535  0.01126 * </a:t>
            </a:r>
            <a:br/>
            <a:r>
              <a:rPr sz="1800" i="1">
                <a:solidFill>
                  <a:srgbClr val="60A0B0"/>
                </a:solidFill>
                <a:latin typeface="Courier"/>
              </a:rPr>
              <a:t>## hp           0.03626    0.01773   2.044  0.04091 * </a:t>
            </a:r>
            <a:br/>
            <a:r>
              <a:rPr sz="1800" i="1">
                <a:solidFill>
                  <a:srgbClr val="60A0B0"/>
                </a:solidFill>
                <a:latin typeface="Courier"/>
              </a:rPr>
              <a:t>## wt          -8.08348    3.06868  -2.634  0.00843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binomial family taken to be 1)</a:t>
            </a:r>
            <a:br/>
            <a:r>
              <a:rPr sz="1800" i="1">
                <a:solidFill>
                  <a:srgbClr val="60A0B0"/>
                </a:solidFill>
                <a:latin typeface="Courier"/>
              </a:rPr>
              <a:t>## </a:t>
            </a:r>
            <a:br/>
            <a:r>
              <a:rPr sz="1800" i="1">
                <a:solidFill>
                  <a:srgbClr val="60A0B0"/>
                </a:solidFill>
                <a:latin typeface="Courier"/>
              </a:rPr>
              <a:t>##     Null deviance: 43.230  on 31  degrees of freedom</a:t>
            </a:r>
            <a:br/>
            <a:r>
              <a:rPr sz="1800" i="1">
                <a:solidFill>
                  <a:srgbClr val="60A0B0"/>
                </a:solidFill>
                <a:latin typeface="Courier"/>
              </a:rPr>
              <a:t>## Residual deviance: 10.059  on 29  degrees of freedom</a:t>
            </a:r>
            <a:br/>
            <a:r>
              <a:rPr sz="1800" i="1">
                <a:solidFill>
                  <a:srgbClr val="60A0B0"/>
                </a:solidFill>
                <a:latin typeface="Courier"/>
              </a:rPr>
              <a:t>## AIC: 16.059</a:t>
            </a:r>
            <a:br/>
            <a:r>
              <a:rPr sz="1800" i="1">
                <a:solidFill>
                  <a:srgbClr val="60A0B0"/>
                </a:solidFill>
                <a:latin typeface="Courier"/>
              </a:rPr>
              <a:t>## </a:t>
            </a:r>
            <a:br/>
            <a:r>
              <a:rPr sz="1800" i="1">
                <a:solidFill>
                  <a:srgbClr val="60A0B0"/>
                </a:solidFill>
                <a:latin typeface="Courier"/>
              </a:rPr>
              <a:t>## Number of Fisher Scoring iterations: 8</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coefficient for </a:t>
                </a:r>
                <a:r>
                  <a:rPr sz="1800">
                    <a:latin typeface="Courier"/>
                  </a:rPr>
                  <a:t>hp</a:t>
                </a:r>
                <a:r>
                  <a:rPr/>
                  <a:t> is positive: the more horsepower a car has, the more likely it is to have manual transmission. The coefficient for </a:t>
                </a:r>
                <a:r>
                  <a:rPr sz="1800">
                    <a:latin typeface="Courier"/>
                  </a:rPr>
                  <a:t>wt</a:t>
                </a:r>
                <a:r>
                  <a:rPr/>
                  <a:t> is negative: heavier cars tend to have automatic transmission.</a:t>
                </a:r>
              </a:p>
              <a:p>
                <a:pPr lvl="0" marL="0" indent="0">
                  <a:buNone/>
                </a:pPr>
                <a:r>
                  <a:rPr/>
                  <a:t>The odds ratio for being a manual transmission car associated with each unit increase in horse power is </a:t>
                </a:r>
                <a14:m>
                  <m:oMath xmlns:m="http://schemas.openxmlformats.org/officeDocument/2006/math">
                    <m:r>
                      <m:t>e</m:t>
                    </m:r>
                    <m:r>
                      <m:t>x</m:t>
                    </m:r>
                    <m:r>
                      <m:t>p</m:t>
                    </m:r>
                    <m:r>
                      <m:t>(</m:t>
                    </m:r>
                    <m:r>
                      <m:t>0.03626</m:t>
                    </m:r>
                    <m:r>
                      <m:t>)</m:t>
                    </m:r>
                    <m:r>
                      <m:t>≈</m:t>
                    </m:r>
                    <m:r>
                      <m:t>1.03</m:t>
                    </m:r>
                  </m:oMath>
                </a14:m>
                <a:r>
                  <a:rPr/>
                  <a:t> and with each unit increase in weight (which is 1000lbs) is </a:t>
                </a:r>
                <a14:m>
                  <m:oMath xmlns:m="http://schemas.openxmlformats.org/officeDocument/2006/math">
                    <m:r>
                      <m:t>e</m:t>
                    </m:r>
                    <m:r>
                      <m:t>x</m:t>
                    </m:r>
                    <m:r>
                      <m:t>p</m:t>
                    </m:r>
                    <m:r>
                      <m:t>(</m:t>
                    </m:r>
                    <m:r>
                      <m:t>−</m:t>
                    </m:r>
                    <m:r>
                      <m:t>8.08348</m:t>
                    </m:r>
                    <m:r>
                      <m:t>)</m:t>
                    </m:r>
                    <m:r>
                      <m:t>≈</m:t>
                    </m:r>
                    <m:r>
                      <m:t>0.0003</m:t>
                    </m:r>
                  </m:oMath>
                </a14:m>
                <a:r>
                  <a:rPr/>
                  <a:t>. For the latter it is more meaningful to give the odds ratio associated with an increase by 100lbs: </a:t>
                </a:r>
                <a:r>
                  <a:rPr sz="1800">
                    <a:latin typeface="Courier"/>
                  </a:rPr>
                  <a:t>exp(-8.08348/10)\approx0.45</a:t>
                </a:r>
                <a:r>
                  <a:rPr/>
                  <a:t>.</a:t>
                </a:r>
              </a:p>
              <a:p>
                <a:pPr lvl="0" marL="0" indent="0">
                  <a:buNone/>
                </a:pPr>
                <a:r>
                  <a:rPr/>
                  <a:t>Both coefficients are statistically significant.</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binomial models with idenity or log link fail to converge.</a:t>
            </a:r>
          </a:p>
          <a:p>
            <a:pPr lvl="0" marL="0" indent="0">
              <a:buNone/>
            </a:pPr>
            <a:r>
              <a:rPr/>
              <a:t>You would specify these by:</a:t>
            </a:r>
          </a:p>
          <a:p>
            <a:pPr lvl="0" marL="0" indent="0">
              <a:buNone/>
            </a:pPr>
            <a:r>
              <a:rPr sz="1800">
                <a:latin typeface="Courier"/>
              </a:rPr>
              <a:t>modAmId&lt;-glm(am~hp+wt,data=mtcars,family=binomial("identity"))</a:t>
            </a:r>
          </a:p>
          <a:p>
            <a:pPr lvl="0" marL="0" indent="0">
              <a:buNone/>
            </a:pPr>
            <a:r>
              <a:rPr sz="1800">
                <a:latin typeface="Courier"/>
              </a:rPr>
              <a:t>modAmLog&lt;-glm(am~hp+wt,data=mtcars,family=binomial("log"))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dat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"byHandExample1.csv"</a:t>
            </a:r>
            <a:r>
              <a:rPr sz="1800">
                <a:latin typeface="Courier"/>
              </a:rPr>
              <a:t>)</a:t>
            </a:r>
            <a:br/>
            <a:br/>
            <a:r>
              <a:rPr sz="1800">
                <a:latin typeface="Courier"/>
              </a:rPr>
              <a:t>modLm &lt;-</a:t>
            </a:r>
            <a:r>
              <a:rPr sz="1800">
                <a:solidFill>
                  <a:srgbClr val="4070A0"/>
                </a:solidFill>
                <a:latin typeface="Courier"/>
              </a:rPr>
              <a:t> </a:t>
            </a:r>
            <a:r>
              <a:rPr sz="1800" b="1">
                <a:solidFill>
                  <a:srgbClr val="007020"/>
                </a:solidFill>
                <a:latin typeface="Courier"/>
              </a:rPr>
              <a:t>lm</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902000"/>
                </a:solidFill>
                <a:latin typeface="Courier"/>
              </a:rPr>
              <a:t>data =</a:t>
            </a:r>
            <a:r>
              <a:rPr sz="1800">
                <a:latin typeface="Courier"/>
              </a:rPr>
              <a:t> dat)</a:t>
            </a:r>
            <a:br/>
            <a:r>
              <a:rPr sz="1800" b="1">
                <a:solidFill>
                  <a:srgbClr val="007020"/>
                </a:solidFill>
                <a:latin typeface="Courier"/>
              </a:rPr>
              <a:t>summary</a:t>
            </a:r>
            <a:r>
              <a:rPr sz="1800">
                <a:latin typeface="Courier"/>
              </a:rPr>
              <a:t>(modLm)</a:t>
            </a:r>
            <a:r>
              <a:rPr sz="1800">
                <a:solidFill>
                  <a:srgbClr val="666666"/>
                </a:solidFill>
                <a:latin typeface="Courier"/>
              </a:rPr>
              <a:t>$</a:t>
            </a:r>
            <a:r>
              <a:rPr sz="1800">
                <a:latin typeface="Courier"/>
              </a:rPr>
              <a:t>coefficients</a:t>
            </a:r>
            <a:br/>
            <a:r>
              <a:rPr sz="1800" i="1">
                <a:solidFill>
                  <a:srgbClr val="60A0B0"/>
                </a:solidFill>
                <a:latin typeface="Courier"/>
              </a:rPr>
              <a:t>##               Estimate Std. Error    t value    Pr(&gt;|t|)</a:t>
            </a:r>
            <a:br/>
            <a:r>
              <a:rPr sz="1800" i="1">
                <a:solidFill>
                  <a:srgbClr val="60A0B0"/>
                </a:solidFill>
                <a:latin typeface="Courier"/>
              </a:rPr>
              <a:t>## (Intercept) 0.08206687  1.7712634 0.04633239 0.965266238</a:t>
            </a:r>
            <a:br/>
            <a:r>
              <a:rPr sz="1800" i="1">
                <a:solidFill>
                  <a:srgbClr val="60A0B0"/>
                </a:solidFill>
                <a:latin typeface="Courier"/>
              </a:rPr>
              <a:t>## x           2.04863222  0.2958963 6.92348023 0.002284249</a:t>
            </a:r>
          </a:p>
          <a:p>
            <a:pPr lvl="0" marL="0" indent="0">
              <a:buNone/>
            </a:pPr>
            <a:r>
              <a:rPr/>
              <a:t>This is the same as what we calculated by hand.</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Still using </a:t>
                </a:r>
                <a:r>
                  <a:rPr sz="1800">
                    <a:latin typeface="Courier"/>
                  </a:rPr>
                  <a:t>mtcars</a:t>
                </a:r>
                <a:r>
                  <a:rPr/>
                  <a:t>, compare the miles per gallon ratings for automatic and manual cars using both ANOVA and a general linear model.</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i="1">
                <a:solidFill>
                  <a:srgbClr val="60A0B0"/>
                </a:solidFill>
                <a:latin typeface="Courier"/>
              </a:rPr>
              <a:t># ANOVA</a:t>
            </a:r>
            <a:br/>
            <a:r>
              <a:rPr sz="1800">
                <a:latin typeface="Courier"/>
              </a:rPr>
              <a:t>aovMod &lt;-</a:t>
            </a:r>
            <a:r>
              <a:rPr sz="1800">
                <a:solidFill>
                  <a:srgbClr val="4070A0"/>
                </a:solidFill>
                <a:latin typeface="Courier"/>
              </a:rPr>
              <a:t> </a:t>
            </a:r>
            <a:r>
              <a:rPr sz="1800" b="1">
                <a:solidFill>
                  <a:srgbClr val="007020"/>
                </a:solidFill>
                <a:latin typeface="Courier"/>
              </a:rPr>
              <a:t>aov</a:t>
            </a:r>
            <a:r>
              <a:rPr sz="1800">
                <a:latin typeface="Courier"/>
              </a:rPr>
              <a:t>(mpg </a:t>
            </a:r>
            <a:r>
              <a:rPr sz="1800">
                <a:solidFill>
                  <a:srgbClr val="666666"/>
                </a:solidFill>
                <a:latin typeface="Courier"/>
              </a:rPr>
              <a:t>~</a:t>
            </a:r>
            <a:r>
              <a:rPr sz="1800">
                <a:solidFill>
                  <a:srgbClr val="4070A0"/>
                </a:solidFill>
                <a:latin typeface="Courier"/>
              </a:rPr>
              <a:t> </a:t>
            </a:r>
            <a:r>
              <a:rPr sz="1800">
                <a:latin typeface="Courier"/>
              </a:rPr>
              <a:t>am, </a:t>
            </a:r>
            <a:r>
              <a:rPr sz="1800">
                <a:solidFill>
                  <a:srgbClr val="902000"/>
                </a:solidFill>
                <a:latin typeface="Courier"/>
              </a:rPr>
              <a:t>data =</a:t>
            </a:r>
            <a:r>
              <a:rPr sz="1800">
                <a:latin typeface="Courier"/>
              </a:rPr>
              <a:t> mtcars)</a:t>
            </a:r>
            <a:br/>
            <a:r>
              <a:rPr sz="1800" i="1">
                <a:solidFill>
                  <a:srgbClr val="60A0B0"/>
                </a:solidFill>
                <a:latin typeface="Courier"/>
              </a:rPr>
              <a:t># could also use anova(lm(mpg~am, data=mtcars))</a:t>
            </a:r>
            <a:br/>
            <a:r>
              <a:rPr sz="1800" b="1">
                <a:solidFill>
                  <a:srgbClr val="007020"/>
                </a:solidFill>
                <a:latin typeface="Courier"/>
              </a:rPr>
              <a:t>summary</a:t>
            </a:r>
            <a:r>
              <a:rPr sz="1800">
                <a:latin typeface="Courier"/>
              </a:rPr>
              <a:t>(aovMod)</a:t>
            </a:r>
            <a:br/>
            <a:r>
              <a:rPr sz="1800" i="1">
                <a:solidFill>
                  <a:srgbClr val="60A0B0"/>
                </a:solidFill>
                <a:latin typeface="Courier"/>
              </a:rPr>
              <a:t>##             Df Sum Sq Mean Sq F value   Pr(&gt;F)    </a:t>
            </a:r>
            <a:br/>
            <a:r>
              <a:rPr sz="1800" i="1">
                <a:solidFill>
                  <a:srgbClr val="60A0B0"/>
                </a:solidFill>
                <a:latin typeface="Courier"/>
              </a:rPr>
              <a:t>## am           1  405.2   405.2   16.86 0.000285 ***</a:t>
            </a:r>
            <a:br/>
            <a:r>
              <a:rPr sz="1800" i="1">
                <a:solidFill>
                  <a:srgbClr val="60A0B0"/>
                </a:solidFill>
                <a:latin typeface="Courier"/>
              </a:rPr>
              <a:t>## Residuals   30  720.9    24.0                     </a:t>
            </a:r>
            <a:br/>
            <a:r>
              <a:rPr sz="1800" i="1">
                <a:solidFill>
                  <a:srgbClr val="60A0B0"/>
                </a:solidFill>
                <a:latin typeface="Courier"/>
              </a:rPr>
              <a:t>## ---</a:t>
            </a:r>
            <a:br/>
            <a:r>
              <a:rPr sz="1800" i="1">
                <a:solidFill>
                  <a:srgbClr val="60A0B0"/>
                </a:solidFill>
                <a:latin typeface="Courier"/>
              </a:rPr>
              <a:t>##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i="1">
                <a:solidFill>
                  <a:srgbClr val="60A0B0"/>
                </a:solidFill>
                <a:latin typeface="Courier"/>
              </a:rPr>
              <a:t># GLM</a:t>
            </a:r>
            <a:br/>
            <a:r>
              <a:rPr sz="1800">
                <a:latin typeface="Courier"/>
              </a:rPr>
              <a:t>glmMod &lt;-</a:t>
            </a:r>
            <a:r>
              <a:rPr sz="1800">
                <a:solidFill>
                  <a:srgbClr val="4070A0"/>
                </a:solidFill>
                <a:latin typeface="Courier"/>
              </a:rPr>
              <a:t> </a:t>
            </a:r>
            <a:r>
              <a:rPr sz="1800" b="1">
                <a:solidFill>
                  <a:srgbClr val="007020"/>
                </a:solidFill>
                <a:latin typeface="Courier"/>
              </a:rPr>
              <a:t>glm</a:t>
            </a:r>
            <a:r>
              <a:rPr sz="1800">
                <a:latin typeface="Courier"/>
              </a:rPr>
              <a:t>(mpg </a:t>
            </a:r>
            <a:r>
              <a:rPr sz="1800">
                <a:solidFill>
                  <a:srgbClr val="666666"/>
                </a:solidFill>
                <a:latin typeface="Courier"/>
              </a:rPr>
              <a:t>~</a:t>
            </a:r>
            <a:r>
              <a:rPr sz="1800">
                <a:solidFill>
                  <a:srgbClr val="4070A0"/>
                </a:solidFill>
                <a:latin typeface="Courier"/>
              </a:rPr>
              <a:t> </a:t>
            </a:r>
            <a:r>
              <a:rPr sz="1800">
                <a:latin typeface="Courier"/>
              </a:rPr>
              <a:t>am, </a:t>
            </a:r>
            <a:r>
              <a:rPr sz="1800">
                <a:solidFill>
                  <a:srgbClr val="902000"/>
                </a:solidFill>
                <a:latin typeface="Courier"/>
              </a:rPr>
              <a:t>data =</a:t>
            </a:r>
            <a:r>
              <a:rPr sz="1800">
                <a:latin typeface="Courier"/>
              </a:rPr>
              <a:t> mtcars)</a:t>
            </a:r>
            <a:br/>
            <a:r>
              <a:rPr sz="1800" b="1">
                <a:solidFill>
                  <a:srgbClr val="007020"/>
                </a:solidFill>
                <a:latin typeface="Courier"/>
              </a:rPr>
              <a:t>summary</a:t>
            </a:r>
            <a:r>
              <a:rPr sz="1800">
                <a:latin typeface="Courier"/>
              </a:rPr>
              <a:t>(glmMod)</a:t>
            </a:r>
            <a:br/>
            <a:r>
              <a:rPr sz="1800" i="1">
                <a:solidFill>
                  <a:srgbClr val="60A0B0"/>
                </a:solidFill>
                <a:latin typeface="Courier"/>
              </a:rPr>
              <a:t>## </a:t>
            </a:r>
            <a:br/>
            <a:r>
              <a:rPr sz="1800" i="1">
                <a:solidFill>
                  <a:srgbClr val="60A0B0"/>
                </a:solidFill>
                <a:latin typeface="Courier"/>
              </a:rPr>
              <a:t>## Call:</a:t>
            </a:r>
            <a:br/>
            <a:r>
              <a:rPr sz="1800" i="1">
                <a:solidFill>
                  <a:srgbClr val="60A0B0"/>
                </a:solidFill>
                <a:latin typeface="Courier"/>
              </a:rPr>
              <a:t>## glm(formula = mpg ~ am, data = mtcars)</a:t>
            </a:r>
            <a:br/>
            <a:r>
              <a:rPr sz="1800" i="1">
                <a:solidFill>
                  <a:srgbClr val="60A0B0"/>
                </a:solidFill>
                <a:latin typeface="Courier"/>
              </a:rPr>
              <a:t>## </a:t>
            </a:r>
            <a:br/>
            <a:r>
              <a:rPr sz="1800" i="1">
                <a:solidFill>
                  <a:srgbClr val="60A0B0"/>
                </a:solidFill>
                <a:latin typeface="Courier"/>
              </a:rPr>
              <a:t>## Deviance Residuals: </a:t>
            </a:r>
            <a:br/>
            <a:r>
              <a:rPr sz="1800" i="1">
                <a:solidFill>
                  <a:srgbClr val="60A0B0"/>
                </a:solidFill>
                <a:latin typeface="Courier"/>
              </a:rPr>
              <a:t>##     Min       1Q   Median       3Q      Max  </a:t>
            </a:r>
            <a:br/>
            <a:r>
              <a:rPr sz="1800" i="1">
                <a:solidFill>
                  <a:srgbClr val="60A0B0"/>
                </a:solidFill>
                <a:latin typeface="Courier"/>
              </a:rPr>
              <a:t>## -9.3923  -3.0923  -0.2974   3.2439   9.5077  </a:t>
            </a:r>
            <a:br/>
            <a:r>
              <a:rPr sz="1800" i="1">
                <a:solidFill>
                  <a:srgbClr val="60A0B0"/>
                </a:solidFill>
                <a:latin typeface="Courier"/>
              </a:rPr>
              <a:t>## </a:t>
            </a:r>
            <a:br/>
            <a:r>
              <a:rPr sz="1800" i="1">
                <a:solidFill>
                  <a:srgbClr val="60A0B0"/>
                </a:solidFill>
                <a:latin typeface="Courier"/>
              </a:rPr>
              <a:t>## Coefficients:</a:t>
            </a:r>
            <a:br/>
            <a:r>
              <a:rPr sz="1800" i="1">
                <a:solidFill>
                  <a:srgbClr val="60A0B0"/>
                </a:solidFill>
                <a:latin typeface="Courier"/>
              </a:rPr>
              <a:t>##             Estimate Std. Error t value Pr(&gt;|t|)    </a:t>
            </a:r>
            <a:br/>
            <a:r>
              <a:rPr sz="1800" i="1">
                <a:solidFill>
                  <a:srgbClr val="60A0B0"/>
                </a:solidFill>
                <a:latin typeface="Courier"/>
              </a:rPr>
              <a:t>## (Intercept)   17.147      1.125  15.247 1.13e-15 ***</a:t>
            </a:r>
            <a:br/>
            <a:r>
              <a:rPr sz="1800" i="1">
                <a:solidFill>
                  <a:srgbClr val="60A0B0"/>
                </a:solidFill>
                <a:latin typeface="Courier"/>
              </a:rPr>
              <a:t>## am             7.245      1.764   4.106 0.000285 ***</a:t>
            </a:r>
            <a:br/>
            <a:r>
              <a:rPr sz="1800" i="1">
                <a:solidFill>
                  <a:srgbClr val="60A0B0"/>
                </a:solidFill>
                <a:latin typeface="Courier"/>
              </a:rPr>
              <a:t>## ---</a:t>
            </a:r>
            <a:br/>
            <a:r>
              <a:rPr sz="1800" i="1">
                <a:solidFill>
                  <a:srgbClr val="60A0B0"/>
                </a:solidFill>
                <a:latin typeface="Courier"/>
              </a:rPr>
              <a:t>## Signif. codes:  0 '***' 0.001 '**' 0.01 '*' 0.05 '.' 0.1 ' ' 1</a:t>
            </a:r>
            <a:br/>
            <a:r>
              <a:rPr sz="1800" i="1">
                <a:solidFill>
                  <a:srgbClr val="60A0B0"/>
                </a:solidFill>
                <a:latin typeface="Courier"/>
              </a:rPr>
              <a:t>## </a:t>
            </a:r>
            <a:br/>
            <a:r>
              <a:rPr sz="1800" i="1">
                <a:solidFill>
                  <a:srgbClr val="60A0B0"/>
                </a:solidFill>
                <a:latin typeface="Courier"/>
              </a:rPr>
              <a:t>## (Dispersion parameter for gaussian family taken to be 24.02989)</a:t>
            </a:r>
            <a:br/>
            <a:r>
              <a:rPr sz="1800" i="1">
                <a:solidFill>
                  <a:srgbClr val="60A0B0"/>
                </a:solidFill>
                <a:latin typeface="Courier"/>
              </a:rPr>
              <a:t>## </a:t>
            </a:r>
            <a:br/>
            <a:r>
              <a:rPr sz="1800" i="1">
                <a:solidFill>
                  <a:srgbClr val="60A0B0"/>
                </a:solidFill>
                <a:latin typeface="Courier"/>
              </a:rPr>
              <a:t>##     Null deviance: 1126.0  on 31  degrees of freedom</a:t>
            </a:r>
            <a:br/>
            <a:r>
              <a:rPr sz="1800" i="1">
                <a:solidFill>
                  <a:srgbClr val="60A0B0"/>
                </a:solidFill>
                <a:latin typeface="Courier"/>
              </a:rPr>
              <a:t>## Residual deviance:  720.9  on 30  degrees of freedom</a:t>
            </a:r>
            <a:br/>
            <a:r>
              <a:rPr sz="1800" i="1">
                <a:solidFill>
                  <a:srgbClr val="60A0B0"/>
                </a:solidFill>
                <a:latin typeface="Courier"/>
              </a:rPr>
              <a:t>## AIC: 196.48</a:t>
            </a:r>
            <a:br/>
            <a:r>
              <a:rPr sz="1800" i="1">
                <a:solidFill>
                  <a:srgbClr val="60A0B0"/>
                </a:solidFill>
                <a:latin typeface="Courier"/>
              </a:rPr>
              <a:t>## </a:t>
            </a:r>
            <a:br/>
            <a:r>
              <a:rPr sz="1800" i="1">
                <a:solidFill>
                  <a:srgbClr val="60A0B0"/>
                </a:solidFill>
                <a:latin typeface="Courier"/>
              </a:rPr>
              <a:t>## Number of Fisher Scoring iterations: 2</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4</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same p-values etc.</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[end of ST6103 GLM Practical 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modGlm &lt;-</a:t>
                </a:r>
                <a:r>
                  <a:rPr sz="1800">
                    <a:solidFill>
                      <a:srgbClr val="4070A0"/>
                    </a:solidFill>
                    <a:latin typeface="Courier"/>
                  </a:rPr>
                  <a:t> </a:t>
                </a:r>
                <a:r>
                  <a:rPr sz="1800" b="1">
                    <a:solidFill>
                      <a:srgbClr val="007020"/>
                    </a:solidFill>
                    <a:latin typeface="Courier"/>
                  </a:rPr>
                  <a:t>glm</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902000"/>
                    </a:solidFill>
                    <a:latin typeface="Courier"/>
                  </a:rPr>
                  <a:t>data =</a:t>
                </a:r>
                <a:r>
                  <a:rPr sz="1800">
                    <a:latin typeface="Courier"/>
                  </a:rPr>
                  <a:t> dat)</a:t>
                </a:r>
                <a:br/>
                <a:r>
                  <a:rPr sz="1800" b="1">
                    <a:solidFill>
                      <a:srgbClr val="007020"/>
                    </a:solidFill>
                    <a:latin typeface="Courier"/>
                  </a:rPr>
                  <a:t>summary</a:t>
                </a:r>
                <a:r>
                  <a:rPr sz="1800">
                    <a:latin typeface="Courier"/>
                  </a:rPr>
                  <a:t>(modGlm)</a:t>
                </a:r>
                <a:r>
                  <a:rPr sz="1800">
                    <a:solidFill>
                      <a:srgbClr val="666666"/>
                    </a:solidFill>
                    <a:latin typeface="Courier"/>
                  </a:rPr>
                  <a:t>$</a:t>
                </a:r>
                <a:r>
                  <a:rPr sz="1800">
                    <a:latin typeface="Courier"/>
                  </a:rPr>
                  <a:t>coefficients</a:t>
                </a:r>
                <a:br/>
                <a:r>
                  <a:rPr sz="1800" i="1">
                    <a:solidFill>
                      <a:srgbClr val="60A0B0"/>
                    </a:solidFill>
                    <a:latin typeface="Courier"/>
                  </a:rPr>
                  <a:t>##               Estimate Std. Error    t value    Pr(&gt;|t|)</a:t>
                </a:r>
                <a:br/>
                <a:r>
                  <a:rPr sz="1800" i="1">
                    <a:solidFill>
                      <a:srgbClr val="60A0B0"/>
                    </a:solidFill>
                    <a:latin typeface="Courier"/>
                  </a:rPr>
                  <a:t>## (Intercept) 0.08206687  1.7712634 0.04633239 0.965266238</a:t>
                </a:r>
                <a:br/>
                <a:r>
                  <a:rPr sz="1800" i="1">
                    <a:solidFill>
                      <a:srgbClr val="60A0B0"/>
                    </a:solidFill>
                    <a:latin typeface="Courier"/>
                  </a:rPr>
                  <a:t>## x           2.04863222  0.2958963 6.92348023 0.002284249</a:t>
                </a:r>
              </a:p>
              <a:p>
                <a:pPr lvl="0" marL="0" indent="0">
                  <a:buNone/>
                </a:pPr>
                <a:r>
                  <a:rPr/>
                  <a:t>This gives us the same results.</a:t>
                </a:r>
              </a:p>
              <a:p>
                <a:pPr lvl="0" marL="0" indent="0">
                  <a:buNone/>
                </a:pPr>
                <a:r>
                  <a:rPr/>
                  <a:t>If you display the full summary of the model (i.e. typing </a:t>
                </a:r>
                <a:r>
                  <a:rPr sz="1800">
                    <a:latin typeface="Courier"/>
                  </a:rPr>
                  <a:t>summary(modLm)</a:t>
                </a:r>
                <a:r>
                  <a:rPr/>
                  <a:t> and </a:t>
                </a:r>
                <a:r>
                  <a:rPr sz="1800">
                    <a:latin typeface="Courier"/>
                  </a:rPr>
                  <a:t>summary(modGlm)</a:t>
                </a:r>
                <a:r>
                  <a:rPr/>
                  <a:t>), then output presentation is slightly different (e.g. no </a:t>
                </a:r>
                <a14:m>
                  <m:oMath xmlns:m="http://schemas.openxmlformats.org/officeDocument/2006/math">
                    <m:sSup>
                      <m:e>
                        <m:r>
                          <m:t>R</m:t>
                        </m:r>
                      </m:e>
                      <m:sup>
                        <m:r>
                          <m:t>2</m:t>
                        </m:r>
                      </m:sup>
                    </m:sSup>
                  </m:oMath>
                </a14:m>
                <a:r>
                  <a:rPr/>
                  <a:t> reported for the </a:t>
                </a:r>
                <a:r>
                  <a:rPr sz="1800">
                    <a:latin typeface="Courier"/>
                  </a:rPr>
                  <a:t>modGlm</a:t>
                </a:r>
                <a:r>
                  <a:rPr/>
                  <a:t>, but therefore deviances), but that’s all.</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Manually code up the data from yesterday’s Exercise 2 in Practical 1.</a:t>
                </a:r>
              </a:p>
              <a:p>
                <a:pPr lvl="0" marL="0" indent="0">
                  <a:buNone/>
                </a:pPr>
                <a:r>
                  <a:rPr/>
                  <a:t>Then refit the same model from yesterday using </a:t>
                </a:r>
                <a:r>
                  <a:rPr sz="1800">
                    <a:latin typeface="Courier"/>
                  </a:rPr>
                  <a:t>R</a:t>
                </a:r>
                <a:r>
                  <a:rPr/>
                  <a:t>.</a:t>
                </a:r>
              </a:p>
              <a:p>
                <a:pPr lvl="1"/>
                <a:r>
                  <a:rPr/>
                  <a:t>Convince yourself you get the same results.</a:t>
                </a:r>
              </a:p>
              <a:p>
                <a:pPr lvl="1"/>
                <a:r>
                  <a:rPr/>
                  <a:t>Calculate </a:t>
                </a:r>
                <a14:m>
                  <m:oMath xmlns:m="http://schemas.openxmlformats.org/officeDocument/2006/math">
                    <m:sSup>
                      <m:e>
                        <m:r>
                          <m:t>R</m:t>
                        </m:r>
                      </m:e>
                      <m:sup>
                        <m:r>
                          <m:t>2</m:t>
                        </m:r>
                      </m:sup>
                    </m:sSup>
                  </m:oMath>
                </a14:m>
                <a:r>
                  <a:rPr/>
                  <a:t>.</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1270000" indent="0">
              <a:buNone/>
            </a:pPr>
            <a:r>
              <a:rPr sz="1800">
                <a:latin typeface="Courier"/>
              </a:rPr>
              <a:t>x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3</a:t>
            </a:r>
            <a:r>
              <a:rPr sz="1800">
                <a:latin typeface="Courier"/>
              </a:rPr>
              <a:t>, </a:t>
            </a:r>
            <a:r>
              <a:rPr sz="1800">
                <a:solidFill>
                  <a:srgbClr val="40A070"/>
                </a:solidFill>
                <a:latin typeface="Courier"/>
              </a:rPr>
              <a:t>-1</a:t>
            </a:r>
            <a:r>
              <a:rPr sz="1800">
                <a:latin typeface="Courier"/>
              </a:rPr>
              <a:t>, </a:t>
            </a:r>
            <a:r>
              <a:rPr sz="1800">
                <a:solidFill>
                  <a:srgbClr val="40A070"/>
                </a:solidFill>
                <a:latin typeface="Courier"/>
              </a:rPr>
              <a:t>0</a:t>
            </a:r>
            <a:r>
              <a:rPr sz="1800">
                <a:latin typeface="Courier"/>
              </a:rPr>
              <a:t>, </a:t>
            </a:r>
            <a:r>
              <a:rPr sz="1800">
                <a:solidFill>
                  <a:srgbClr val="40A070"/>
                </a:solidFill>
                <a:latin typeface="Courier"/>
              </a:rPr>
              <a:t>2</a:t>
            </a:r>
            <a:r>
              <a:rPr sz="1800">
                <a:latin typeface="Courier"/>
              </a:rPr>
              <a:t>, </a:t>
            </a:r>
            <a:r>
              <a:rPr sz="1800">
                <a:solidFill>
                  <a:srgbClr val="40A070"/>
                </a:solidFill>
                <a:latin typeface="Courier"/>
              </a:rPr>
              <a:t>5</a:t>
            </a:r>
            <a:r>
              <a:rPr sz="1800">
                <a:latin typeface="Courier"/>
              </a:rPr>
              <a:t>, </a:t>
            </a:r>
            <a:r>
              <a:rPr sz="1800">
                <a:solidFill>
                  <a:srgbClr val="40A070"/>
                </a:solidFill>
                <a:latin typeface="Courier"/>
              </a:rPr>
              <a:t>6</a:t>
            </a:r>
            <a:r>
              <a:rPr sz="1800">
                <a:latin typeface="Courier"/>
              </a:rPr>
              <a:t>)</a:t>
            </a:r>
            <a:br/>
            <a:r>
              <a:rPr sz="1800">
                <a:latin typeface="Courier"/>
              </a:rPr>
              <a:t>y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12</a:t>
            </a:r>
            <a:r>
              <a:rPr sz="1800">
                <a:latin typeface="Courier"/>
              </a:rPr>
              <a:t>, </a:t>
            </a:r>
            <a:r>
              <a:rPr sz="1800">
                <a:solidFill>
                  <a:srgbClr val="40A070"/>
                </a:solidFill>
                <a:latin typeface="Courier"/>
              </a:rPr>
              <a:t>9</a:t>
            </a:r>
            <a:r>
              <a:rPr sz="1800">
                <a:latin typeface="Courier"/>
              </a:rPr>
              <a:t>, </a:t>
            </a:r>
            <a:r>
              <a:rPr sz="1800">
                <a:solidFill>
                  <a:srgbClr val="40A070"/>
                </a:solidFill>
                <a:latin typeface="Courier"/>
              </a:rPr>
              <a:t>11</a:t>
            </a:r>
            <a:r>
              <a:rPr sz="1800">
                <a:latin typeface="Courier"/>
              </a:rPr>
              <a:t>, </a:t>
            </a:r>
            <a:r>
              <a:rPr sz="1800">
                <a:solidFill>
                  <a:srgbClr val="40A070"/>
                </a:solidFill>
                <a:latin typeface="Courier"/>
              </a:rPr>
              <a:t>9</a:t>
            </a:r>
            <a:r>
              <a:rPr sz="1800">
                <a:latin typeface="Courier"/>
              </a:rPr>
              <a:t>, </a:t>
            </a:r>
            <a:r>
              <a:rPr sz="1800">
                <a:solidFill>
                  <a:srgbClr val="40A070"/>
                </a:solidFill>
                <a:latin typeface="Courier"/>
              </a:rPr>
              <a:t>9</a:t>
            </a:r>
            <a:r>
              <a:rPr sz="1800">
                <a:latin typeface="Courier"/>
              </a:rPr>
              <a:t>, </a:t>
            </a:r>
            <a:r>
              <a:rPr sz="1800">
                <a:solidFill>
                  <a:srgbClr val="40A070"/>
                </a:solidFill>
                <a:latin typeface="Courier"/>
              </a:rPr>
              <a:t>6</a:t>
            </a:r>
            <a:r>
              <a:rPr sz="1800">
                <a:latin typeface="Courier"/>
              </a:rPr>
              <a:t>)</a:t>
            </a:r>
            <a:br/>
            <a:r>
              <a:rPr sz="1800">
                <a:latin typeface="Courier"/>
              </a:rPr>
              <a:t>dat &lt;-</a:t>
            </a:r>
            <a:r>
              <a:rPr sz="1800">
                <a:solidFill>
                  <a:srgbClr val="4070A0"/>
                </a:solidFill>
                <a:latin typeface="Courier"/>
              </a:rPr>
              <a:t> </a:t>
            </a:r>
            <a:r>
              <a:rPr sz="1800" b="1">
                <a:solidFill>
                  <a:srgbClr val="007020"/>
                </a:solidFill>
                <a:latin typeface="Courier"/>
              </a:rPr>
              <a:t>data.frame</a:t>
            </a:r>
            <a:r>
              <a:rPr sz="1800">
                <a:latin typeface="Courier"/>
              </a:rPr>
              <a:t>(x, y)</a:t>
            </a:r>
            <a:br/>
            <a:br/>
            <a:r>
              <a:rPr sz="1800">
                <a:latin typeface="Courier"/>
              </a:rPr>
              <a:t>modLm &lt;-</a:t>
            </a:r>
            <a:r>
              <a:rPr sz="1800">
                <a:solidFill>
                  <a:srgbClr val="4070A0"/>
                </a:solidFill>
                <a:latin typeface="Courier"/>
              </a:rPr>
              <a:t> </a:t>
            </a:r>
            <a:r>
              <a:rPr sz="1800" b="1">
                <a:solidFill>
                  <a:srgbClr val="007020"/>
                </a:solidFill>
                <a:latin typeface="Courier"/>
              </a:rPr>
              <a:t>lm</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902000"/>
                </a:solidFill>
                <a:latin typeface="Courier"/>
              </a:rPr>
              <a:t>data =</a:t>
            </a:r>
            <a:r>
              <a:rPr sz="1800">
                <a:latin typeface="Courier"/>
              </a:rPr>
              <a:t> dat)</a:t>
            </a:r>
            <a:br/>
            <a:r>
              <a:rPr sz="1800">
                <a:latin typeface="Courier"/>
              </a:rPr>
              <a:t>modGlm &lt;-</a:t>
            </a:r>
            <a:r>
              <a:rPr sz="1800">
                <a:solidFill>
                  <a:srgbClr val="4070A0"/>
                </a:solidFill>
                <a:latin typeface="Courier"/>
              </a:rPr>
              <a:t> </a:t>
            </a:r>
            <a:r>
              <a:rPr sz="1800" b="1">
                <a:solidFill>
                  <a:srgbClr val="007020"/>
                </a:solidFill>
                <a:latin typeface="Courier"/>
              </a:rPr>
              <a:t>glm</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x, </a:t>
            </a:r>
            <a:r>
              <a:rPr sz="1800">
                <a:solidFill>
                  <a:srgbClr val="902000"/>
                </a:solidFill>
                <a:latin typeface="Courier"/>
              </a:rPr>
              <a:t>data =</a:t>
            </a:r>
            <a:r>
              <a:rPr sz="1800">
                <a:latin typeface="Courier"/>
              </a:rPr>
              <a:t> dat)</a:t>
            </a:r>
            <a:br/>
            <a:br/>
            <a:r>
              <a:rPr sz="1800" b="1">
                <a:solidFill>
                  <a:srgbClr val="007020"/>
                </a:solidFill>
                <a:latin typeface="Courier"/>
              </a:rPr>
              <a:t>summary</a:t>
            </a:r>
            <a:r>
              <a:rPr sz="1800">
                <a:latin typeface="Courier"/>
              </a:rPr>
              <a:t>(modLm)</a:t>
            </a:r>
            <a:r>
              <a:rPr sz="1800">
                <a:solidFill>
                  <a:srgbClr val="666666"/>
                </a:solidFill>
                <a:latin typeface="Courier"/>
              </a:rPr>
              <a:t>$</a:t>
            </a:r>
            <a:r>
              <a:rPr sz="1800">
                <a:latin typeface="Courier"/>
              </a:rPr>
              <a:t>coefficients</a:t>
            </a:r>
            <a:br/>
            <a:r>
              <a:rPr sz="1800" i="1">
                <a:solidFill>
                  <a:srgbClr val="60A0B0"/>
                </a:solidFill>
                <a:latin typeface="Courier"/>
              </a:rPr>
              <a:t>##               Estimate Std. Error   t value     Pr(&gt;|t|)</a:t>
            </a:r>
            <a:br/>
            <a:r>
              <a:rPr sz="1800" i="1">
                <a:solidFill>
                  <a:srgbClr val="60A0B0"/>
                </a:solidFill>
                <a:latin typeface="Courier"/>
              </a:rPr>
              <a:t>## (Intercept) 10.0650407  0.5834431 17.251109 6.625466e-05</a:t>
            </a:r>
            <a:br/>
            <a:r>
              <a:rPr sz="1800" i="1">
                <a:solidFill>
                  <a:srgbClr val="60A0B0"/>
                </a:solidFill>
                <a:latin typeface="Courier"/>
              </a:rPr>
              <a:t>## x           -0.4878049  0.1650226 -2.955988 4.172033e-02</a:t>
            </a:r>
            <a:br/>
            <a:r>
              <a:rPr sz="1800" b="1">
                <a:solidFill>
                  <a:srgbClr val="007020"/>
                </a:solidFill>
                <a:latin typeface="Courier"/>
              </a:rPr>
              <a:t>summary</a:t>
            </a:r>
            <a:r>
              <a:rPr sz="1800">
                <a:latin typeface="Courier"/>
              </a:rPr>
              <a:t>(modGlm)</a:t>
            </a:r>
            <a:r>
              <a:rPr sz="1800">
                <a:solidFill>
                  <a:srgbClr val="666666"/>
                </a:solidFill>
                <a:latin typeface="Courier"/>
              </a:rPr>
              <a:t>$</a:t>
            </a:r>
            <a:r>
              <a:rPr sz="1800">
                <a:latin typeface="Courier"/>
              </a:rPr>
              <a:t>coefficients</a:t>
            </a:r>
            <a:br/>
            <a:r>
              <a:rPr sz="1800" i="1">
                <a:solidFill>
                  <a:srgbClr val="60A0B0"/>
                </a:solidFill>
                <a:latin typeface="Courier"/>
              </a:rPr>
              <a:t>##               Estimate Std. Error   t value     Pr(&gt;|t|)</a:t>
            </a:r>
            <a:br/>
            <a:r>
              <a:rPr sz="1800" i="1">
                <a:solidFill>
                  <a:srgbClr val="60A0B0"/>
                </a:solidFill>
                <a:latin typeface="Courier"/>
              </a:rPr>
              <a:t>## (Intercept) 10.0650407  0.5834431 17.251109 6.625466e-05</a:t>
            </a:r>
            <a:br/>
            <a:r>
              <a:rPr sz="1800" i="1">
                <a:solidFill>
                  <a:srgbClr val="60A0B0"/>
                </a:solidFill>
                <a:latin typeface="Courier"/>
              </a:rPr>
              <a:t>## x           -0.4878049  0.1650226 -2.955988 4.172033e-02</a:t>
            </a:r>
          </a:p>
          <a:p>
            <a:pPr lvl="0" marL="0" indent="0">
              <a:buNone/>
            </a:pPr>
            <a:r>
              <a:rPr/>
              <a:t>Same results as when we did this by hand and both </a:t>
            </a:r>
            <a:r>
              <a:rPr sz="1800">
                <a:latin typeface="Courier"/>
              </a:rPr>
              <a:t>lm</a:t>
            </a:r>
            <a:r>
              <a:rPr/>
              <a:t> and </a:t>
            </a:r>
            <a:r>
              <a:rPr sz="1800">
                <a:latin typeface="Courier"/>
              </a:rPr>
              <a:t>glm</a:t>
            </a:r>
            <a:r>
              <a:rPr/>
              <a:t> give the same coefficients and p-values.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either directly extract </a:t>
                </a:r>
                <a14:m>
                  <m:oMath xmlns:m="http://schemas.openxmlformats.org/officeDocument/2006/math">
                    <m:sSup>
                      <m:e>
                        <m:r>
                          <m:t>R</m:t>
                        </m:r>
                      </m:e>
                      <m:sup>
                        <m:r>
                          <m:t>2</m:t>
                        </m:r>
                      </m:sup>
                    </m:sSup>
                  </m:oMath>
                </a14:m>
                <a:r>
                  <a:rPr/>
                  <a:t> from the </a:t>
                </a:r>
                <a:r>
                  <a:rPr sz="1800">
                    <a:latin typeface="Courier"/>
                  </a:rPr>
                  <a:t>lm</a:t>
                </a:r>
                <a:r>
                  <a:rPr/>
                  <a:t> model fit:</a:t>
                </a:r>
              </a:p>
              <a:p>
                <a:pPr lvl="0" marL="1270000" indent="0">
                  <a:buNone/>
                </a:pPr>
                <a:r>
                  <a:rPr sz="1800" b="1">
                    <a:solidFill>
                      <a:srgbClr val="007020"/>
                    </a:solidFill>
                    <a:latin typeface="Courier"/>
                  </a:rPr>
                  <a:t>summary</a:t>
                </a:r>
                <a:r>
                  <a:rPr sz="1800">
                    <a:latin typeface="Courier"/>
                  </a:rPr>
                  <a:t>(modLm)</a:t>
                </a:r>
                <a:r>
                  <a:rPr sz="1800">
                    <a:solidFill>
                      <a:srgbClr val="666666"/>
                    </a:solidFill>
                    <a:latin typeface="Courier"/>
                  </a:rPr>
                  <a:t>$</a:t>
                </a:r>
                <a:r>
                  <a:rPr sz="1800">
                    <a:latin typeface="Courier"/>
                  </a:rPr>
                  <a:t>r.squared</a:t>
                </a:r>
              </a:p>
              <a:p>
                <a:pPr lvl="0" marL="1270000" indent="0">
                  <a:buNone/>
                </a:pPr>
                <a:r>
                  <a:rPr sz="1800">
                    <a:latin typeface="Courier"/>
                  </a:rPr>
                  <a:t>## [1] 0.6859756</a:t>
                </a:r>
              </a:p>
              <a:p>
                <a:pPr lvl="0" marL="0" indent="0">
                  <a:buNone/>
                </a:pPr>
                <a:r>
                  <a:rPr/>
                  <a:t>Or we calculate it directly:</a:t>
                </a:r>
              </a:p>
              <a:p>
                <a:pPr lvl="0" marL="1270000" indent="0">
                  <a:buNone/>
                </a:pPr>
                <a:r>
                  <a:rPr sz="1800">
                    <a:latin typeface="Courier"/>
                  </a:rPr>
                  <a:t>yhat&lt;-</a:t>
                </a:r>
                <a:r>
                  <a:rPr sz="1800" b="1">
                    <a:solidFill>
                      <a:srgbClr val="007020"/>
                    </a:solidFill>
                    <a:latin typeface="Courier"/>
                  </a:rPr>
                  <a:t>predict</a:t>
                </a:r>
                <a:r>
                  <a:rPr sz="1800">
                    <a:latin typeface="Courier"/>
                  </a:rPr>
                  <a:t>(modLm)</a:t>
                </a:r>
                <a:br/>
                <a:r>
                  <a:rPr sz="1800">
                    <a:latin typeface="Courier"/>
                  </a:rPr>
                  <a:t>tss&lt;-</a:t>
                </a:r>
                <a:r>
                  <a:rPr sz="1800" b="1">
                    <a:solidFill>
                      <a:srgbClr val="007020"/>
                    </a:solidFill>
                    <a:latin typeface="Courier"/>
                  </a:rPr>
                  <a:t>sum</a:t>
                </a:r>
                <a:r>
                  <a:rPr sz="1800">
                    <a:latin typeface="Courier"/>
                  </a:rPr>
                  <a:t>((y</a:t>
                </a:r>
                <a:r>
                  <a:rPr sz="1800">
                    <a:solidFill>
                      <a:srgbClr val="666666"/>
                    </a:solidFill>
                    <a:latin typeface="Courier"/>
                  </a:rPr>
                  <a:t>-</a:t>
                </a:r>
                <a:r>
                  <a:rPr sz="1800" b="1">
                    <a:solidFill>
                      <a:srgbClr val="007020"/>
                    </a:solidFill>
                    <a:latin typeface="Courier"/>
                  </a:rPr>
                  <a:t>mean</a:t>
                </a:r>
                <a:r>
                  <a:rPr sz="1800">
                    <a:latin typeface="Courier"/>
                  </a:rPr>
                  <a:t>(y))</a:t>
                </a:r>
                <a:r>
                  <a:rPr sz="1800">
                    <a:solidFill>
                      <a:srgbClr val="666666"/>
                    </a:solidFill>
                    <a:latin typeface="Courier"/>
                  </a:rPr>
                  <a:t>^</a:t>
                </a:r>
                <a:r>
                  <a:rPr sz="1800">
                    <a:solidFill>
                      <a:srgbClr val="40A070"/>
                    </a:solidFill>
                    <a:latin typeface="Courier"/>
                  </a:rPr>
                  <a:t>2</a:t>
                </a:r>
                <a:r>
                  <a:rPr sz="1800">
                    <a:latin typeface="Courier"/>
                  </a:rPr>
                  <a:t>)</a:t>
                </a:r>
                <a:br/>
                <a:r>
                  <a:rPr sz="1800">
                    <a:latin typeface="Courier"/>
                  </a:rPr>
                  <a:t>rss&lt;-</a:t>
                </a:r>
                <a:r>
                  <a:rPr sz="1800" b="1">
                    <a:solidFill>
                      <a:srgbClr val="007020"/>
                    </a:solidFill>
                    <a:latin typeface="Courier"/>
                  </a:rPr>
                  <a:t>sum</a:t>
                </a:r>
                <a:r>
                  <a:rPr sz="1800">
                    <a:latin typeface="Courier"/>
                  </a:rPr>
                  <a:t>((yhat</a:t>
                </a:r>
                <a:r>
                  <a:rPr sz="1800">
                    <a:solidFill>
                      <a:srgbClr val="666666"/>
                    </a:solidFill>
                    <a:latin typeface="Courier"/>
                  </a:rPr>
                  <a:t>-</a:t>
                </a:r>
                <a:r>
                  <a:rPr sz="1800" b="1">
                    <a:solidFill>
                      <a:srgbClr val="007020"/>
                    </a:solidFill>
                    <a:latin typeface="Courier"/>
                  </a:rPr>
                  <a:t>mean</a:t>
                </a:r>
                <a:r>
                  <a:rPr sz="1800">
                    <a:latin typeface="Courier"/>
                  </a:rPr>
                  <a:t>(y))</a:t>
                </a:r>
                <a:r>
                  <a:rPr sz="1800">
                    <a:solidFill>
                      <a:srgbClr val="666666"/>
                    </a:solidFill>
                    <a:latin typeface="Courier"/>
                  </a:rPr>
                  <a:t>^</a:t>
                </a:r>
                <a:r>
                  <a:rPr sz="1800">
                    <a:solidFill>
                      <a:srgbClr val="40A070"/>
                    </a:solidFill>
                    <a:latin typeface="Courier"/>
                  </a:rPr>
                  <a:t>2</a:t>
                </a:r>
                <a:r>
                  <a:rPr sz="1800">
                    <a:latin typeface="Courier"/>
                  </a:rPr>
                  <a:t>)</a:t>
                </a:r>
                <a:br/>
                <a:r>
                  <a:rPr sz="1800">
                    <a:latin typeface="Courier"/>
                  </a:rPr>
                  <a:t>r2&lt;-rss</a:t>
                </a:r>
                <a:r>
                  <a:rPr sz="1800">
                    <a:solidFill>
                      <a:srgbClr val="666666"/>
                    </a:solidFill>
                    <a:latin typeface="Courier"/>
                  </a:rPr>
                  <a:t>/</a:t>
                </a:r>
                <a:r>
                  <a:rPr sz="1800">
                    <a:latin typeface="Courier"/>
                  </a:rPr>
                  <a:t>tss</a:t>
                </a:r>
                <a:br/>
                <a:br/>
                <a:r>
                  <a:rPr sz="1800" b="1">
                    <a:solidFill>
                      <a:srgbClr val="007020"/>
                    </a:solidFill>
                    <a:latin typeface="Courier"/>
                  </a:rPr>
                  <a:t>print</a:t>
                </a:r>
                <a:r>
                  <a:rPr sz="1800">
                    <a:latin typeface="Courier"/>
                  </a:rPr>
                  <a:t>(r2)</a:t>
                </a:r>
              </a:p>
              <a:p>
                <a:pPr lvl="0" marL="1270000" indent="0">
                  <a:buNone/>
                </a:pPr>
                <a:r>
                  <a:rPr sz="1800">
                    <a:latin typeface="Courier"/>
                  </a:rPr>
                  <a:t>## [1] 0.6859756</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Exercise</a:t>
            </a:r>
            <a:r>
              <a:rPr/>
              <a:t> </a:t>
            </a:r>
            <a:r>
              <a:rPr/>
              <a:t>3</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Load the </a:t>
            </a:r>
            <a:r>
              <a:rPr sz="1800">
                <a:latin typeface="Courier"/>
              </a:rPr>
              <a:t>mtcars</a:t>
            </a:r>
            <a:r>
              <a:rPr/>
              <a:t> dataset by typing </a:t>
            </a:r>
            <a:r>
              <a:rPr sz="1800">
                <a:latin typeface="Courier"/>
              </a:rPr>
              <a:t>data(mtcars)</a:t>
            </a:r>
            <a:r>
              <a:rPr/>
              <a:t>. Get information about this dataset by typing </a:t>
            </a:r>
            <a:r>
              <a:rPr sz="1800">
                <a:latin typeface="Courier"/>
              </a:rPr>
              <a:t>?mtcars</a:t>
            </a:r>
            <a:r>
              <a:rPr/>
              <a:t>.</a:t>
            </a:r>
          </a:p>
          <a:p>
            <a:pPr lvl="1"/>
            <a:r>
              <a:rPr/>
              <a:t>Explore this dataset: produce histograms &amp; scatterplots.</a:t>
            </a:r>
          </a:p>
          <a:p>
            <a:pPr lvl="1"/>
            <a:r>
              <a:rPr/>
              <a:t>You want to find out which variables are most important to achieve a high miles per gallon rating in a car. Use </a:t>
            </a:r>
            <a:r>
              <a:rPr sz="1800">
                <a:latin typeface="Courier"/>
              </a:rPr>
              <a:t>R</a:t>
            </a:r>
            <a:r>
              <a:rPr/>
              <a:t> to build a GLM model regressing the </a:t>
            </a:r>
            <a:r>
              <a:rPr sz="1800">
                <a:latin typeface="Courier"/>
              </a:rPr>
              <a:t>mpg</a:t>
            </a:r>
            <a:r>
              <a:rPr/>
              <a:t> variables on </a:t>
            </a:r>
            <a:r>
              <a:rPr sz="1800">
                <a:latin typeface="Courier"/>
              </a:rPr>
              <a:t>hp</a:t>
            </a:r>
            <a:r>
              <a:rPr/>
              <a:t> (horsepower), </a:t>
            </a:r>
            <a:r>
              <a:rPr sz="1800">
                <a:latin typeface="Courier"/>
              </a:rPr>
              <a:t>disp</a:t>
            </a:r>
            <a:r>
              <a:rPr/>
              <a:t> (displacement),</a:t>
            </a:r>
            <a:r>
              <a:rPr sz="1800">
                <a:latin typeface="Courier"/>
              </a:rPr>
              <a:t>cyl</a:t>
            </a:r>
            <a:r>
              <a:rPr/>
              <a:t> (cylinders) and </a:t>
            </a:r>
            <a:r>
              <a:rPr sz="1800">
                <a:latin typeface="Courier"/>
              </a:rPr>
              <a:t>wt</a:t>
            </a:r>
            <a:r>
              <a:rPr/>
              <a:t> (weight). Interpret the model output.</a:t>
            </a:r>
          </a:p>
          <a:p>
            <a:pPr lvl="1"/>
            <a:r>
              <a:rPr/>
              <a:t>Buid a model that would allow you to predict whether a car has manual or automatic transmission. Specifically, regress </a:t>
            </a:r>
            <a:r>
              <a:rPr sz="1800">
                <a:latin typeface="Courier"/>
              </a:rPr>
              <a:t>am</a:t>
            </a:r>
            <a:r>
              <a:rPr/>
              <a:t> (transmission) on </a:t>
            </a:r>
            <a:r>
              <a:rPr sz="1800">
                <a:latin typeface="Courier"/>
              </a:rPr>
              <a:t>hp</a:t>
            </a:r>
            <a:r>
              <a:rPr/>
              <a:t> (horse power) and </a:t>
            </a:r>
            <a:r>
              <a:rPr sz="1800">
                <a:latin typeface="Courier"/>
              </a:rPr>
              <a:t>wt</a:t>
            </a:r>
            <a:r>
              <a:rPr/>
              <a:t> (weight). Be careful to specify a binomial distribution with logit link! What about a log link? Identity link?</a:t>
            </a:r>
          </a:p>
          <a:p>
            <a:pPr lvl="0" marL="0" indent="0">
              <a:buNone/>
            </a:pPr>
            <a:r>
              <a:rPr/>
              <a:t>Discuss (and explore!) your model results. What other variables would you consider including into the models?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ST6103 - GLM - Practical 2</dc:title>
  <dc:creator>Marc Henrion</dc:creator>
  <cp:keywords/>
  <dcterms:created xsi:type="dcterms:W3CDTF">2019-07-21T18:10:04Z</dcterms:created>
  <dcterms:modified xsi:type="dcterms:W3CDTF">2019-07-21T18:10:04Z</dcterms:modified>
</cp:coreProperties>
</file>