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02" d="100"/>
          <a:sy n="102" d="100"/>
        </p:scale>
        <p:origin x="126" y="38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6" Type="http://schemas.openxmlformats.org/officeDocument/2006/relationships/tableStyles" Target="tableStyles.xml" /><Relationship Id="rId55" Type="http://schemas.openxmlformats.org/officeDocument/2006/relationships/theme" Target="theme/theme1.xml" /><Relationship Id="rId1" Type="http://schemas.openxmlformats.org/officeDocument/2006/relationships/slideMaster" Target="slideMasters/slideMaster1.xml" /><Relationship Id="rId54" Type="http://schemas.openxmlformats.org/officeDocument/2006/relationships/viewProps" Target="viewProps.xml" /><Relationship Id="rId5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02/07/2019</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78603"/>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itMarcH/Chanco_ST6103"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jp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ST6103</a:t>
            </a:r>
            <a:r>
              <a:rPr/>
              <a:t> </a:t>
            </a:r>
            <a:r>
              <a:rPr/>
              <a:t>-</a:t>
            </a:r>
            <a:r>
              <a:rPr/>
              <a:t> </a:t>
            </a:r>
            <a:r>
              <a:rPr/>
              <a:t>GLM</a:t>
            </a:r>
            <a:r>
              <a:rPr/>
              <a:t> </a:t>
            </a:r>
            <a:r>
              <a:rPr/>
              <a:t>-</a:t>
            </a:r>
            <a:r>
              <a:rPr/>
              <a:t> </a:t>
            </a:r>
            <a:r>
              <a:rPr/>
              <a:t>Session</a:t>
            </a:r>
            <a:r>
              <a:rPr/>
              <a:t> </a:t>
            </a:r>
            <a:r>
              <a:rPr/>
              <a:t>1</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15</a:t>
            </a:r>
            <a:r>
              <a:rPr/>
              <a:t> </a:t>
            </a:r>
            <a:r>
              <a:rPr/>
              <a:t>July</a:t>
            </a:r>
            <a:r>
              <a:rPr/>
              <a:t> </a:t>
            </a:r>
            <a:r>
              <a:rPr/>
              <a:t>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good? Maybe the slope should be a bit steeper, the intercept larger?</a:t>
                </a:r>
              </a:p>
              <a:p>
                <a:pPr lvl="0" marL="0" indent="0">
                  <a:buNone/>
                </a:pPr>
                <a14:m>
                  <m:oMath xmlns:m="http://schemas.openxmlformats.org/officeDocument/2006/math">
                    <m:r>
                      <m:t>y</m:t>
                    </m:r>
                    <m:r>
                      <m:t>≈</m:t>
                    </m:r>
                    <m:r>
                      <m:t>2</m:t>
                    </m:r>
                    <m:r>
                      <m:t>x</m:t>
                    </m:r>
                    <m:r>
                      <m:t>+</m:t>
                    </m:r>
                    <m:r>
                      <m:t>4</m:t>
                    </m:r>
                  </m:oMath>
                </a14:m>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4</a:t>
                </a:r>
                <a:r>
                  <a:rPr sz="1800">
                    <a:latin typeface="Courier"/>
                  </a:rPr>
                  <a:t>,</a:t>
                </a:r>
                <a:r>
                  <a:rPr sz="1800">
                    <a:solidFill>
                      <a:srgbClr val="902000"/>
                    </a:solidFill>
                    <a:latin typeface="Courier"/>
                  </a:rPr>
                  <a:t>slope=</a:t>
                </a:r>
                <a:r>
                  <a:rPr sz="1800">
                    <a:solidFill>
                      <a:srgbClr val="40A070"/>
                    </a:solidFill>
                    <a:latin typeface="Courier"/>
                  </a:rPr>
                  <a:t>2</a:t>
                </a:r>
                <a:r>
                  <a:rPr sz="1800">
                    <a:latin typeface="Courier"/>
                  </a:rPr>
                  <a:t>,</a:t>
                </a:r>
                <a:r>
                  <a:rPr sz="1800">
                    <a:solidFill>
                      <a:srgbClr val="902000"/>
                    </a:solidFill>
                    <a:latin typeface="Courier"/>
                  </a:rPr>
                  <a:t>colour=</a:t>
                </a:r>
                <a:r>
                  <a:rPr sz="1800">
                    <a:solidFill>
                      <a:srgbClr val="4070A0"/>
                    </a:solidFill>
                    <a:latin typeface="Courier"/>
                  </a:rPr>
                  <a:t>"salmon"</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Which line to pick?</a:t>
                </a:r>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0.5</a:t>
                </a:r>
                <a:r>
                  <a:rPr sz="1800">
                    <a:latin typeface="Courier"/>
                  </a:rPr>
                  <a:t>,</a:t>
                </a:r>
                <a:r>
                  <a:rPr sz="1800">
                    <a:solidFill>
                      <a:srgbClr val="902000"/>
                    </a:solidFill>
                    <a:latin typeface="Courier"/>
                  </a:rPr>
                  <a:t>colour=</a:t>
                </a:r>
                <a:r>
                  <a:rPr sz="1800">
                    <a:solidFill>
                      <a:srgbClr val="4070A0"/>
                    </a:solidFill>
                    <a:latin typeface="Courier"/>
                  </a:rPr>
                  <a:t>"darkgrey"</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3.1</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3.8</a:t>
                </a:r>
                <a:r>
                  <a:rPr sz="1800">
                    <a:latin typeface="Courier"/>
                  </a:rPr>
                  <a:t>,</a:t>
                </a:r>
                <a:r>
                  <a:rPr sz="1800">
                    <a:solidFill>
                      <a:srgbClr val="902000"/>
                    </a:solidFill>
                    <a:latin typeface="Courier"/>
                  </a:rPr>
                  <a:t>slope=</a:t>
                </a:r>
                <a:r>
                  <a:rPr sz="1800">
                    <a:solidFill>
                      <a:srgbClr val="40A070"/>
                    </a:solidFill>
                    <a:latin typeface="Courier"/>
                  </a:rPr>
                  <a:t>1.25</a:t>
                </a:r>
                <a:r>
                  <a:rPr sz="1800">
                    <a:latin typeface="Courier"/>
                  </a:rPr>
                  <a:t>,</a:t>
                </a:r>
                <a:r>
                  <a:rPr sz="1800">
                    <a:solidFill>
                      <a:srgbClr val="902000"/>
                    </a:solidFill>
                    <a:latin typeface="Courier"/>
                  </a:rPr>
                  <a:t>colour=</a:t>
                </a:r>
                <a:r>
                  <a:rPr sz="1800">
                    <a:solidFill>
                      <a:srgbClr val="4070A0"/>
                    </a:solidFill>
                    <a:latin typeface="Courier"/>
                  </a:rPr>
                  <a:t>"mediumorchid"</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2.8</a:t>
                </a:r>
                <a:r>
                  <a:rPr sz="1800">
                    <a:latin typeface="Courier"/>
                  </a:rPr>
                  <a:t>,</a:t>
                </a:r>
                <a:r>
                  <a:rPr sz="1800">
                    <a:solidFill>
                      <a:srgbClr val="902000"/>
                    </a:solidFill>
                    <a:latin typeface="Courier"/>
                  </a:rPr>
                  <a:t>slope=</a:t>
                </a:r>
                <a:r>
                  <a:rPr sz="1800">
                    <a:solidFill>
                      <a:srgbClr val="40A070"/>
                    </a:solidFill>
                    <a:latin typeface="Courier"/>
                  </a:rPr>
                  <a:t>1.75</a:t>
                </a:r>
                <a:r>
                  <a:rPr sz="1800">
                    <a:latin typeface="Courier"/>
                  </a:rPr>
                  <a:t>,</a:t>
                </a:r>
                <a:r>
                  <a:rPr sz="1800">
                    <a:solidFill>
                      <a:srgbClr val="902000"/>
                    </a:solidFill>
                    <a:latin typeface="Courier"/>
                  </a:rPr>
                  <a:t>colour=</a:t>
                </a:r>
                <a:r>
                  <a:rPr sz="1800">
                    <a:solidFill>
                      <a:srgbClr val="4070A0"/>
                    </a:solidFill>
                    <a:latin typeface="Courier"/>
                  </a:rPr>
                  <a:t>"orange"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3.5</a:t>
                </a:r>
                <a:r>
                  <a:rPr sz="1800">
                    <a:latin typeface="Courier"/>
                  </a:rPr>
                  <a:t>,</a:t>
                </a:r>
                <a:r>
                  <a:rPr sz="1800">
                    <a:solidFill>
                      <a:srgbClr val="902000"/>
                    </a:solidFill>
                    <a:latin typeface="Courier"/>
                  </a:rPr>
                  <a:t>slope=</a:t>
                </a:r>
                <a:r>
                  <a:rPr sz="1800">
                    <a:solidFill>
                      <a:srgbClr val="40A070"/>
                    </a:solidFill>
                    <a:latin typeface="Courier"/>
                  </a:rPr>
                  <a:t>2</a:t>
                </a:r>
                <a:r>
                  <a:rPr sz="1800">
                    <a:latin typeface="Courier"/>
                  </a:rPr>
                  <a:t>,</a:t>
                </a:r>
                <a:r>
                  <a:rPr sz="1800">
                    <a:solidFill>
                      <a:srgbClr val="902000"/>
                    </a:solidFill>
                    <a:latin typeface="Courier"/>
                  </a:rPr>
                  <a:t>colour=</a:t>
                </a:r>
                <a:r>
                  <a:rPr sz="1800">
                    <a:solidFill>
                      <a:srgbClr val="4070A0"/>
                    </a:solidFill>
                    <a:latin typeface="Courier"/>
                  </a:rPr>
                  <a:t>"salmon"</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4</a:t>
                </a:r>
                <a:r>
                  <a:rPr sz="1800">
                    <a:latin typeface="Courier"/>
                  </a:rPr>
                  <a:t>,</a:t>
                </a:r>
                <a:r>
                  <a:rPr sz="1800">
                    <a:solidFill>
                      <a:srgbClr val="902000"/>
                    </a:solidFill>
                    <a:latin typeface="Courier"/>
                  </a:rPr>
                  <a:t>slope=</a:t>
                </a:r>
                <a:r>
                  <a:rPr sz="1800">
                    <a:solidFill>
                      <a:srgbClr val="40A070"/>
                    </a:solidFill>
                    <a:latin typeface="Courier"/>
                  </a:rPr>
                  <a:t>2.5</a:t>
                </a:r>
                <a:r>
                  <a:rPr sz="1800">
                    <a:latin typeface="Courier"/>
                  </a:rPr>
                  <a:t>,</a:t>
                </a:r>
                <a:r>
                  <a:rPr sz="1800">
                    <a:solidFill>
                      <a:srgbClr val="902000"/>
                    </a:solidFill>
                    <a:latin typeface="Courier"/>
                  </a:rPr>
                  <a:t>colour=</a:t>
                </a:r>
                <a:r>
                  <a:rPr sz="1800">
                    <a:solidFill>
                      <a:srgbClr val="4070A0"/>
                    </a:solidFill>
                    <a:latin typeface="Courier"/>
                  </a:rPr>
                  <a:t>"greenyellow"</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try to minimize the errors, i.e. the deviations of the observed data from the line. Since these errors can be positive or negative, we minimise the sum of the squares.</a:t>
                </a:r>
              </a:p>
              <a:p>
                <a:pPr lvl="0" marL="0" indent="0">
                  <a:buNone/>
                </a:pPr>
                <a:r>
                  <a:rPr/>
                  <a:t>This is the principle of </a:t>
                </a:r>
                <a:r>
                  <a:rPr b="1"/>
                  <a:t>ordinary least squares</a:t>
                </a:r>
                <a:r>
                  <a:rPr/>
                  <a:t> (OLS).</a:t>
                </a:r>
              </a:p>
              <a:p>
                <a:pPr lvl="0" marL="0" indent="0">
                  <a:buNone/>
                </a:pPr>
                <a14:m>
                  <m:oMathPara xmlns:m="http://schemas.openxmlformats.org/officeDocument/2006/math">
                    <m:oMathParaPr>
                      <m:jc m:val="center"/>
                    </m:oMathParaPr>
                    <m:oMath>
                      <m:r>
                        <m:t> </m:t>
                      </m:r>
                    </m:oMath>
                  </m:oMathPara>
                </a14:m>
              </a:p>
              <a:p>
                <a:pPr lvl="0" marL="0" indent="0">
                  <a:buNone/>
                </a:pPr>
                <a:r>
                  <a:rPr/>
                  <a:t>Let </a:t>
                </a:r>
                <a14:m>
                  <m:oMath xmlns:m="http://schemas.openxmlformats.org/officeDocument/2006/math">
                    <m:sSub>
                      <m:e>
                        <m:acc>
                          <m:accPr>
                            <m:chr m:val="̂"/>
                          </m:accPr>
                          <m:e>
                            <m:r>
                              <m:t>y</m:t>
                            </m:r>
                          </m:e>
                        </m:acc>
                      </m:e>
                      <m:sub>
                        <m:r>
                          <m:t>i</m:t>
                        </m:r>
                      </m:sub>
                    </m:sSub>
                    <m:r>
                      <m:t>=</m:t>
                    </m:r>
                    <m:sSub>
                      <m:e>
                        <m:r>
                          <m:t>β</m:t>
                        </m:r>
                      </m:e>
                      <m:sub>
                        <m:r>
                          <m:t>0</m:t>
                        </m:r>
                      </m:sub>
                    </m:sSub>
                    <m:r>
                      <m:t>+</m:t>
                    </m:r>
                    <m:sSub>
                      <m:e>
                        <m:r>
                          <m:t>β</m:t>
                        </m:r>
                      </m:e>
                      <m:sub>
                        <m:r>
                          <m:t>1</m:t>
                        </m:r>
                      </m:sub>
                    </m:sSub>
                    <m:sSub>
                      <m:e>
                        <m:r>
                          <m:t>x</m:t>
                        </m:r>
                      </m:e>
                      <m:sub>
                        <m:r>
                          <m:t>i</m:t>
                        </m:r>
                      </m:sub>
                    </m:sSub>
                  </m:oMath>
                </a14:m>
                <a:r>
                  <a:rPr/>
                  <a:t>.</a:t>
                </a:r>
              </a:p>
              <a:p>
                <a:pPr lvl="0" marL="0" indent="0">
                  <a:buNone/>
                </a:pPr>
                <a:r>
                  <a:rPr/>
                  <a:t>We want to find values for </a:t>
                </a:r>
                <a14:m>
                  <m:oMath xmlns:m="http://schemas.openxmlformats.org/officeDocument/2006/math">
                    <m:sSub>
                      <m:e>
                        <m:r>
                          <m:t>β</m:t>
                        </m:r>
                      </m:e>
                      <m:sub>
                        <m:r>
                          <m:t>0</m:t>
                        </m:r>
                      </m:sub>
                    </m:sSub>
                    <m:r>
                      <m:t>,</m:t>
                    </m:r>
                    <m:sSub>
                      <m:e>
                        <m:r>
                          <m:t>β</m:t>
                        </m:r>
                      </m:e>
                      <m:sub>
                        <m:r>
                          <m:t>1</m:t>
                        </m:r>
                      </m:sub>
                    </m:sSub>
                  </m:oMath>
                </a14:m>
                <a:r>
                  <a:rPr/>
                  <a:t> that minimise</a:t>
                </a:r>
              </a:p>
              <a:p>
                <a:pPr lvl="0" marL="0" indent="0">
                  <a:buNone/>
                </a:pPr>
                <a14:m>
                  <m:oMathPara xmlns:m="http://schemas.openxmlformats.org/officeDocument/2006/math">
                    <m:oMathParaPr>
                      <m:jc m:val="center"/>
                    </m:oMathParaPr>
                    <m:oMath>
                      <m:r>
                        <m:t>S</m:t>
                      </m:r>
                      <m:r>
                        <m:t>S</m:t>
                      </m:r>
                      <m:r>
                        <m:t>=</m:t>
                      </m:r>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r>
                        <m:t>=</m:t>
                      </m:r>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r>
                      <m:t>S</m:t>
                    </m:r>
                    <m:r>
                      <m:t>S</m:t>
                    </m:r>
                  </m:oMath>
                </a14:m>
                <a:r>
                  <a:rPr/>
                  <a:t> above is often also called the error or residual sum of squares (ESS).</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geom_segment</a:t>
            </a:r>
            <a:r>
              <a:rPr sz="1800">
                <a:latin typeface="Courier"/>
              </a:rPr>
              <a:t>(</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xend=</a:t>
            </a:r>
            <a:r>
              <a:rPr sz="1800">
                <a:latin typeface="Courier"/>
              </a:rPr>
              <a:t>x,</a:t>
            </a:r>
            <a:r>
              <a:rPr sz="1800">
                <a:solidFill>
                  <a:srgbClr val="902000"/>
                </a:solidFill>
                <a:latin typeface="Courier"/>
              </a:rPr>
              <a:t>y=</a:t>
            </a:r>
            <a:r>
              <a:rPr sz="1800">
                <a:latin typeface="Courier"/>
              </a:rPr>
              <a:t>y,</a:t>
            </a:r>
            <a:r>
              <a:rPr sz="1800">
                <a:solidFill>
                  <a:srgbClr val="902000"/>
                </a:solidFill>
                <a:latin typeface="Courier"/>
              </a:rPr>
              <a:t>yend=</a:t>
            </a:r>
            <a:r>
              <a:rPr sz="1800">
                <a:latin typeface="Courier"/>
              </a:rPr>
              <a:t>x</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902000"/>
                </a:solidFill>
                <a:latin typeface="Courier"/>
              </a:rPr>
              <a:t>colour=</a:t>
            </a:r>
            <a:r>
              <a:rPr sz="1800">
                <a:solidFill>
                  <a:srgbClr val="4070A0"/>
                </a:solidFill>
                <a:latin typeface="Courier"/>
              </a:rPr>
              <a:t>"red"</a:t>
            </a:r>
            <a:r>
              <a:rPr sz="1800">
                <a:latin typeface="Courier"/>
              </a:rPr>
              <a:t>,</a:t>
            </a:r>
            <a:r>
              <a:rPr sz="1800">
                <a:solidFill>
                  <a:srgbClr val="902000"/>
                </a:solidFill>
                <a:latin typeface="Courier"/>
              </a:rPr>
              <a:t>lwd=</a:t>
            </a:r>
            <a:r>
              <a:rPr sz="1800">
                <a:solidFill>
                  <a:srgbClr val="40A070"/>
                </a:solidFill>
                <a:latin typeface="Courier"/>
              </a:rPr>
              <a:t>1.5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4</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write the sum of squares as a function in R:</a:t>
            </a:r>
          </a:p>
          <a:p>
            <a:pPr lvl="0" marL="1270000" indent="0">
              <a:buNone/>
            </a:pPr>
            <a:r>
              <a:rPr sz="1800">
                <a:latin typeface="Courier"/>
              </a:rPr>
              <a:t>sumSquares&lt;-</a:t>
            </a:r>
            <a:r>
              <a:rPr sz="1800" b="1">
                <a:solidFill>
                  <a:srgbClr val="007020"/>
                </a:solidFill>
                <a:latin typeface="Courier"/>
              </a:rPr>
              <a:t>function</a:t>
            </a:r>
            <a:r>
              <a:rPr sz="1800">
                <a:latin typeface="Courier"/>
              </a:rPr>
              <a:t>(beta,</a:t>
            </a:r>
            <a:r>
              <a:rPr sz="1800">
                <a:solidFill>
                  <a:srgbClr val="902000"/>
                </a:solidFill>
                <a:latin typeface="Courier"/>
              </a:rPr>
              <a:t>dat=</a:t>
            </a:r>
            <a:r>
              <a:rPr sz="1800">
                <a:latin typeface="Courier"/>
              </a:rPr>
              <a:t>df){</a:t>
            </a:r>
            <a:br/>
            <a:r>
              <a:rPr sz="1800">
                <a:latin typeface="Courier"/>
              </a:rPr>
              <a:t>  </a:t>
            </a:r>
            <a:r>
              <a:rPr sz="1800" b="1">
                <a:solidFill>
                  <a:srgbClr val="007020"/>
                </a:solidFill>
                <a:latin typeface="Courier"/>
              </a:rPr>
              <a:t>return</a:t>
            </a:r>
            <a:r>
              <a:rPr sz="1800">
                <a:latin typeface="Courier"/>
              </a:rPr>
              <a:t>(</a:t>
            </a:r>
            <a:br/>
            <a:r>
              <a:rPr sz="1800">
                <a:latin typeface="Courier"/>
              </a:rPr>
              <a:t>    </a:t>
            </a:r>
            <a:r>
              <a:rPr sz="1800" b="1">
                <a:solidFill>
                  <a:srgbClr val="007020"/>
                </a:solidFill>
                <a:latin typeface="Courier"/>
              </a:rPr>
              <a:t>sum</a:t>
            </a:r>
            <a:r>
              <a:rPr sz="1800">
                <a:latin typeface="Courier"/>
              </a:rPr>
              <a:t>( (dat</a:t>
            </a:r>
            <a:r>
              <a:rPr sz="1800">
                <a:solidFill>
                  <a:srgbClr val="666666"/>
                </a:solidFill>
                <a:latin typeface="Courier"/>
              </a:rPr>
              <a:t>$</a:t>
            </a:r>
            <a:r>
              <a:rPr sz="1800">
                <a:latin typeface="Courier"/>
              </a:rPr>
              <a:t>y </a:t>
            </a:r>
            <a:r>
              <a:rPr sz="1800">
                <a:solidFill>
                  <a:srgbClr val="666666"/>
                </a:solidFill>
                <a:latin typeface="Courier"/>
              </a:rPr>
              <a:t>-</a:t>
            </a:r>
            <a:r>
              <a:rPr sz="1800">
                <a:solidFill>
                  <a:srgbClr val="4070A0"/>
                </a:solidFill>
                <a:latin typeface="Courier"/>
              </a:rPr>
              <a:t> </a:t>
            </a:r>
            <a:r>
              <a:rPr sz="1800">
                <a:latin typeface="Courier"/>
              </a:rPr>
              <a:t>(beta[</a:t>
            </a:r>
            <a:r>
              <a:rPr sz="1800">
                <a:solidFill>
                  <a:srgbClr val="40A070"/>
                </a:solidFill>
                <a:latin typeface="Courier"/>
              </a:rPr>
              <a:t>1</a:t>
            </a:r>
            <a:r>
              <a:rPr sz="1800">
                <a:latin typeface="Courier"/>
              </a:rPr>
              <a:t>]</a:t>
            </a:r>
            <a:r>
              <a:rPr sz="1800">
                <a:solidFill>
                  <a:srgbClr val="666666"/>
                </a:solidFill>
                <a:latin typeface="Courier"/>
              </a:rPr>
              <a:t>+</a:t>
            </a:r>
            <a:r>
              <a:rPr sz="1800">
                <a:latin typeface="Courier"/>
              </a:rPr>
              <a:t>beta[</a:t>
            </a:r>
            <a:r>
              <a:rPr sz="1800">
                <a:solidFill>
                  <a:srgbClr val="40A070"/>
                </a:solidFill>
                <a:latin typeface="Courier"/>
              </a:rPr>
              <a:t>2</a:t>
            </a:r>
            <a:r>
              <a:rPr sz="1800">
                <a:latin typeface="Courier"/>
              </a:rPr>
              <a:t>]</a:t>
            </a:r>
            <a:r>
              <a:rPr sz="1800">
                <a:solidFill>
                  <a:srgbClr val="666666"/>
                </a:solidFill>
                <a:latin typeface="Courier"/>
              </a:rPr>
              <a:t>*</a:t>
            </a:r>
            <a:r>
              <a:rPr sz="1800">
                <a:latin typeface="Courier"/>
              </a:rPr>
              <a:t>dat</a:t>
            </a:r>
            <a:r>
              <a:rPr sz="1800">
                <a:solidFill>
                  <a:srgbClr val="666666"/>
                </a:solidFill>
                <a:latin typeface="Courier"/>
              </a:rPr>
              <a:t>$</a:t>
            </a:r>
            <a:r>
              <a:rPr sz="1800">
                <a:latin typeface="Courier"/>
              </a:rPr>
              <a:t>x))</a:t>
            </a:r>
            <a:r>
              <a:rPr sz="1800">
                <a:solidFill>
                  <a:srgbClr val="666666"/>
                </a:solidFill>
                <a:latin typeface="Courier"/>
              </a:rPr>
              <a:t>^</a:t>
            </a:r>
            <a:r>
              <a:rPr sz="1800">
                <a:solidFill>
                  <a:srgbClr val="40A070"/>
                </a:solidFill>
                <a:latin typeface="Courier"/>
              </a:rPr>
              <a:t>2</a:t>
            </a:r>
            <a:r>
              <a:rPr sz="1800">
                <a:latin typeface="Courier"/>
              </a:rPr>
              <a:t> )</a:t>
            </a:r>
            <a:br/>
            <a:r>
              <a:rPr sz="1800">
                <a:latin typeface="Courier"/>
              </a:rPr>
              <a:t>  )</a:t>
            </a:r>
            <a:br/>
            <a:r>
              <a:rPr sz="1800">
                <a:latin typeface="Courier"/>
              </a:rPr>
              <a:t>}</a:t>
            </a:r>
          </a:p>
          <a:p>
            <a:pPr lvl="0" marL="0" indent="0">
              <a:buNone/>
            </a:pPr>
            <a:r>
              <a:rPr/>
              <a:t>We can then try this for several values, hoping to find the minimum:</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a:t>
            </a:r>
            <a:r>
              <a:rPr sz="1800">
                <a:latin typeface="Courier"/>
              </a:rPr>
              <a:t>))</a:t>
            </a:r>
          </a:p>
          <a:p>
            <a:pPr lvl="0" marL="1270000" indent="0">
              <a:buNone/>
            </a:pPr>
            <a:r>
              <a:rPr sz="1800">
                <a:latin typeface="Courier"/>
              </a:rPr>
              <a:t>## [1] 659.98</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p>
          <a:p>
            <a:pPr lvl="0" marL="1270000" indent="0">
              <a:buNone/>
            </a:pPr>
            <a:r>
              <a:rPr sz="1800">
                <a:latin typeface="Courier"/>
              </a:rPr>
              <a:t>## [1] 370.6134</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1.5</a:t>
            </a:r>
            <a:r>
              <a:rPr sz="1800">
                <a:latin typeface="Courier"/>
              </a:rPr>
              <a:t>))</a:t>
            </a:r>
          </a:p>
          <a:p>
            <a:pPr lvl="0" marL="1270000" indent="0">
              <a:buNone/>
            </a:pPr>
            <a:r>
              <a:rPr sz="1800">
                <a:latin typeface="Courier"/>
              </a:rPr>
              <a:t>## [1] 117.1584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minimisation algorithms that can do this for us.</a:t>
                </a:r>
              </a:p>
              <a:p>
                <a:pPr lvl="0" marL="1270000" indent="0">
                  <a:buNone/>
                </a:pPr>
                <a:r>
                  <a:rPr sz="1800">
                    <a:latin typeface="Courier"/>
                  </a:rPr>
                  <a:t>betaHat&lt;-</a:t>
                </a:r>
                <a:r>
                  <a:rPr sz="1800" b="1">
                    <a:solidFill>
                      <a:srgbClr val="007020"/>
                    </a:solidFill>
                    <a:latin typeface="Courier"/>
                  </a:rPr>
                  <a:t>optim</a:t>
                </a:r>
                <a:r>
                  <a:rPr sz="1800">
                    <a:latin typeface="Courier"/>
                  </a:rPr>
                  <a:t>(</a:t>
                </a:r>
                <a:r>
                  <a:rPr sz="1800">
                    <a:solidFill>
                      <a:srgbClr val="902000"/>
                    </a:solidFill>
                    <a:latin typeface="Courier"/>
                  </a:rPr>
                  <a:t>fn=</a:t>
                </a:r>
                <a:r>
                  <a:rPr sz="1800">
                    <a:latin typeface="Courier"/>
                  </a:rPr>
                  <a:t>sumSquares,</a:t>
                </a:r>
                <a:r>
                  <a:rPr sz="1800">
                    <a:solidFill>
                      <a:srgbClr val="902000"/>
                    </a:solidFill>
                    <a:latin typeface="Courier"/>
                  </a:rPr>
                  <a:t>par=</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a:t>
                </a:r>
                <a:r>
                  <a:rPr sz="1800">
                    <a:latin typeface="Courier"/>
                  </a:rPr>
                  <a:t>))</a:t>
                </a:r>
                <a:br/>
                <a:r>
                  <a:rPr sz="1800" b="1">
                    <a:solidFill>
                      <a:srgbClr val="007020"/>
                    </a:solidFill>
                    <a:latin typeface="Courier"/>
                  </a:rPr>
                  <a:t>print</a:t>
                </a:r>
                <a:r>
                  <a:rPr sz="1800">
                    <a:latin typeface="Courier"/>
                  </a:rPr>
                  <a:t>(betaHat</a:t>
                </a:r>
                <a:r>
                  <a:rPr sz="1800">
                    <a:solidFill>
                      <a:srgbClr val="666666"/>
                    </a:solidFill>
                    <a:latin typeface="Courier"/>
                  </a:rPr>
                  <a:t>$</a:t>
                </a:r>
                <a:r>
                  <a:rPr sz="1800">
                    <a:latin typeface="Courier"/>
                  </a:rPr>
                  <a:t>par)</a:t>
                </a:r>
              </a:p>
              <a:p>
                <a:pPr lvl="0" marL="1270000" indent="0">
                  <a:buNone/>
                </a:pPr>
                <a:r>
                  <a:rPr sz="1800">
                    <a:latin typeface="Courier"/>
                  </a:rPr>
                  <a:t>## [1] 3.309937 1.466308</a:t>
                </a:r>
              </a:p>
              <a:p>
                <a:pPr lvl="0" marL="1270000" indent="0">
                  <a:buNone/>
                </a:pPr>
                <a:r>
                  <a:rPr sz="1800" b="1">
                    <a:solidFill>
                      <a:srgbClr val="007020"/>
                    </a:solidFill>
                    <a:latin typeface="Courier"/>
                  </a:rPr>
                  <a:t>print</a:t>
                </a:r>
                <a:r>
                  <a:rPr sz="1800">
                    <a:latin typeface="Courier"/>
                  </a:rPr>
                  <a:t>(betaHat</a:t>
                </a:r>
                <a:r>
                  <a:rPr sz="1800">
                    <a:solidFill>
                      <a:srgbClr val="666666"/>
                    </a:solidFill>
                    <a:latin typeface="Courier"/>
                  </a:rPr>
                  <a:t>$</a:t>
                </a:r>
                <a:r>
                  <a:rPr sz="1800">
                    <a:latin typeface="Courier"/>
                  </a:rPr>
                  <a:t>value)</a:t>
                </a:r>
              </a:p>
              <a:p>
                <a:pPr lvl="0" marL="1270000" indent="0">
                  <a:buNone/>
                </a:pPr>
                <a:r>
                  <a:rPr sz="1800">
                    <a:latin typeface="Courier"/>
                  </a:rPr>
                  <a:t>## [1] 114.0541</a:t>
                </a:r>
              </a:p>
              <a:p>
                <a:pPr lvl="0" marL="0" indent="0">
                  <a:buNone/>
                </a:pPr>
                <a14:m>
                  <m:oMathPara xmlns:m="http://schemas.openxmlformats.org/officeDocument/2006/math">
                    <m:oMathParaPr>
                      <m:jc m:val="center"/>
                    </m:oMathParaPr>
                    <m:oMath>
                      <m:r>
                        <m:t> </m:t>
                      </m:r>
                    </m:oMath>
                  </m:oMathPara>
                </a14:m>
              </a:p>
              <a:p>
                <a:pPr lvl="0" marL="0" indent="0">
                  <a:buNone/>
                </a:pPr>
                <a:r>
                  <a:rPr sz="1800">
                    <a:latin typeface="Courier"/>
                  </a:rPr>
                  <a:t>betaHat</a:t>
                </a:r>
                <a:r>
                  <a:rPr/>
                  <a:t> is a list object.</a:t>
                </a:r>
              </a:p>
              <a:p>
                <a:pPr lvl="0" marL="0" indent="0">
                  <a:buNone/>
                </a:pPr>
                <a:r>
                  <a:rPr/>
                  <a:t>Check what else it reports by typing </a:t>
                </a:r>
                <a:r>
                  <a:rPr sz="1800">
                    <a:latin typeface="Courier"/>
                  </a:rPr>
                  <a:t>print(betaHat)</a:t>
                </a:r>
                <a:r>
                  <a:rPr/>
                  <a:t>.</a:t>
                </a:r>
              </a:p>
              <a:p>
                <a:pPr lvl="0" marL="0" indent="0">
                  <a:buNone/>
                </a:pPr>
                <a:r>
                  <a:rPr/>
                  <a:t>For more details about </a:t>
                </a:r>
                <a:r>
                  <a:rPr sz="1800">
                    <a:latin typeface="Courier"/>
                  </a:rPr>
                  <a:t>optim</a:t>
                </a:r>
                <a:r>
                  <a:rPr/>
                  <a:t>, type </a:t>
                </a:r>
                <a:r>
                  <a:rPr sz="1800">
                    <a:latin typeface="Courier"/>
                  </a:rPr>
                  <a:t>?optim</a:t>
                </a:r>
                <a:r>
                  <a:rPr/>
                  <a:t>.</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done, is fit a </a:t>
                </a:r>
                <a:r>
                  <a:rPr b="1"/>
                  <a:t>linear model</a:t>
                </a:r>
                <a:r>
                  <a:rPr/>
                  <a:t>.</a:t>
                </a:r>
              </a:p>
              <a:p>
                <a:pPr lvl="0" marL="0" indent="0">
                  <a:buNone/>
                </a:pPr>
                <a14:m>
                  <m:oMathPara xmlns:m="http://schemas.openxmlformats.org/officeDocument/2006/math">
                    <m:oMathParaPr>
                      <m:jc m:val="center"/>
                    </m:oMathParaPr>
                    <m:oMath>
                      <m:sSub>
                        <m:e>
                          <m:r>
                            <m:t>y</m:t>
                          </m:r>
                        </m:e>
                        <m:sub>
                          <m:r>
                            <m:t>i</m:t>
                          </m:r>
                        </m:sub>
                      </m:sSub>
                      <m:r>
                        <m:t>=</m:t>
                      </m:r>
                      <m:sSub>
                        <m:e>
                          <m:r>
                            <m:t>β</m:t>
                          </m:r>
                        </m:e>
                        <m:sub>
                          <m:r>
                            <m:t>0</m:t>
                          </m:r>
                        </m:sub>
                      </m:sSub>
                      <m:r>
                        <m:t>+</m:t>
                      </m:r>
                      <m:sSub>
                        <m:e>
                          <m:r>
                            <m:t>β</m:t>
                          </m:r>
                        </m:e>
                        <m:sub>
                          <m:r>
                            <m:t>1</m:t>
                          </m:r>
                        </m:sub>
                      </m:sSub>
                      <m:sSub>
                        <m:e>
                          <m:r>
                            <m:t>x</m:t>
                          </m:r>
                        </m:e>
                        <m:sub>
                          <m:r>
                            <m:t>i</m:t>
                          </m:r>
                        </m:sub>
                      </m:sSub>
                      <m:r>
                        <m:t>+</m:t>
                      </m:r>
                      <m:sSub>
                        <m:e>
                          <m:r>
                            <m:t>ϵ</m:t>
                          </m:r>
                        </m:e>
                        <m:sub>
                          <m:r>
                            <m:t>i</m:t>
                          </m:r>
                        </m:sub>
                      </m:sSub>
                    </m:oMath>
                  </m:oMathPara>
                </a14:m>
              </a:p>
              <a:p>
                <a:pPr lvl="0" marL="0" indent="0">
                  <a:buNone/>
                </a:pPr>
                <a14:m>
                  <m:oMathPara xmlns:m="http://schemas.openxmlformats.org/officeDocument/2006/math">
                    <m:oMathParaPr>
                      <m:jc m:val="center"/>
                    </m:oMathParaPr>
                    <m:oMath>
                      <m:r>
                        <m:t> </m:t>
                      </m:r>
                    </m:oMath>
                  </m:oMathPara>
                </a14:m>
              </a:p>
              <a:p>
                <a:pPr lvl="0" marL="0" indent="0">
                  <a:buNone/>
                </a:pPr>
                <a:r>
                  <a:rPr/>
                  <a:t>In other words, for a dependent variable </a:t>
                </a:r>
                <a14:m>
                  <m:oMath xmlns:m="http://schemas.openxmlformats.org/officeDocument/2006/math">
                    <m:r>
                      <m:t>Y</m:t>
                    </m:r>
                  </m:oMath>
                </a14:m>
                <a:r>
                  <a:rPr/>
                  <a:t> and an independent variable </a:t>
                </a:r>
                <a14:m>
                  <m:oMath xmlns:m="http://schemas.openxmlformats.org/officeDocument/2006/math">
                    <m:r>
                      <m:t>X</m:t>
                    </m:r>
                  </m:oMath>
                </a14:m>
                <a:r>
                  <a:rPr/>
                  <a:t> we hypothesise there is a model</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i</m:t>
                          </m:r>
                        </m:sub>
                      </m:sSub>
                      <m:r>
                        <m:t>X</m:t>
                      </m:r>
                      <m:r>
                        <m:t>+</m:t>
                      </m:r>
                      <m:r>
                        <m:t>ϵ</m:t>
                      </m:r>
                    </m:oMath>
                  </m:oMathPara>
                </a14:m>
              </a:p>
              <a:p>
                <a:pPr lvl="0" marL="0" indent="0">
                  <a:buNone/>
                </a:pPr>
                <a:r>
                  <a:rPr/>
                  <a:t>where </a:t>
                </a:r>
                <a14:m>
                  <m:oMath xmlns:m="http://schemas.openxmlformats.org/officeDocument/2006/math">
                    <m:r>
                      <m:t>ϵ</m:t>
                    </m:r>
                  </m:oMath>
                </a14:m>
                <a:r>
                  <a:rPr/>
                  <a:t> is a random variable.</a:t>
                </a:r>
              </a:p>
              <a:p>
                <a:pPr lvl="0" marL="0" indent="0">
                  <a:buNone/>
                </a:pPr>
                <a:r>
                  <a:rPr/>
                  <a:t>Note that by using least squares we only fit a function to data as best as we can. We don’t make any </a:t>
                </a:r>
                <a:r>
                  <a:rPr i="1"/>
                  <a:t>distributional</a:t>
                </a:r>
                <a:r>
                  <a:rPr/>
                  <a:t> assumptions about </a:t>
                </a:r>
                <a14:m>
                  <m:oMath xmlns:m="http://schemas.openxmlformats.org/officeDocument/2006/math">
                    <m:r>
                      <m:t>Y</m:t>
                    </m:r>
                  </m:oMath>
                </a14:m>
                <a:r>
                  <a:rPr/>
                  <a:t> or </a:t>
                </a:r>
                <a14:m>
                  <m:oMath xmlns:m="http://schemas.openxmlformats.org/officeDocument/2006/math">
                    <m:r>
                      <m:t>ϵ</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These notes were written in </a:t>
            </a:r>
            <a:r>
              <a:rPr sz="1800">
                <a:latin typeface="Courier"/>
              </a:rPr>
              <a:t>R markdown</a:t>
            </a:r>
            <a:r>
              <a:rPr/>
              <a:t>.</a:t>
            </a:r>
          </a:p>
          <a:p>
            <a:pPr lvl="1"/>
            <a:r>
              <a:rPr/>
              <a:t>All examples / code in these notes is </a:t>
            </a:r>
            <a:r>
              <a:rPr sz="1800">
                <a:latin typeface="Courier"/>
              </a:rPr>
              <a:t>R</a:t>
            </a:r>
            <a:r>
              <a:rPr/>
              <a:t>.</a:t>
            </a:r>
          </a:p>
          <a:p>
            <a:pPr lvl="1"/>
            <a:r>
              <a:rPr/>
              <a:t>You will NOT be assessed on </a:t>
            </a:r>
            <a:r>
              <a:rPr sz="1800">
                <a:latin typeface="Courier"/>
              </a:rPr>
              <a:t>R</a:t>
            </a:r>
            <a:r>
              <a:rPr/>
              <a:t> in the examination for this module, only on GLM theory. GLMs can be fitted with any other statistical programming package and it is straightforward to write your own fitting routine in any programming language. </a:t>
            </a:r>
            <a:r>
              <a:rPr sz="1800">
                <a:latin typeface="Courier"/>
              </a:rPr>
              <a:t>R</a:t>
            </a:r>
            <a:r>
              <a:rPr/>
              <a:t> / Stata / SAS / … will be useful if you plan a career in (bio)statistics. I </a:t>
            </a:r>
            <a:r>
              <a:rPr b="1"/>
              <a:t>highly</a:t>
            </a:r>
            <a:r>
              <a:rPr/>
              <a:t> recommend </a:t>
            </a:r>
            <a:r>
              <a:rPr sz="1800">
                <a:latin typeface="Courier"/>
              </a:rPr>
              <a:t>R</a:t>
            </a:r>
            <a:r>
              <a:rPr/>
              <a:t>.</a:t>
            </a:r>
          </a:p>
          <a:p>
            <a:pPr lvl="1"/>
            <a:r>
              <a:rPr b="1"/>
              <a:t>BUT</a:t>
            </a:r>
            <a:r>
              <a:rPr/>
              <a:t> you will need to be able to read model output from a statistical package - whether </a:t>
            </a:r>
            <a:r>
              <a:rPr sz="1800">
                <a:latin typeface="Courier"/>
              </a:rPr>
              <a:t>R</a:t>
            </a:r>
            <a:r>
              <a:rPr/>
              <a:t> or some other software.</a:t>
            </a:r>
          </a:p>
          <a:p>
            <a:pPr lvl="1"/>
            <a:r>
              <a:rPr/>
              <a:t>GitHub repository - will contain all course materials by the end of the week:</a:t>
            </a:r>
          </a:p>
          <a:p>
            <a:pPr lvl="1">
              <a:buNone/>
            </a:pPr>
            <a:r>
              <a:rPr>
                <a:hlinkClick r:id="rId2"/>
              </a:rPr>
              <a:t>https://github.com/gitMarcH/Chanco_ST6103</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fit this directly (without writing down the sum of squares function) by using the R function </a:t>
                </a:r>
                <a:r>
                  <a:rPr sz="1800">
                    <a:latin typeface="Courier"/>
                  </a:rPr>
                  <a:t>lm</a:t>
                </a:r>
                <a:r>
                  <a:rPr/>
                  <a:t> or </a:t>
                </a:r>
                <a:r>
                  <a:rPr sz="1800">
                    <a:latin typeface="Courier"/>
                  </a:rPr>
                  <a:t>glm</a:t>
                </a:r>
                <a:r>
                  <a:rPr/>
                  <a:t>.</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mod&lt;-</a:t>
                </a:r>
                <a:r>
                  <a:rPr sz="1800" b="1">
                    <a:solidFill>
                      <a:srgbClr val="007020"/>
                    </a:solidFill>
                    <a:latin typeface="Courier"/>
                  </a:rPr>
                  <a:t>lm</a:t>
                </a:r>
                <a:r>
                  <a:rPr sz="1800">
                    <a:latin typeface="Courier"/>
                  </a:rPr>
                  <a:t>(y</a:t>
                </a:r>
                <a:r>
                  <a:rPr sz="1800">
                    <a:solidFill>
                      <a:srgbClr val="666666"/>
                    </a:solidFill>
                    <a:latin typeface="Courier"/>
                  </a:rPr>
                  <a:t>~</a:t>
                </a:r>
                <a:r>
                  <a:rPr sz="1800">
                    <a:latin typeface="Courier"/>
                  </a:rPr>
                  <a:t>x,</a:t>
                </a:r>
                <a:r>
                  <a:rPr sz="1800">
                    <a:solidFill>
                      <a:srgbClr val="902000"/>
                    </a:solidFill>
                    <a:latin typeface="Courier"/>
                  </a:rPr>
                  <a:t>data=</a:t>
                </a:r>
                <a:r>
                  <a:rPr sz="1800">
                    <a:latin typeface="Courier"/>
                  </a:rPr>
                  <a:t>df)</a:t>
                </a:r>
                <a:br/>
                <a:br/>
                <a:r>
                  <a:rPr sz="1800" b="1">
                    <a:solidFill>
                      <a:srgbClr val="007020"/>
                    </a:solidFill>
                    <a:latin typeface="Courier"/>
                  </a:rPr>
                  <a:t>print</a:t>
                </a:r>
                <a:r>
                  <a:rPr sz="1800">
                    <a:latin typeface="Courier"/>
                  </a:rPr>
                  <a:t>(mod)</a:t>
                </a:r>
              </a:p>
              <a:p>
                <a:pPr lvl="0" marL="1270000" indent="0">
                  <a:buNone/>
                </a:pPr>
                <a:r>
                  <a:rPr sz="1800">
                    <a:latin typeface="Courier"/>
                  </a:rPr>
                  <a:t>## 
## Call:
## lm(formula = y ~ x, data = df)
## 
## Coefficients:
## (Intercept)            x  
##       3.310        1.466</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get more information by typing </a:t>
                </a:r>
                <a:r>
                  <a:rPr sz="1800">
                    <a:latin typeface="Courier"/>
                  </a:rPr>
                  <a:t>summary(mod)</a:t>
                </a:r>
                <a:r>
                  <a:rPr/>
                  <a:t>.</a:t>
                </a:r>
              </a:p>
              <a:p>
                <a:pPr lvl="0" marL="0" indent="0">
                  <a:buNone/>
                </a:pPr>
                <a14:m>
                  <m:oMathPara xmlns:m="http://schemas.openxmlformats.org/officeDocument/2006/math">
                    <m:oMathParaPr>
                      <m:jc m:val="center"/>
                    </m:oMathParaPr>
                    <m:oMath>
                      <m:r>
                        <m:t> </m:t>
                      </m:r>
                    </m:oMath>
                  </m:oMathPara>
                </a14:m>
              </a:p>
              <a:p>
                <a:pPr lvl="0" marL="0" indent="0">
                  <a:buNone/>
                </a:pPr>
                <a:r>
                  <a:rPr/>
                  <a:t>You get the same results by using </a:t>
                </a:r>
                <a:r>
                  <a:rPr sz="1800">
                    <a:latin typeface="Courier"/>
                  </a:rPr>
                  <a:t>glm</a:t>
                </a:r>
                <a:r>
                  <a:rPr/>
                  <a:t> rather than </a:t>
                </a:r>
                <a:r>
                  <a:rPr sz="1800">
                    <a:latin typeface="Courier"/>
                  </a:rPr>
                  <a:t>lm</a:t>
                </a:r>
                <a:r>
                  <a:rPr/>
                  <a:t>.</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Write </a:t>
                </a:r>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for the sample means and define: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S</m:t>
                      </m:r>
                      <m:sSub>
                        <m:e>
                          <m:r>
                            <m:t>S</m:t>
                          </m:r>
                        </m:e>
                        <m:sub>
                          <m:r>
                            <m:t>y</m:t>
                          </m:r>
                        </m:sub>
                      </m:sSub>
                      <m:r>
                        <m:t>=</m:t>
                      </m:r>
                      <m:nary>
                        <m:naryPr>
                          <m:chr m:val="∑"/>
                          <m:limLoc m:val="undOvr"/>
                          <m:subHide m:val="0"/>
                          <m:supHide m:val="1"/>
                        </m:naryPr>
                        <m:sub>
                          <m:r>
                            <m:t>i</m:t>
                          </m:r>
                        </m:sub>
                        <m:sup>
                          <m:r>
                            <m:t>​</m:t>
                          </m:r>
                        </m:sup>
                        <m:e>
                          <m:r>
                            <m:t>(</m:t>
                          </m:r>
                        </m:e>
                      </m:nary>
                      <m:sSub>
                        <m:e>
                          <m:r>
                            <m:t>y</m:t>
                          </m:r>
                        </m:e>
                        <m:sub>
                          <m:r>
                            <m:t>i</m:t>
                          </m:r>
                        </m:sub>
                      </m:sSub>
                      <m:r>
                        <m:t>−</m:t>
                      </m:r>
                      <m:bar>
                        <m:barPr>
                          <m:pos m:val="top"/>
                        </m:barPr>
                        <m:e>
                          <m:r>
                            <m:t>y</m:t>
                          </m:r>
                        </m:e>
                      </m:bar>
                      <m:sSup>
                        <m:e>
                          <m:r>
                            <m:t>)</m:t>
                          </m:r>
                        </m:e>
                        <m:sup>
                          <m:r>
                            <m:t>2</m:t>
                          </m:r>
                        </m:sup>
                      </m:sSup>
                    </m:oMath>
                  </m:oMathPara>
                </a14:m>
              </a:p>
              <a:p>
                <a:pPr lvl="0" marL="0" indent="0">
                  <a:buNone/>
                </a:pPr>
                <a14:m>
                  <m:oMathPara xmlns:m="http://schemas.openxmlformats.org/officeDocument/2006/math">
                    <m:oMathParaPr>
                      <m:jc m:val="center"/>
                    </m:oMathParaPr>
                    <m:oMath>
                      <m:r>
                        <m:t>S</m:t>
                      </m:r>
                      <m:sSub>
                        <m:e>
                          <m:r>
                            <m:t>S</m:t>
                          </m:r>
                        </m:e>
                        <m:sub>
                          <m:r>
                            <m:t>x</m:t>
                          </m:r>
                        </m:sub>
                      </m:sSub>
                      <m:r>
                        <m:t>=</m:t>
                      </m:r>
                      <m:nary>
                        <m:naryPr>
                          <m:chr m:val="∑"/>
                          <m:limLoc m:val="undOvr"/>
                          <m:subHide m:val="0"/>
                          <m:supHide m:val="1"/>
                        </m:naryPr>
                        <m:sub>
                          <m:r>
                            <m:t>i</m:t>
                          </m:r>
                        </m:sub>
                        <m:sup>
                          <m:r>
                            <m:t>​</m:t>
                          </m:r>
                        </m:sup>
                        <m:e>
                          <m:r>
                            <m:t>(</m:t>
                          </m:r>
                        </m:e>
                      </m:nary>
                      <m:sSub>
                        <m:e>
                          <m:r>
                            <m:t>x</m:t>
                          </m:r>
                        </m:e>
                        <m:sub>
                          <m:r>
                            <m:t>i</m:t>
                          </m:r>
                        </m:sub>
                      </m:sSub>
                      <m:r>
                        <m:t>−</m:t>
                      </m:r>
                      <m:bar>
                        <m:barPr>
                          <m:pos m:val="top"/>
                        </m:barPr>
                        <m:e>
                          <m:r>
                            <m:t>x</m:t>
                          </m:r>
                        </m:e>
                      </m:bar>
                      <m:sSup>
                        <m:e>
                          <m:r>
                            <m:t>)</m:t>
                          </m:r>
                        </m:e>
                        <m:sup>
                          <m:r>
                            <m:t>2</m:t>
                          </m:r>
                        </m:sup>
                      </m:sSup>
                    </m:oMath>
                  </m:oMathPara>
                </a14:m>
              </a:p>
              <a:p>
                <a:pPr lvl="0" marL="0" indent="0">
                  <a:buNone/>
                </a:pPr>
                <a14:m>
                  <m:oMathPara xmlns:m="http://schemas.openxmlformats.org/officeDocument/2006/math">
                    <m:oMathParaPr>
                      <m:jc m:val="center"/>
                    </m:oMathParaPr>
                    <m:oMath>
                      <m:sSub>
                        <m:e>
                          <m:r>
                            <m:t>S</m:t>
                          </m:r>
                        </m:e>
                        <m:sub>
                          <m:r>
                            <m:t>x</m:t>
                          </m:r>
                          <m:r>
                            <m:t>y</m:t>
                          </m:r>
                        </m:sub>
                      </m:sSub>
                      <m:r>
                        <m:t>=</m:t>
                      </m:r>
                      <m:nary>
                        <m:naryPr>
                          <m:chr m:val="∑"/>
                          <m:limLoc m:val="undOvr"/>
                          <m:subHide m:val="0"/>
                          <m:supHide m:val="1"/>
                        </m:naryPr>
                        <m:sub>
                          <m:r>
                            <m:t>i</m:t>
                          </m:r>
                        </m:sub>
                        <m:sup>
                          <m:r>
                            <m:t>​</m:t>
                          </m:r>
                        </m:sup>
                        <m:e>
                          <m:r>
                            <m:t>(</m:t>
                          </m:r>
                        </m:e>
                      </m:nary>
                      <m:sSub>
                        <m:e>
                          <m:r>
                            <m:t>x</m:t>
                          </m:r>
                        </m:e>
                        <m:sub>
                          <m:r>
                            <m:t>i</m:t>
                          </m:r>
                        </m:sub>
                      </m:sSub>
                      <m:r>
                        <m:t>−</m:t>
                      </m:r>
                      <m:bar>
                        <m:barPr>
                          <m:pos m:val="top"/>
                        </m:barPr>
                        <m:e>
                          <m:r>
                            <m:t>x</m:t>
                          </m:r>
                        </m:e>
                      </m:bar>
                      <m:r>
                        <m:t>)</m:t>
                      </m:r>
                      <m:r>
                        <m:t>(</m:t>
                      </m:r>
                      <m:sSub>
                        <m:e>
                          <m:r>
                            <m:t>y</m:t>
                          </m:r>
                        </m:e>
                        <m:sub>
                          <m:r>
                            <m:t>i</m:t>
                          </m:r>
                        </m:sub>
                      </m:sSub>
                      <m:r>
                        <m:t>−</m:t>
                      </m:r>
                      <m:bar>
                        <m:barPr>
                          <m:pos m:val="top"/>
                        </m:barPr>
                        <m:e>
                          <m:r>
                            <m:t>y</m:t>
                          </m:r>
                        </m:e>
                      </m:ba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Note: </a:t>
                </a:r>
                <a14:m>
                  <m:oMath xmlns:m="http://schemas.openxmlformats.org/officeDocument/2006/math">
                    <m:r>
                      <m:t>S</m:t>
                    </m:r>
                    <m:sSub>
                      <m:e>
                        <m:r>
                          <m:t>S</m:t>
                        </m:r>
                      </m:e>
                      <m:sub>
                        <m:r>
                          <m:t>y</m:t>
                        </m:r>
                      </m:sub>
                    </m:sSub>
                  </m:oMath>
                </a14:m>
                <a:r>
                  <a:rPr/>
                  <a:t> is also often called the total sum of squares (TSS).</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LS estimates for the parameters </a:t>
                </a:r>
                <a14:m>
                  <m:oMath xmlns:m="http://schemas.openxmlformats.org/officeDocument/2006/math">
                    <m:sSub>
                      <m:e>
                        <m:r>
                          <m:t>β</m:t>
                        </m:r>
                      </m:e>
                      <m:sub>
                        <m:r>
                          <m:t>0</m:t>
                        </m:r>
                      </m:sub>
                    </m:sSub>
                    <m:r>
                      <m:t>,</m:t>
                    </m:r>
                    <m:sSub>
                      <m:e>
                        <m:r>
                          <m:t>β</m:t>
                        </m:r>
                      </m:e>
                      <m:sub>
                        <m:r>
                          <m:t>1</m:t>
                        </m:r>
                      </m:sub>
                    </m:sSub>
                  </m:oMath>
                </a14:m>
                <a:r>
                  <a:rPr/>
                  <a:t> are: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β</m:t>
                              </m:r>
                            </m:e>
                          </m:acc>
                        </m:e>
                        <m:sub>
                          <m:r>
                            <m:t>1</m:t>
                          </m:r>
                        </m:sub>
                      </m:sSub>
                      <m:r>
                        <m:t>=</m:t>
                      </m:r>
                      <m:sSub>
                        <m:e>
                          <m:r>
                            <m:t>S</m:t>
                          </m:r>
                        </m:e>
                        <m:sub>
                          <m:r>
                            <m:t>x</m:t>
                          </m:r>
                          <m:r>
                            <m:t>y</m:t>
                          </m:r>
                        </m:sub>
                      </m:sSub>
                      <m:r>
                        <m:t>/</m:t>
                      </m:r>
                      <m:r>
                        <m:t>S</m:t>
                      </m:r>
                      <m:sSub>
                        <m:e>
                          <m:r>
                            <m:t>S</m:t>
                          </m:r>
                        </m:e>
                        <m:sub>
                          <m:r>
                            <m:t>x</m:t>
                          </m:r>
                        </m:sub>
                      </m:sSub>
                    </m:oMath>
                  </m:oMathPara>
                </a14:m>
              </a:p>
              <a:p>
                <a:pPr lvl="0" marL="0" indent="0">
                  <a:buNone/>
                </a:pPr>
                <a14:m>
                  <m:oMathPara xmlns:m="http://schemas.openxmlformats.org/officeDocument/2006/math">
                    <m:oMathParaPr>
                      <m:jc m:val="center"/>
                    </m:oMathParaPr>
                    <m:oMath>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oMath>
                  </m:oMathPara>
                </a14:m>
              </a:p>
              <a:p>
                <a:pPr lvl="0" marL="0" indent="0">
                  <a:buNone/>
                </a:pPr>
                <a14:m>
                  <m:oMathPara xmlns:m="http://schemas.openxmlformats.org/officeDocument/2006/math">
                    <m:oMathParaPr>
                      <m:jc m:val="center"/>
                    </m:oMathParaPr>
                    <m:oMath>
                      <m:r>
                        <m:t> </m:t>
                      </m:r>
                    </m:oMath>
                  </m:oMathPara>
                </a14:m>
              </a:p>
              <a:p>
                <a:pPr lvl="0" marL="0" indent="0">
                  <a:buNone/>
                </a:pPr>
                <a:r>
                  <a:rPr/>
                  <a:t>For calculating this by hand, it is usally easier to write</a:t>
                </a:r>
              </a:p>
              <a:p>
                <a:pPr lvl="0" marL="0" indent="0">
                  <a:buNone/>
                </a:pPr>
                <a14:m>
                  <m:oMath xmlns:m="http://schemas.openxmlformats.org/officeDocument/2006/math">
                    <m:sSub>
                      <m:e>
                        <m:r>
                          <m:t>S</m:t>
                        </m:r>
                      </m:e>
                      <m:sub>
                        <m:r>
                          <m:t>x</m:t>
                        </m:r>
                        <m:r>
                          <m:t>y</m:t>
                        </m:r>
                      </m:sub>
                    </m:sSub>
                    <m:r>
                      <m:t>=</m:t>
                    </m:r>
                    <m:nary>
                      <m:naryPr>
                        <m:chr m:val="∑"/>
                        <m:limLoc m:val="undOvr"/>
                        <m:subHide m:val="0"/>
                        <m:supHide m:val="1"/>
                      </m:naryPr>
                      <m:sub>
                        <m:r>
                          <m:t>i</m:t>
                        </m:r>
                      </m:sub>
                      <m:sup>
                        <m:r>
                          <m:t>​</m:t>
                        </m:r>
                      </m:sup>
                      <m:e>
                        <m:sSub>
                          <m:e>
                            <m:r>
                              <m:t>x</m:t>
                            </m:r>
                          </m:e>
                          <m:sub>
                            <m:r>
                              <m:t>i</m:t>
                            </m:r>
                          </m:sub>
                        </m:sSub>
                      </m:e>
                    </m:nary>
                    <m:sSub>
                      <m:e>
                        <m:r>
                          <m:t>y</m:t>
                        </m:r>
                      </m:e>
                      <m:sub>
                        <m:r>
                          <m:t>i</m:t>
                        </m:r>
                      </m:sub>
                    </m:sSub>
                    <m:r>
                      <m:t>−</m:t>
                    </m:r>
                    <m:r>
                      <m:t>n</m:t>
                    </m:r>
                    <m:bar>
                      <m:barPr>
                        <m:pos m:val="top"/>
                      </m:barPr>
                      <m:e>
                        <m:r>
                          <m:t>x</m:t>
                        </m:r>
                      </m:e>
                    </m:bar>
                    <m:bar>
                      <m:barPr>
                        <m:pos m:val="top"/>
                      </m:barPr>
                      <m:e>
                        <m:r>
                          <m:t>y</m:t>
                        </m:r>
                      </m:e>
                    </m:bar>
                  </m:oMath>
                </a14:m>
                <a:r>
                  <a:rPr/>
                  <a:t> </a:t>
                </a:r>
                <a14:m>
                  <m:oMath xmlns:m="http://schemas.openxmlformats.org/officeDocument/2006/math">
                    <m:r>
                      <m:t>S</m:t>
                    </m:r>
                    <m:sSub>
                      <m:e>
                        <m:r>
                          <m:t>S</m:t>
                        </m:r>
                      </m:e>
                      <m:sub>
                        <m:r>
                          <m:t>x</m:t>
                        </m:r>
                      </m:sub>
                    </m:sSub>
                    <m:r>
                      <m:t>=</m:t>
                    </m:r>
                    <m:nary>
                      <m:naryPr>
                        <m:chr m:val="∑"/>
                        <m:limLoc m:val="undOvr"/>
                        <m:subHide m:val="0"/>
                        <m:supHide m:val="1"/>
                      </m:naryPr>
                      <m:sub>
                        <m:r>
                          <m:t>i</m:t>
                        </m:r>
                      </m:sub>
                      <m:sup>
                        <m:r>
                          <m:t>​</m:t>
                        </m:r>
                      </m:sup>
                      <m:e>
                        <m:sSubSup>
                          <m:e>
                            <m:r>
                              <m:t>x</m:t>
                            </m:r>
                          </m:e>
                          <m:sub>
                            <m:r>
                              <m:t>i</m:t>
                            </m:r>
                          </m:sub>
                          <m:sup>
                            <m:r>
                              <m:t>2</m:t>
                            </m:r>
                          </m:sup>
                        </m:sSubSup>
                      </m:e>
                    </m:nary>
                    <m:r>
                      <m:t>−</m:t>
                    </m:r>
                    <m:r>
                      <m:t>n</m:t>
                    </m:r>
                    <m:sSup>
                      <m:e>
                        <m:bar>
                          <m:barPr>
                            <m:pos m:val="top"/>
                          </m:barPr>
                          <m:e>
                            <m:r>
                              <m:t>x</m:t>
                            </m:r>
                          </m:e>
                        </m:bar>
                      </m:e>
                      <m:sup>
                        <m:r>
                          <m:t>2</m:t>
                        </m:r>
                      </m:sup>
                    </m:sSup>
                  </m:oMath>
                </a14:m>
              </a:p>
              <a:p>
                <a:pPr lvl="0" marL="0" indent="0">
                  <a:buNone/>
                </a:pPr>
                <a14:m>
                  <m:oMathPara xmlns:m="http://schemas.openxmlformats.org/officeDocument/2006/math">
                    <m:oMathParaPr>
                      <m:jc m:val="center"/>
                    </m:oMathParaPr>
                    <m:oMath>
                      <m:r>
                        <m:t> </m:t>
                      </m:r>
                    </m:oMath>
                  </m:oMathPara>
                </a14:m>
              </a:p>
              <a:p>
                <a:pPr lvl="0" marL="0" indent="0">
                  <a:buNone/>
                </a:pPr>
                <a:r>
                  <a:rPr/>
                  <a:t>Exercise:</a:t>
                </a:r>
              </a:p>
              <a:p>
                <a:pPr lvl="0" marL="0" indent="0">
                  <a:buNone/>
                </a:pPr>
                <a:r>
                  <a:rPr/>
                  <a:t>Prove that </a:t>
                </a:r>
                <a14:m>
                  <m:oMath xmlns:m="http://schemas.openxmlformats.org/officeDocument/2006/math">
                    <m:sSub>
                      <m:e>
                        <m:acc>
                          <m:accPr>
                            <m:chr m:val="̂"/>
                          </m:accPr>
                          <m:e>
                            <m:r>
                              <m:t>β</m:t>
                            </m:r>
                          </m:e>
                        </m:acc>
                      </m:e>
                      <m:sub>
                        <m:r>
                          <m:t>0</m:t>
                        </m:r>
                      </m:sub>
                    </m:sSub>
                  </m:oMath>
                </a14:m>
                <a:r>
                  <a:rPr/>
                  <a:t> and </a:t>
                </a:r>
                <a14:m>
                  <m:oMath xmlns:m="http://schemas.openxmlformats.org/officeDocument/2006/math">
                    <m:sSub>
                      <m:e>
                        <m:acc>
                          <m:accPr>
                            <m:chr m:val="̂"/>
                          </m:accPr>
                          <m:e>
                            <m:r>
                              <m:t>β</m:t>
                            </m:r>
                          </m:e>
                        </m:acc>
                      </m:e>
                      <m:sub>
                        <m:r>
                          <m:t>1</m:t>
                        </m:r>
                      </m:sub>
                    </m:sSub>
                  </m:oMath>
                </a14:m>
                <a:r>
                  <a:rPr/>
                  <a:t> are the OLS solution.</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We require:</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s>
                            </m:mPr>
                            <m:mr>
                              <m:e>
                                <m:f>
                                  <m:fPr>
                                    <m:type m:val="bar"/>
                                  </m:fPr>
                                  <m:num>
                                    <m:r>
                                      <m:t>δ</m:t>
                                    </m:r>
                                  </m:num>
                                  <m:den>
                                    <m:r>
                                      <m:t>δ</m:t>
                                    </m:r>
                                    <m:sSub>
                                      <m:e>
                                        <m:r>
                                          <m:t>β</m:t>
                                        </m:r>
                                      </m:e>
                                      <m:sub>
                                        <m:r>
                                          <m:t>0</m:t>
                                        </m:r>
                                      </m:sub>
                                    </m:sSub>
                                  </m:den>
                                </m:f>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r>
                                  <m:t>=</m:t>
                                </m:r>
                                <m:r>
                                  <m:t>0</m:t>
                                </m:r>
                                <m:r>
                                  <m:t> </m:t>
                                </m:r>
                                <m:r>
                                  <m:t> </m:t>
                                </m:r>
                                <m:r>
                                  <m:t> </m:t>
                                </m:r>
                                <m:r>
                                  <m:t> </m:t>
                                </m:r>
                                <m:r>
                                  <m:t> </m:t>
                                </m:r>
                                <m:r>
                                  <m:t> </m:t>
                                </m:r>
                                <m:r>
                                  <m:t> </m:t>
                                </m:r>
                                <m:r>
                                  <m:t> </m:t>
                                </m:r>
                                <m:r>
                                  <m:t> </m:t>
                                </m:r>
                                <m:r>
                                  <m:t> </m:t>
                                </m:r>
                                <m:r>
                                  <m:t>(</m:t>
                                </m:r>
                                <m:r>
                                  <m:t>1</m:t>
                                </m:r>
                                <m:r>
                                  <m:t>)</m:t>
                                </m:r>
                              </m:e>
                            </m:mr>
                            <m:mr>
                              <m:e>
                                <m:f>
                                  <m:fPr>
                                    <m:type m:val="bar"/>
                                  </m:fPr>
                                  <m:num>
                                    <m:r>
                                      <m:t>δ</m:t>
                                    </m:r>
                                  </m:num>
                                  <m:den>
                                    <m:r>
                                      <m:t>δ</m:t>
                                    </m:r>
                                    <m:sSub>
                                      <m:e>
                                        <m:r>
                                          <m:t>β</m:t>
                                        </m:r>
                                      </m:e>
                                      <m:sub>
                                        <m:r>
                                          <m:t>1</m:t>
                                        </m:r>
                                      </m:sub>
                                    </m:sSub>
                                  </m:den>
                                </m:f>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r>
                                  <m:t>=</m:t>
                                </m:r>
                                <m:r>
                                  <m:t>0</m:t>
                                </m:r>
                                <m:r>
                                  <m:t> </m:t>
                                </m:r>
                                <m:r>
                                  <m:t> </m:t>
                                </m:r>
                                <m:r>
                                  <m:t> </m:t>
                                </m:r>
                                <m:r>
                                  <m:t> </m:t>
                                </m:r>
                                <m:r>
                                  <m:t> </m:t>
                                </m:r>
                                <m:r>
                                  <m:t> </m:t>
                                </m:r>
                                <m:r>
                                  <m:t> </m:t>
                                </m:r>
                                <m:r>
                                  <m:t> </m:t>
                                </m:r>
                                <m:r>
                                  <m:t> </m:t>
                                </m:r>
                                <m:r>
                                  <m:t> </m:t>
                                </m:r>
                                <m:r>
                                  <m:t>(</m:t>
                                </m:r>
                                <m:r>
                                  <m:t>2</m:t>
                                </m:r>
                                <m:r>
                                  <m:t>)</m:t>
                                </m:r>
                              </m:e>
                            </m:mr>
                          </m:m>
                        </m:e>
                      </m:d>
                    </m:oMath>
                  </m:oMathPara>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From (1) we get:</a:t>
                </a:r>
              </a:p>
              <a:p>
                <a:pPr lvl="0" marL="0" indent="0">
                  <a:buNone/>
                </a:pPr>
                <a14:m>
                  <m:oMath xmlns:m="http://schemas.openxmlformats.org/officeDocument/2006/math">
                    <m:r>
                      <m:rPr>
                        <m:sty m:val="p"/>
                      </m:rPr>
                      <m:t> </m:t>
                    </m:r>
                  </m:oMath>
                </a14:m>
                <a:r>
                  <a:rPr/>
                  <a:t> </a:t>
                </a:r>
                <a14:m>
                  <m:oMath xmlns:m="http://schemas.openxmlformats.org/officeDocument/2006/math">
                    <m:nary>
                      <m:naryPr>
                        <m:chr m:val="∑"/>
                        <m:limLoc m:val="undOvr"/>
                        <m:subHide m:val="0"/>
                        <m:supHide m:val="1"/>
                      </m:naryPr>
                      <m:sub>
                        <m:r>
                          <m:t>i</m:t>
                        </m:r>
                      </m:sub>
                      <m:sup>
                        <m:r>
                          <m:t>​</m:t>
                        </m:r>
                      </m:sup>
                      <m:e>
                        <m:r>
                          <m:t>(</m:t>
                        </m:r>
                      </m:e>
                    </m:nary>
                    <m:r>
                      <m:t>−</m:t>
                    </m:r>
                    <m:r>
                      <m:t>2</m:t>
                    </m:r>
                    <m:r>
                      <m:t>)</m:t>
                    </m:r>
                    <m:r>
                      <m:t>(</m:t>
                    </m:r>
                    <m:sSub>
                      <m:e>
                        <m:r>
                          <m:t>y</m:t>
                        </m:r>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 </m:t>
                    </m:r>
                    <m:r>
                      <m:t> </m:t>
                    </m:r>
                    <m:r>
                      <m:t> </m:t>
                    </m:r>
                    <m:r>
                      <m:t>⇒</m:t>
                    </m:r>
                    <m:nary>
                      <m:naryPr>
                        <m:chr m:val="∑"/>
                        <m:limLoc m:val="undOvr"/>
                        <m:subHide m:val="0"/>
                        <m:supHide m:val="1"/>
                      </m:naryPr>
                      <m:sub>
                        <m:r>
                          <m:t>i</m:t>
                        </m:r>
                      </m:sub>
                      <m:sup>
                        <m:r>
                          <m:t>​</m:t>
                        </m:r>
                      </m:sup>
                      <m:e>
                        <m:sSub>
                          <m:e>
                            <m:r>
                              <m:t>y</m:t>
                            </m:r>
                          </m:e>
                          <m:sub>
                            <m:r>
                              <m:t>i</m:t>
                            </m:r>
                          </m:sub>
                        </m:sSub>
                      </m:e>
                    </m:nary>
                    <m:r>
                      <m:t>−</m:t>
                    </m:r>
                    <m:r>
                      <m:t>n</m:t>
                    </m:r>
                    <m:acc>
                      <m:accPr>
                        <m:chr m:val="̂"/>
                      </m:accPr>
                      <m:e>
                        <m:sSub>
                          <m:e>
                            <m:r>
                              <m:t>β</m:t>
                            </m:r>
                          </m:e>
                          <m:sub>
                            <m:r>
                              <m:t>0</m:t>
                            </m:r>
                          </m:sub>
                        </m:sSub>
                      </m:e>
                    </m:acc>
                    <m:r>
                      <m:t>−</m:t>
                    </m:r>
                    <m:sSub>
                      <m:e>
                        <m:acc>
                          <m:accPr>
                            <m:chr m:val="̂"/>
                          </m:accPr>
                          <m:e>
                            <m:r>
                              <m:t>β</m:t>
                            </m:r>
                          </m:e>
                        </m:acc>
                      </m:e>
                      <m:sub>
                        <m:r>
                          <m:t>1</m:t>
                        </m:r>
                      </m:sub>
                    </m:sSub>
                    <m:nary>
                      <m:naryPr>
                        <m:chr m:val="∑"/>
                        <m:limLoc m:val="undOvr"/>
                        <m:subHide m:val="0"/>
                        <m:supHide m:val="1"/>
                      </m:naryPr>
                      <m:sub>
                        <m:r>
                          <m:t>i</m:t>
                        </m:r>
                      </m:sub>
                      <m:sup>
                        <m:r>
                          <m:t>​</m:t>
                        </m:r>
                      </m:sup>
                      <m:e>
                        <m:sSub>
                          <m:e>
                            <m:r>
                              <m:t>x</m:t>
                            </m:r>
                          </m:e>
                          <m:sub>
                            <m:r>
                              <m:t>i</m:t>
                            </m:r>
                          </m:sub>
                        </m:sSub>
                      </m:e>
                    </m:nary>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 </m:t>
                    </m:r>
                    <m:r>
                      <m:t> </m:t>
                    </m:r>
                    <m:r>
                      <m:t> </m:t>
                    </m:r>
                    <m:r>
                      <m:t>⇒</m:t>
                    </m:r>
                    <m:bar>
                      <m:barPr>
                        <m:pos m:val="top"/>
                      </m:barPr>
                      <m:e>
                        <m:r>
                          <m:t>y</m:t>
                        </m:r>
                      </m:e>
                    </m:bar>
                    <m:r>
                      <m:t>−</m:t>
                    </m:r>
                    <m:acc>
                      <m:accPr>
                        <m:chr m:val="̂"/>
                      </m:accPr>
                      <m:e>
                        <m:sSub>
                          <m:e>
                            <m:r>
                              <m:t>β</m:t>
                            </m:r>
                          </m:e>
                          <m:sub>
                            <m:r>
                              <m:t>0</m:t>
                            </m:r>
                          </m:sub>
                        </m:sSub>
                      </m:e>
                    </m:acc>
                    <m:r>
                      <m:t>−</m:t>
                    </m:r>
                    <m:sSub>
                      <m:e>
                        <m:acc>
                          <m:accPr>
                            <m:chr m:val="̂"/>
                          </m:accPr>
                          <m:e>
                            <m:r>
                              <m:t>β</m:t>
                            </m:r>
                          </m:e>
                        </m:acc>
                      </m:e>
                      <m:sub>
                        <m:r>
                          <m:t>1</m:t>
                        </m:r>
                      </m:sub>
                    </m:sSub>
                    <m:bar>
                      <m:barPr>
                        <m:pos m:val="top"/>
                      </m:barPr>
                      <m:e>
                        <m:r>
                          <m:t>x</m:t>
                        </m:r>
                      </m:e>
                    </m:ba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 </m:t>
                    </m:r>
                    <m:r>
                      <m:t> </m:t>
                    </m:r>
                    <m:r>
                      <m:t> </m:t>
                    </m:r>
                    <m:r>
                      <m:t>⇒</m:t>
                    </m:r>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r>
                      <m:t> </m:t>
                    </m:r>
                    <m:r>
                      <m:t> </m:t>
                    </m:r>
                    <m:r>
                      <m:t> </m:t>
                    </m:r>
                    <m:r>
                      <m:t> </m:t>
                    </m:r>
                    <m:r>
                      <m:t> </m:t>
                    </m:r>
                    <m:r>
                      <m:t> </m:t>
                    </m:r>
                    <m:r>
                      <m:t> </m:t>
                    </m:r>
                    <m:r>
                      <m:t> </m:t>
                    </m:r>
                    <m:r>
                      <m:t> </m:t>
                    </m:r>
                    <m:r>
                      <m:t> </m:t>
                    </m:r>
                    <m:r>
                      <m:t>(</m:t>
                    </m:r>
                    <m:r>
                      <m:t>3</m:t>
                    </m:r>
                    <m:r>
                      <m:t>)</m:t>
                    </m:r>
                  </m:oMath>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From (2) we get:</a:t>
                </a:r>
              </a:p>
              <a:p>
                <a:pPr lvl="0" marL="0" indent="0">
                  <a:buNone/>
                </a:pPr>
                <a14:m>
                  <m:oMath xmlns:m="http://schemas.openxmlformats.org/officeDocument/2006/math">
                    <m:r>
                      <m:rPr>
                        <m:sty m:val="p"/>
                      </m:rPr>
                      <m:t> </m:t>
                    </m:r>
                  </m:oMath>
                </a14:m>
                <a:r>
                  <a:rPr/>
                  <a:t> </a:t>
                </a:r>
                <a14:m>
                  <m:oMath xmlns:m="http://schemas.openxmlformats.org/officeDocument/2006/math">
                    <m:nary>
                      <m:naryPr>
                        <m:chr m:val="∑"/>
                        <m:limLoc m:val="undOvr"/>
                        <m:subHide m:val="0"/>
                        <m:supHide m:val="1"/>
                      </m:naryPr>
                      <m:sub>
                        <m:r>
                          <m:t>i</m:t>
                        </m:r>
                      </m:sub>
                      <m:sup>
                        <m:r>
                          <m:t>​</m:t>
                        </m:r>
                      </m:sup>
                      <m:e>
                        <m:r>
                          <m:t>(</m:t>
                        </m:r>
                      </m:e>
                    </m:nary>
                    <m:r>
                      <m:t>−</m:t>
                    </m:r>
                    <m:r>
                      <m:t>2</m:t>
                    </m:r>
                    <m:r>
                      <m:t>)</m:t>
                    </m:r>
                    <m:sSub>
                      <m:e>
                        <m:r>
                          <m:t>x</m:t>
                        </m:r>
                      </m:e>
                      <m:sub>
                        <m:r>
                          <m:t>i</m:t>
                        </m:r>
                      </m:sub>
                    </m:sSub>
                    <m:r>
                      <m:t>(</m:t>
                    </m:r>
                    <m:sSub>
                      <m:e>
                        <m:r>
                          <m:t>y</m:t>
                        </m:r>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m:t>
                    </m:r>
                    <m:nary>
                      <m:naryPr>
                        <m:chr m:val="∑"/>
                        <m:limLoc m:val="undOvr"/>
                        <m:subHide m:val="0"/>
                        <m:supHide m:val="1"/>
                      </m:naryPr>
                      <m:sub>
                        <m:r>
                          <m:t>i</m:t>
                        </m:r>
                      </m:sub>
                      <m:sup>
                        <m:r>
                          <m:t>​</m:t>
                        </m:r>
                      </m:sup>
                      <m:e>
                        <m:r>
                          <m:t>(</m:t>
                        </m:r>
                      </m:e>
                    </m:nary>
                    <m:sSub>
                      <m:e>
                        <m:r>
                          <m:t>x</m:t>
                        </m:r>
                      </m:e>
                      <m:sub>
                        <m:r>
                          <m:t>i</m:t>
                        </m:r>
                      </m:sub>
                    </m:sSub>
                    <m:sSub>
                      <m:e>
                        <m:r>
                          <m:t>y</m:t>
                        </m:r>
                      </m:e>
                      <m:sub>
                        <m:r>
                          <m:t>i</m:t>
                        </m:r>
                      </m:sub>
                    </m:sSub>
                    <m:r>
                      <m:t>−</m:t>
                    </m:r>
                    <m:sSub>
                      <m:e>
                        <m:acc>
                          <m:accPr>
                            <m:chr m:val="̂"/>
                          </m:accPr>
                          <m:e>
                            <m:r>
                              <m:t>β</m:t>
                            </m:r>
                          </m:e>
                        </m:acc>
                      </m:e>
                      <m:sub>
                        <m:r>
                          <m:t>0</m:t>
                        </m:r>
                      </m:sub>
                    </m:sSub>
                    <m:sSub>
                      <m:e>
                        <m:r>
                          <m:t>x</m:t>
                        </m:r>
                      </m:e>
                      <m:sub>
                        <m:r>
                          <m:t>i</m:t>
                        </m:r>
                      </m:sub>
                    </m:sSub>
                    <m:r>
                      <m:t>−</m:t>
                    </m:r>
                    <m:sSub>
                      <m:e>
                        <m:acc>
                          <m:accPr>
                            <m:chr m:val="̂"/>
                          </m:accPr>
                          <m:e>
                            <m:r>
                              <m:t>β</m:t>
                            </m:r>
                          </m:e>
                        </m:acc>
                      </m:e>
                      <m:sub>
                        <m:r>
                          <m:t>1</m:t>
                        </m:r>
                      </m:sub>
                    </m:sSub>
                    <m:sSubSup>
                      <m:e>
                        <m:r>
                          <m:t>x</m:t>
                        </m:r>
                      </m:e>
                      <m:sub>
                        <m:r>
                          <m:t>i</m:t>
                        </m:r>
                      </m:sub>
                      <m:sup>
                        <m:r>
                          <m:t>2</m:t>
                        </m:r>
                      </m:sup>
                    </m:sSubSup>
                    <m:r>
                      <m:t>)</m:t>
                    </m:r>
                    <m:r>
                      <m:t>=</m:t>
                    </m:r>
                    <m:r>
                      <m:t>0</m:t>
                    </m:r>
                    <m:r>
                      <m:t> </m:t>
                    </m:r>
                    <m:r>
                      <m:t> </m:t>
                    </m:r>
                    <m:r>
                      <m:t> </m:t>
                    </m:r>
                    <m:r>
                      <m:t> </m:t>
                    </m:r>
                    <m:r>
                      <m:t> </m:t>
                    </m:r>
                    <m:r>
                      <m:t> </m:t>
                    </m:r>
                    <m:r>
                      <m:t> </m:t>
                    </m:r>
                    <m:r>
                      <m:t> </m:t>
                    </m:r>
                    <m:r>
                      <m:t> </m:t>
                    </m:r>
                    <m:r>
                      <m:t> </m:t>
                    </m:r>
                    <m:r>
                      <m:t>(</m:t>
                    </m:r>
                    <m:r>
                      <m:t>4</m:t>
                    </m:r>
                    <m:r>
                      <m:t>)</m:t>
                    </m:r>
                  </m:oMath>
                </a14:m>
              </a:p>
              <a:p>
                <a:pPr lvl="0" marL="0" indent="0">
                  <a:buNone/>
                </a:pPr>
                <a:r>
                  <a:rPr/>
                  <a:t>Substituting (3) into (4):</a:t>
                </a:r>
              </a:p>
              <a:p>
                <a:pPr lvl="0" marL="0" indent="0">
                  <a:buNone/>
                </a:pPr>
                <a14:m>
                  <m:oMath xmlns:m="http://schemas.openxmlformats.org/officeDocument/2006/math">
                    <m:r>
                      <m:rPr>
                        <m:sty m:val="p"/>
                      </m:rPr>
                      <m:t> </m:t>
                    </m:r>
                  </m:oMath>
                </a14:m>
                <a:r>
                  <a:rPr/>
                  <a:t> </a:t>
                </a:r>
                <a14:m>
                  <m:oMath xmlns:m="http://schemas.openxmlformats.org/officeDocument/2006/math">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sSub>
                      <m:e>
                        <m:acc>
                          <m:accPr>
                            <m:chr m:val="̂"/>
                          </m:accPr>
                          <m:e>
                            <m:r>
                              <m:t>β</m:t>
                            </m:r>
                          </m:e>
                        </m:acc>
                      </m:e>
                      <m:sub>
                        <m:r>
                          <m:t>1</m:t>
                        </m:r>
                      </m:sub>
                    </m:sSub>
                    <m:bar>
                      <m:barPr>
                        <m:pos m:val="top"/>
                      </m:barPr>
                      <m:e>
                        <m:r>
                          <m:t>x</m:t>
                        </m:r>
                      </m:e>
                    </m:bar>
                    <m:sSub>
                      <m:e>
                        <m:r>
                          <m:t>x</m:t>
                        </m:r>
                      </m:e>
                      <m:sub>
                        <m:r>
                          <m:t>i</m:t>
                        </m:r>
                      </m:sub>
                    </m:sSub>
                    <m:r>
                      <m:t>−</m:t>
                    </m:r>
                    <m:sSub>
                      <m:e>
                        <m:acc>
                          <m:accPr>
                            <m:chr m:val="̂"/>
                          </m:accPr>
                          <m:e>
                            <m:r>
                              <m:t>β</m:t>
                            </m:r>
                          </m:e>
                        </m:acc>
                      </m:e>
                      <m:sub>
                        <m:r>
                          <m:t>1</m:t>
                        </m:r>
                      </m:sub>
                    </m:sSub>
                    <m:sSubSup>
                      <m:e>
                        <m:r>
                          <m:t>x</m:t>
                        </m:r>
                      </m:e>
                      <m:sub>
                        <m:r>
                          <m:t>i</m:t>
                        </m:r>
                      </m:sub>
                      <m:sup>
                        <m:r>
                          <m:t>2</m:t>
                        </m:r>
                      </m:sup>
                    </m:sSubSup>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m:t>
                    </m:r>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r>
                      <m:t>−</m:t>
                    </m:r>
                    <m:sSub>
                      <m:e>
                        <m:acc>
                          <m:accPr>
                            <m:chr m:val="̂"/>
                          </m:accPr>
                          <m:e>
                            <m:r>
                              <m:t>β</m:t>
                            </m:r>
                          </m:e>
                        </m:acc>
                      </m:e>
                      <m:sub>
                        <m:r>
                          <m:t>1</m:t>
                        </m:r>
                      </m:sub>
                    </m:sSub>
                    <m:nary>
                      <m:naryPr>
                        <m:chr m:val="∑"/>
                        <m:limLoc m:val="undOvr"/>
                        <m:subHide m:val="0"/>
                        <m:supHide m:val="1"/>
                      </m:naryPr>
                      <m:sub>
                        <m:r>
                          <m:t>i</m:t>
                        </m:r>
                      </m:sub>
                      <m:sup>
                        <m:r>
                          <m:t>​</m:t>
                        </m:r>
                      </m:sup>
                      <m:e>
                        <m:r>
                          <m:t>(</m:t>
                        </m:r>
                      </m:e>
                    </m:nary>
                    <m:sSubSup>
                      <m:e>
                        <m:r>
                          <m:t>x</m:t>
                        </m:r>
                      </m:e>
                      <m:sub>
                        <m:r>
                          <m:t>i</m:t>
                        </m:r>
                      </m:sub>
                      <m:sup>
                        <m:r>
                          <m:t>2</m:t>
                        </m:r>
                      </m:sup>
                    </m:sSubSup>
                    <m:r>
                      <m:t>−</m:t>
                    </m:r>
                    <m:bar>
                      <m:barPr>
                        <m:pos m:val="top"/>
                      </m:barPr>
                      <m:e>
                        <m:r>
                          <m:t>x</m:t>
                        </m:r>
                      </m:e>
                    </m:bar>
                    <m:sSub>
                      <m:e>
                        <m:r>
                          <m:t>x</m:t>
                        </m:r>
                      </m:e>
                      <m:sub>
                        <m:r>
                          <m:t>i</m:t>
                        </m:r>
                      </m:sub>
                    </m:sSub>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m:t>
                    </m:r>
                    <m:sSub>
                      <m:e>
                        <m:acc>
                          <m:accPr>
                            <m:chr m:val="̂"/>
                          </m:accPr>
                          <m:e>
                            <m:r>
                              <m:t>β</m:t>
                            </m:r>
                          </m:e>
                        </m:acc>
                      </m:e>
                      <m:sub>
                        <m:r>
                          <m:t>1</m:t>
                        </m:r>
                      </m:sub>
                    </m:sSub>
                    <m:r>
                      <m:t>=</m:t>
                    </m:r>
                    <m:f>
                      <m:fPr>
                        <m:type m:val="bar"/>
                      </m:fPr>
                      <m:num>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num>
                      <m:den>
                        <m:nary>
                          <m:naryPr>
                            <m:chr m:val="∑"/>
                            <m:limLoc m:val="undOvr"/>
                            <m:subHide m:val="0"/>
                            <m:supHide m:val="1"/>
                          </m:naryPr>
                          <m:sub>
                            <m:r>
                              <m:t>i</m:t>
                            </m:r>
                          </m:sub>
                          <m:sup>
                            <m:r>
                              <m:t>​</m:t>
                            </m:r>
                          </m:sup>
                          <m:e>
                            <m:r>
                              <m:t>(</m:t>
                            </m:r>
                          </m:e>
                        </m:nary>
                        <m:sSubSup>
                          <m:e>
                            <m:r>
                              <m:t>x</m:t>
                            </m:r>
                          </m:e>
                          <m:sub>
                            <m:r>
                              <m:t>i</m:t>
                            </m:r>
                          </m:sub>
                          <m:sup>
                            <m:r>
                              <m:t>2</m:t>
                            </m:r>
                          </m:sup>
                        </m:sSubSup>
                        <m:r>
                          <m:t>−</m:t>
                        </m:r>
                        <m:bar>
                          <m:barPr>
                            <m:pos m:val="top"/>
                          </m:barPr>
                          <m:e>
                            <m:r>
                              <m:t>x</m:t>
                            </m:r>
                          </m:e>
                        </m:bar>
                        <m:sSub>
                          <m:e>
                            <m:r>
                              <m:t>x</m:t>
                            </m:r>
                          </m:e>
                          <m:sub>
                            <m:r>
                              <m:t>i</m:t>
                            </m:r>
                          </m:sub>
                        </m:sSub>
                        <m:r>
                          <m:t>)</m:t>
                        </m:r>
                      </m:den>
                    </m:f>
                    <m:r>
                      <m:t> </m:t>
                    </m:r>
                    <m:r>
                      <m:t> </m:t>
                    </m:r>
                    <m:r>
                      <m:t> </m:t>
                    </m:r>
                    <m:r>
                      <m:t> </m:t>
                    </m:r>
                    <m:r>
                      <m:t> </m:t>
                    </m:r>
                    <m:r>
                      <m:t> </m:t>
                    </m:r>
                    <m:r>
                      <m:t> </m:t>
                    </m:r>
                    <m:r>
                      <m:t> </m:t>
                    </m:r>
                    <m:r>
                      <m:t> </m:t>
                    </m:r>
                    <m:r>
                      <m:t> </m:t>
                    </m:r>
                    <m:r>
                      <m:t>(</m:t>
                    </m:r>
                    <m:r>
                      <m:t>5</m:t>
                    </m:r>
                    <m:r>
                      <m:t>)</m:t>
                    </m:r>
                  </m:oMath>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Now, this can be simplified by noting that </a:t>
                </a:r>
                <a14:m>
                  <m:oMath xmlns:m="http://schemas.openxmlformats.org/officeDocument/2006/math">
                    <m:nary>
                      <m:naryPr>
                        <m:chr m:val="∑"/>
                        <m:limLoc m:val="undOvr"/>
                        <m:subHide m:val="0"/>
                        <m:supHide m:val="1"/>
                      </m:naryPr>
                      <m:sub>
                        <m:r>
                          <m:t>i</m:t>
                        </m:r>
                      </m:sub>
                      <m:sup>
                        <m:r>
                          <m:t>​</m:t>
                        </m:r>
                      </m:sup>
                      <m:e>
                        <m:r>
                          <m:t>(</m:t>
                        </m:r>
                      </m:e>
                    </m:nary>
                    <m:bar>
                      <m:barPr>
                        <m:pos m:val="top"/>
                      </m:barPr>
                      <m:e>
                        <m:r>
                          <m:t>x</m:t>
                        </m:r>
                      </m:e>
                    </m:bar>
                    <m:r>
                      <m:t> </m:t>
                    </m:r>
                    <m:bar>
                      <m:barPr>
                        <m:pos m:val="top"/>
                      </m:barPr>
                      <m:e>
                        <m:r>
                          <m:t>y</m:t>
                        </m:r>
                      </m:e>
                    </m:bar>
                    <m:r>
                      <m:t>−</m:t>
                    </m:r>
                    <m:bar>
                      <m:barPr>
                        <m:pos m:val="top"/>
                      </m:barPr>
                      <m:e>
                        <m:r>
                          <m:t>x</m:t>
                        </m:r>
                      </m:e>
                    </m:bar>
                    <m:sSub>
                      <m:e>
                        <m:r>
                          <m:t>y</m:t>
                        </m:r>
                      </m:e>
                      <m:sub>
                        <m:r>
                          <m:t>i</m:t>
                        </m:r>
                      </m:sub>
                    </m:sSub>
                    <m:r>
                      <m:t>)</m:t>
                    </m:r>
                    <m:r>
                      <m:t>=</m:t>
                    </m:r>
                    <m:r>
                      <m:t>0</m:t>
                    </m:r>
                  </m:oMath>
                </a14:m>
                <a:r>
                  <a:rPr/>
                  <a:t> and </a:t>
                </a:r>
                <a14:m>
                  <m:oMath xmlns:m="http://schemas.openxmlformats.org/officeDocument/2006/math">
                    <m:nary>
                      <m:naryPr>
                        <m:chr m:val="∑"/>
                        <m:limLoc m:val="undOvr"/>
                        <m:subHide m:val="0"/>
                        <m:supHide m:val="1"/>
                      </m:naryPr>
                      <m:sub>
                        <m:r>
                          <m:t>i</m:t>
                        </m:r>
                      </m:sub>
                      <m:sup>
                        <m:r>
                          <m:t>​</m:t>
                        </m:r>
                      </m:sup>
                      <m:e>
                        <m:r>
                          <m:t>(</m:t>
                        </m:r>
                      </m:e>
                    </m:nary>
                    <m:sSup>
                      <m:e>
                        <m:bar>
                          <m:barPr>
                            <m:pos m:val="top"/>
                          </m:barPr>
                          <m:e>
                            <m:r>
                              <m:t>x</m:t>
                            </m:r>
                          </m:e>
                        </m:bar>
                      </m:e>
                      <m:sup>
                        <m:r>
                          <m:t>2</m:t>
                        </m:r>
                      </m:sup>
                    </m:sSup>
                    <m:r>
                      <m:t>−</m:t>
                    </m:r>
                    <m:bar>
                      <m:barPr>
                        <m:pos m:val="top"/>
                      </m:barPr>
                      <m:e>
                        <m:r>
                          <m:t>x</m:t>
                        </m:r>
                      </m:e>
                    </m:bar>
                    <m:sSub>
                      <m:e>
                        <m:r>
                          <m:t>x</m:t>
                        </m:r>
                      </m:e>
                      <m:sub>
                        <m:r>
                          <m:t>i</m:t>
                        </m:r>
                      </m:sub>
                    </m:sSub>
                    <m:r>
                      <m:t>)</m:t>
                    </m:r>
                    <m:r>
                      <m:t>=</m:t>
                    </m:r>
                    <m:r>
                      <m:t>0</m:t>
                    </m:r>
                  </m:oMath>
                </a14:m>
                <a:r>
                  <a:rPr/>
                  <a:t> and adding these terms to the numerator and denominator respectively of (5).</a:t>
                </a:r>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sSub>
                      <m:e>
                        <m:acc>
                          <m:accPr>
                            <m:chr m:val="̂"/>
                          </m:accPr>
                          <m:e>
                            <m:r>
                              <m:t>β</m:t>
                            </m:r>
                          </m:e>
                        </m:acc>
                      </m:e>
                      <m:sub>
                        <m:r>
                          <m:t>1</m:t>
                        </m:r>
                      </m:sub>
                    </m:sSub>
                    <m:r>
                      <m:t>=</m:t>
                    </m:r>
                    <m:f>
                      <m:fPr>
                        <m:type m:val="bar"/>
                      </m:fPr>
                      <m:num>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r>
                          <m:t>+</m:t>
                        </m:r>
                        <m:nary>
                          <m:naryPr>
                            <m:chr m:val="∑"/>
                            <m:limLoc m:val="undOvr"/>
                            <m:subHide m:val="0"/>
                            <m:supHide m:val="1"/>
                          </m:naryPr>
                          <m:sub>
                            <m:r>
                              <m:t>i</m:t>
                            </m:r>
                          </m:sub>
                          <m:sup>
                            <m:r>
                              <m:t>​</m:t>
                            </m:r>
                          </m:sup>
                          <m:e>
                            <m:r>
                              <m:t>(</m:t>
                            </m:r>
                          </m:e>
                        </m:nary>
                        <m:bar>
                          <m:barPr>
                            <m:pos m:val="top"/>
                          </m:barPr>
                          <m:e>
                            <m:r>
                              <m:t>x</m:t>
                            </m:r>
                          </m:e>
                        </m:bar>
                        <m:r>
                          <m:t> </m:t>
                        </m:r>
                        <m:bar>
                          <m:barPr>
                            <m:pos m:val="top"/>
                          </m:barPr>
                          <m:e>
                            <m:r>
                              <m:t>y</m:t>
                            </m:r>
                          </m:e>
                        </m:bar>
                        <m:r>
                          <m:t>−</m:t>
                        </m:r>
                        <m:bar>
                          <m:barPr>
                            <m:pos m:val="top"/>
                          </m:barPr>
                          <m:e>
                            <m:r>
                              <m:t>x</m:t>
                            </m:r>
                          </m:e>
                        </m:bar>
                        <m:sSub>
                          <m:e>
                            <m:r>
                              <m:t>y</m:t>
                            </m:r>
                          </m:e>
                          <m:sub>
                            <m:r>
                              <m:t>i</m:t>
                            </m:r>
                          </m:sub>
                        </m:sSub>
                        <m:r>
                          <m:t>)</m:t>
                        </m:r>
                      </m:num>
                      <m:den>
                        <m:nary>
                          <m:naryPr>
                            <m:chr m:val="∑"/>
                            <m:limLoc m:val="undOvr"/>
                            <m:subHide m:val="0"/>
                            <m:supHide m:val="1"/>
                          </m:naryPr>
                          <m:sub>
                            <m:r>
                              <m:t>i</m:t>
                            </m:r>
                          </m:sub>
                          <m:sup>
                            <m:r>
                              <m:t>​</m:t>
                            </m:r>
                          </m:sup>
                          <m:e>
                            <m:r>
                              <m:t>(</m:t>
                            </m:r>
                          </m:e>
                        </m:nary>
                        <m:sSubSup>
                          <m:e>
                            <m:r>
                              <m:t>x</m:t>
                            </m:r>
                          </m:e>
                          <m:sub>
                            <m:r>
                              <m:t>i</m:t>
                            </m:r>
                          </m:sub>
                          <m:sup>
                            <m:r>
                              <m:t>2</m:t>
                            </m:r>
                          </m:sup>
                        </m:sSubSup>
                        <m:r>
                          <m:t>−</m:t>
                        </m:r>
                        <m:bar>
                          <m:barPr>
                            <m:pos m:val="top"/>
                          </m:barPr>
                          <m:e>
                            <m:r>
                              <m:t>x</m:t>
                            </m:r>
                          </m:e>
                        </m:bar>
                        <m:sSub>
                          <m:e>
                            <m:r>
                              <m:t>x</m:t>
                            </m:r>
                          </m:e>
                          <m:sub>
                            <m:r>
                              <m:t>i</m:t>
                            </m:r>
                          </m:sub>
                        </m:sSub>
                        <m:r>
                          <m:t>)</m:t>
                        </m:r>
                        <m:r>
                          <m:t>+</m:t>
                        </m:r>
                        <m:nary>
                          <m:naryPr>
                            <m:chr m:val="∑"/>
                            <m:limLoc m:val="undOvr"/>
                            <m:subHide m:val="0"/>
                            <m:supHide m:val="1"/>
                          </m:naryPr>
                          <m:sub>
                            <m:r>
                              <m:t>i</m:t>
                            </m:r>
                          </m:sub>
                          <m:sup>
                            <m:r>
                              <m:t>​</m:t>
                            </m:r>
                          </m:sup>
                          <m:e>
                            <m:r>
                              <m:t>(</m:t>
                            </m:r>
                          </m:e>
                        </m:nary>
                        <m:sSup>
                          <m:e>
                            <m:bar>
                              <m:barPr>
                                <m:pos m:val="top"/>
                              </m:barPr>
                              <m:e>
                                <m:r>
                                  <m:t>x</m:t>
                                </m:r>
                              </m:e>
                            </m:bar>
                          </m:e>
                          <m:sup>
                            <m:r>
                              <m:t>2</m:t>
                            </m:r>
                          </m:sup>
                        </m:sSup>
                        <m:r>
                          <m:t>−</m:t>
                        </m:r>
                        <m:bar>
                          <m:barPr>
                            <m:pos m:val="top"/>
                          </m:barPr>
                          <m:e>
                            <m:r>
                              <m:t>x</m:t>
                            </m:r>
                          </m:e>
                        </m:bar>
                        <m:sSub>
                          <m:e>
                            <m:r>
                              <m:t>x</m:t>
                            </m:r>
                          </m:e>
                          <m:sub>
                            <m:r>
                              <m:t>i</m:t>
                            </m:r>
                          </m:sub>
                        </m:sSub>
                        <m:r>
                          <m:t>)</m:t>
                        </m:r>
                      </m:den>
                    </m:f>
                    <m:r>
                      <m:t>=</m:t>
                    </m:r>
                    <m:f>
                      <m:fPr>
                        <m:type m:val="bar"/>
                      </m:fPr>
                      <m:num>
                        <m:nary>
                          <m:naryPr>
                            <m:chr m:val="∑"/>
                            <m:limLoc m:val="undOvr"/>
                            <m:subHide m:val="0"/>
                            <m:supHide m:val="1"/>
                          </m:naryPr>
                          <m:sub>
                            <m:r>
                              <m:t>i</m:t>
                            </m:r>
                          </m:sub>
                          <m:sup>
                            <m:r>
                              <m:t>​</m:t>
                            </m:r>
                          </m:sup>
                          <m:e>
                            <m:r>
                              <m:t>(</m:t>
                            </m:r>
                          </m:e>
                        </m:nary>
                        <m:sSub>
                          <m:e>
                            <m:r>
                              <m:t>x</m:t>
                            </m:r>
                          </m:e>
                          <m:sub>
                            <m:r>
                              <m:t>i</m:t>
                            </m:r>
                          </m:sub>
                        </m:sSub>
                        <m:r>
                          <m:t>−</m:t>
                        </m:r>
                        <m:bar>
                          <m:barPr>
                            <m:pos m:val="top"/>
                          </m:barPr>
                          <m:e>
                            <m:r>
                              <m:t>x</m:t>
                            </m:r>
                          </m:e>
                        </m:bar>
                        <m:r>
                          <m:t>)</m:t>
                        </m:r>
                        <m:r>
                          <m:t>(</m:t>
                        </m:r>
                        <m:sSub>
                          <m:e>
                            <m:r>
                              <m:t>y</m:t>
                            </m:r>
                          </m:e>
                          <m:sub>
                            <m:r>
                              <m:t>i</m:t>
                            </m:r>
                          </m:sub>
                        </m:sSub>
                        <m:r>
                          <m:t>−</m:t>
                        </m:r>
                        <m:bar>
                          <m:barPr>
                            <m:pos m:val="top"/>
                          </m:barPr>
                          <m:e>
                            <m:r>
                              <m:t>y</m:t>
                            </m:r>
                          </m:e>
                        </m:bar>
                        <m:r>
                          <m:t>)</m:t>
                        </m:r>
                      </m:num>
                      <m:den>
                        <m:nary>
                          <m:naryPr>
                            <m:chr m:val="∑"/>
                            <m:limLoc m:val="undOvr"/>
                            <m:subHide m:val="0"/>
                            <m:supHide m:val="1"/>
                          </m:naryPr>
                          <m:sub>
                            <m:r>
                              <m:t>i</m:t>
                            </m:r>
                          </m:sub>
                          <m:sup>
                            <m:r>
                              <m:t>​</m:t>
                            </m:r>
                          </m:sup>
                          <m:e>
                            <m:r>
                              <m:t>(</m:t>
                            </m:r>
                          </m:e>
                        </m:nary>
                        <m:sSub>
                          <m:e>
                            <m:r>
                              <m:t>x</m:t>
                            </m:r>
                          </m:e>
                          <m:sub>
                            <m:r>
                              <m:t>i</m:t>
                            </m:r>
                          </m:sub>
                        </m:sSub>
                        <m:r>
                          <m:t>−</m:t>
                        </m:r>
                        <m:bar>
                          <m:barPr>
                            <m:pos m:val="top"/>
                          </m:barPr>
                          <m:e>
                            <m:r>
                              <m:t>x</m:t>
                            </m:r>
                          </m:e>
                        </m:bar>
                        <m:sSup>
                          <m:e>
                            <m:r>
                              <m:t>)</m:t>
                            </m:r>
                          </m:e>
                          <m:sup>
                            <m:r>
                              <m:t>2</m:t>
                            </m:r>
                          </m:sup>
                        </m:sSup>
                      </m:den>
                    </m:f>
                    <m:r>
                      <m:t>=</m:t>
                    </m:r>
                    <m:f>
                      <m:fPr>
                        <m:type m:val="bar"/>
                      </m:fPr>
                      <m:num>
                        <m:sSub>
                          <m:e>
                            <m:r>
                              <m:t>S</m:t>
                            </m:r>
                          </m:e>
                          <m:sub>
                            <m:r>
                              <m:t>x</m:t>
                            </m:r>
                            <m:r>
                              <m:t>y</m:t>
                            </m:r>
                          </m:sub>
                        </m:sSub>
                      </m:num>
                      <m:den>
                        <m:r>
                          <m:t>S</m:t>
                        </m:r>
                        <m:sSub>
                          <m:e>
                            <m:r>
                              <m:t>S</m:t>
                            </m:r>
                          </m:e>
                          <m:sub>
                            <m:r>
                              <m:t>x</m:t>
                            </m:r>
                          </m:sub>
                        </m:sSub>
                      </m:den>
                    </m:f>
                  </m:oMath>
                </a14:m>
              </a:p>
              <a:p>
                <a:pPr lvl="0" marL="0" indent="0">
                  <a:buNone/>
                </a:pPr>
                <a14:m>
                  <m:oMathPara xmlns:m="http://schemas.openxmlformats.org/officeDocument/2006/math">
                    <m:oMathParaPr>
                      <m:jc m:val="center"/>
                    </m:oMathParaPr>
                    <m:oMath>
                      <m:r>
                        <m:t> </m:t>
                      </m:r>
                    </m:oMath>
                  </m:oMathPara>
                </a14:m>
              </a:p>
              <a:p>
                <a:pPr lvl="0" marL="0" indent="0">
                  <a:buNone/>
                </a:pPr>
                <a:r>
                  <a:rPr/>
                  <a:t>QED</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calculating by hand, the formulas most useful are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β</m:t>
                              </m:r>
                            </m:e>
                          </m:acc>
                        </m:e>
                        <m:sub>
                          <m:r>
                            <m:t>1</m:t>
                          </m:r>
                        </m:sub>
                      </m:sSub>
                      <m:r>
                        <m:t>=</m:t>
                      </m:r>
                      <m:f>
                        <m:fPr>
                          <m:type m:val="bar"/>
                        </m:fPr>
                        <m:num>
                          <m:nary>
                            <m:naryPr>
                              <m:chr m:val="∑"/>
                              <m:limLoc m:val="undOvr"/>
                              <m:subHide m:val="0"/>
                              <m:supHide m:val="1"/>
                            </m:naryPr>
                            <m:sub>
                              <m:r>
                                <m:t>i</m:t>
                              </m:r>
                            </m:sub>
                            <m:sup>
                              <m:r>
                                <m:t>​</m:t>
                              </m:r>
                            </m:sup>
                            <m:e>
                              <m:sSub>
                                <m:e>
                                  <m:r>
                                    <m:t>x</m:t>
                                  </m:r>
                                </m:e>
                                <m:sub>
                                  <m:r>
                                    <m:t>i</m:t>
                                  </m:r>
                                </m:sub>
                              </m:sSub>
                            </m:e>
                          </m:nary>
                          <m:sSub>
                            <m:e>
                              <m:r>
                                <m:t>y</m:t>
                              </m:r>
                            </m:e>
                            <m:sub>
                              <m:r>
                                <m:t>i</m:t>
                              </m:r>
                            </m:sub>
                          </m:sSub>
                          <m:r>
                            <m:t>−</m:t>
                          </m:r>
                          <m:r>
                            <m:t>n</m:t>
                          </m:r>
                          <m:bar>
                            <m:barPr>
                              <m:pos m:val="top"/>
                            </m:barPr>
                            <m:e>
                              <m:r>
                                <m:t>x</m:t>
                              </m:r>
                            </m:e>
                          </m:bar>
                          <m:r>
                            <m:t> </m:t>
                          </m:r>
                          <m:bar>
                            <m:barPr>
                              <m:pos m:val="top"/>
                            </m:barPr>
                            <m:e>
                              <m:r>
                                <m:t>y</m:t>
                              </m:r>
                            </m:e>
                          </m:bar>
                        </m:num>
                        <m:den>
                          <m:nary>
                            <m:naryPr>
                              <m:chr m:val="∑"/>
                              <m:limLoc m:val="undOvr"/>
                              <m:subHide m:val="0"/>
                              <m:supHide m:val="1"/>
                            </m:naryPr>
                            <m:sub>
                              <m:r>
                                <m:t>i</m:t>
                              </m:r>
                            </m:sub>
                            <m:sup>
                              <m:r>
                                <m:t>​</m:t>
                              </m:r>
                            </m:sup>
                            <m:e>
                              <m:sSubSup>
                                <m:e>
                                  <m:r>
                                    <m:t>x</m:t>
                                  </m:r>
                                </m:e>
                                <m:sub>
                                  <m:r>
                                    <m:t>i</m:t>
                                  </m:r>
                                </m:sub>
                                <m:sup>
                                  <m:r>
                                    <m:t>2</m:t>
                                  </m:r>
                                </m:sup>
                              </m:sSubSup>
                            </m:e>
                          </m:nary>
                          <m:r>
                            <m:t>−</m:t>
                          </m:r>
                          <m:r>
                            <m:t>n</m:t>
                          </m:r>
                          <m:sSup>
                            <m:e>
                              <m:bar>
                                <m:barPr>
                                  <m:pos m:val="top"/>
                                </m:barPr>
                                <m:e>
                                  <m:r>
                                    <m:t>x</m:t>
                                  </m:r>
                                </m:e>
                              </m:bar>
                            </m:e>
                            <m:sup>
                              <m:r>
                                <m:t>2</m:t>
                              </m:r>
                            </m:sup>
                          </m:sSup>
                        </m:den>
                      </m:f>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oMath>
                  </m:oMathPara>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(to be calculated by hand):</a:t>
            </a:r>
          </a:p>
          <a:p>
            <a:pPr lvl="0" marL="1270000" indent="0">
              <a:buNone/>
            </a:pPr>
            <a:r>
              <a:rPr sz="1800">
                <a:latin typeface="Courier"/>
              </a:rPr>
              <a:t>x&lt;-</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4</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8</a:t>
            </a:r>
            <a:r>
              <a:rPr sz="1800">
                <a:latin typeface="Courier"/>
              </a:rPr>
              <a:t>,</a:t>
            </a:r>
            <a:r>
              <a:rPr sz="1800">
                <a:solidFill>
                  <a:srgbClr val="40A070"/>
                </a:solidFill>
                <a:latin typeface="Courier"/>
              </a:rPr>
              <a:t>10</a:t>
            </a:r>
            <a:r>
              <a:rPr sz="1800">
                <a:latin typeface="Courier"/>
              </a:rPr>
              <a:t>)</a:t>
            </a:r>
            <a:br/>
            <a:r>
              <a:rPr sz="1800">
                <a:latin typeface="Courier"/>
              </a:rPr>
              <a:t>y&lt;-</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10</a:t>
            </a:r>
            <a:r>
              <a:rPr sz="1800">
                <a:latin typeface="Courier"/>
              </a:rPr>
              <a:t>,</a:t>
            </a:r>
            <a:r>
              <a:rPr sz="1800">
                <a:solidFill>
                  <a:srgbClr val="40A070"/>
                </a:solidFill>
                <a:latin typeface="Courier"/>
              </a:rPr>
              <a:t>11</a:t>
            </a:r>
            <a:r>
              <a:rPr sz="1800">
                <a:latin typeface="Courier"/>
              </a:rPr>
              <a:t>,</a:t>
            </a:r>
            <a:r>
              <a:rPr sz="1800">
                <a:solidFill>
                  <a:srgbClr val="40A070"/>
                </a:solidFill>
                <a:latin typeface="Courier"/>
              </a:rPr>
              <a:t>19</a:t>
            </a:r>
            <a:r>
              <a:rPr sz="1800">
                <a:latin typeface="Courier"/>
              </a:rPr>
              <a:t>,</a:t>
            </a:r>
            <a:r>
              <a:rPr sz="1800">
                <a:solidFill>
                  <a:srgbClr val="40A070"/>
                </a:solidFill>
                <a:latin typeface="Courier"/>
              </a:rPr>
              <a:t>18</a:t>
            </a:r>
            <a:r>
              <a:rPr sz="1800">
                <a:latin typeface="Courier"/>
              </a:rPr>
              <a:t>)</a:t>
            </a:r>
            <a:br/>
            <a:r>
              <a:rPr sz="1800">
                <a:latin typeface="Courier"/>
              </a:rPr>
              <a:t>n&lt;-</a:t>
            </a:r>
            <a:r>
              <a:rPr sz="1800" b="1">
                <a:solidFill>
                  <a:srgbClr val="007020"/>
                </a:solidFill>
                <a:latin typeface="Courier"/>
              </a:rPr>
              <a:t>length</a:t>
            </a:r>
            <a:r>
              <a:rPr sz="1800">
                <a:latin typeface="Courier"/>
              </a:rPr>
              <a:t>(x)</a:t>
            </a:r>
            <a:br/>
            <a:br/>
            <a:r>
              <a:rPr sz="1800">
                <a:latin typeface="Courier"/>
              </a:rPr>
              <a:t>df&lt;-</a:t>
            </a:r>
            <a:r>
              <a:rPr sz="1800" b="1">
                <a:solidFill>
                  <a:srgbClr val="007020"/>
                </a:solidFill>
                <a:latin typeface="Courier"/>
              </a:rPr>
              <a:t>data.frame</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a:t>
            </a:r>
            <a:r>
              <a:rPr sz="1800">
                <a:solidFill>
                  <a:srgbClr val="902000"/>
                </a:solidFill>
                <a:latin typeface="Courier"/>
              </a:rPr>
              <a:t>xy=</a:t>
            </a:r>
            <a:r>
              <a:rPr sz="1800">
                <a:solidFill>
                  <a:srgbClr val="007020"/>
                </a:solidFill>
                <a:latin typeface="Courier"/>
              </a:rPr>
              <a:t>NA</a:t>
            </a:r>
            <a:r>
              <a:rPr sz="1800">
                <a:latin typeface="Courier"/>
              </a:rPr>
              <a:t>,</a:t>
            </a:r>
            <a:r>
              <a:rPr sz="1800">
                <a:solidFill>
                  <a:srgbClr val="902000"/>
                </a:solidFill>
                <a:latin typeface="Courier"/>
              </a:rPr>
              <a:t>x2=</a:t>
            </a:r>
            <a:r>
              <a:rPr sz="1800">
                <a:solidFill>
                  <a:srgbClr val="007020"/>
                </a:solidFill>
                <a:latin typeface="Courier"/>
              </a:rPr>
              <a:t>NA</a:t>
            </a:r>
            <a:r>
              <a:rPr sz="1800">
                <a:latin typeface="Courier"/>
              </a:rPr>
              <a:t>)</a:t>
            </a:r>
            <a:br/>
            <a:r>
              <a:rPr sz="1800" b="1">
                <a:solidFill>
                  <a:srgbClr val="007020"/>
                </a:solidFill>
                <a:latin typeface="Courier"/>
              </a:rPr>
              <a:t>print</a:t>
            </a:r>
            <a:r>
              <a:rPr sz="1800">
                <a:latin typeface="Courier"/>
              </a:rPr>
              <a:t>(df)</a:t>
            </a:r>
          </a:p>
          <a:p>
            <a:pPr lvl="0" marL="1270000" indent="0">
              <a:buNone/>
            </a:pPr>
            <a:r>
              <a:rPr sz="1800">
                <a:latin typeface="Courier"/>
              </a:rPr>
              <a:t>##    x  y xy x2
## 1  1  1 NA NA
## 2  3  5 NA NA
## 3  4 10 NA NA
## 4  5 11 NA NA
## 5  8 19 NA NA
## 6 10 18 NA NA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Session 1: Linear Model</a:t>
                </a:r>
              </a:p>
              <a:p>
                <a:pPr lvl="0" marL="0" indent="0">
                  <a:buNone/>
                </a:pPr>
                <a14:m>
                  <m:oMathPara xmlns:m="http://schemas.openxmlformats.org/officeDocument/2006/math">
                    <m:oMathParaPr>
                      <m:jc m:val="center"/>
                    </m:oMathParaPr>
                    <m:oMath>
                      <m:r>
                        <m:t> </m:t>
                      </m:r>
                    </m:oMath>
                  </m:oMathPara>
                </a14:m>
              </a:p>
              <a:p>
                <a:pPr lvl="0" marL="0" indent="0">
                  <a:buNone/>
                </a:pPr>
                <a:r>
                  <a:rPr/>
                  <a:t>The definite reference for GLMs is:</a:t>
                </a:r>
              </a:p>
              <a:p>
                <a:pPr lvl="0" marL="0" indent="0">
                  <a:buNone/>
                </a:pPr>
                <a:r>
                  <a:rPr/>
                  <a:t>McCullagh, P. and Nelder, J.A. (1989). “Generalized Linear Models”. </a:t>
                </a:r>
                <a14:m>
                  <m:oMath xmlns:m="http://schemas.openxmlformats.org/officeDocument/2006/math">
                    <m:sSup>
                      <m:e>
                        <m:r>
                          <m:t>2</m:t>
                        </m:r>
                      </m:e>
                      <m:sup>
                        <m:r>
                          <m:t>n</m:t>
                        </m:r>
                        <m:r>
                          <m:t>d</m:t>
                        </m:r>
                      </m:sup>
                    </m:sSup>
                  </m:oMath>
                </a14:m>
                <a:r>
                  <a:rPr/>
                  <a:t> ed. Chapman &amp; Hall / CRC.</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(continued)</a:t>
            </a:r>
          </a:p>
          <a:p>
            <a:pPr lvl="0" marL="1270000" indent="0">
              <a:buNone/>
            </a:pPr>
            <a:r>
              <a:rPr sz="1800">
                <a:latin typeface="Courier"/>
              </a:rPr>
              <a:t>df</a:t>
            </a:r>
            <a:r>
              <a:rPr sz="1800">
                <a:solidFill>
                  <a:srgbClr val="666666"/>
                </a:solidFill>
                <a:latin typeface="Courier"/>
              </a:rPr>
              <a:t>$</a:t>
            </a:r>
            <a:r>
              <a:rPr sz="1800">
                <a:latin typeface="Courier"/>
              </a:rPr>
              <a:t>xy&lt;-x</a:t>
            </a:r>
            <a:r>
              <a:rPr sz="1800">
                <a:solidFill>
                  <a:srgbClr val="666666"/>
                </a:solidFill>
                <a:latin typeface="Courier"/>
              </a:rPr>
              <a:t>*</a:t>
            </a:r>
            <a:r>
              <a:rPr sz="1800">
                <a:latin typeface="Courier"/>
              </a:rPr>
              <a:t>y</a:t>
            </a:r>
            <a:br/>
            <a:r>
              <a:rPr sz="1800">
                <a:latin typeface="Courier"/>
              </a:rPr>
              <a:t>df</a:t>
            </a:r>
            <a:r>
              <a:rPr sz="1800">
                <a:solidFill>
                  <a:srgbClr val="666666"/>
                </a:solidFill>
                <a:latin typeface="Courier"/>
              </a:rPr>
              <a:t>$</a:t>
            </a:r>
            <a:r>
              <a:rPr sz="1800">
                <a:latin typeface="Courier"/>
              </a:rPr>
              <a:t>x2=x</a:t>
            </a:r>
            <a:r>
              <a:rPr sz="1800">
                <a:solidFill>
                  <a:srgbClr val="666666"/>
                </a:solidFill>
                <a:latin typeface="Courier"/>
              </a:rPr>
              <a:t>^</a:t>
            </a:r>
            <a:r>
              <a:rPr sz="1800">
                <a:solidFill>
                  <a:srgbClr val="40A070"/>
                </a:solidFill>
                <a:latin typeface="Courier"/>
              </a:rPr>
              <a:t>2</a:t>
            </a:r>
            <a:br/>
            <a:br/>
            <a:r>
              <a:rPr sz="1800" b="1">
                <a:solidFill>
                  <a:srgbClr val="007020"/>
                </a:solidFill>
                <a:latin typeface="Courier"/>
              </a:rPr>
              <a:t>print</a:t>
            </a:r>
            <a:r>
              <a:rPr sz="1800">
                <a:latin typeface="Courier"/>
              </a:rPr>
              <a:t>(df)</a:t>
            </a:r>
          </a:p>
          <a:p>
            <a:pPr lvl="0" marL="1270000" indent="0">
              <a:buNone/>
            </a:pPr>
            <a:r>
              <a:rPr sz="1800">
                <a:latin typeface="Courier"/>
              </a:rPr>
              <a:t>##    x  y  xy  x2
## 1  1  1   1   1
## 2  3  5  15   9
## 3  4 10  40  16
## 4  5 11  55  25
## 5  8 19 152  64
## 6 10 18 180 100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(continued)</a:t>
            </a:r>
          </a:p>
          <a:p>
            <a:pPr lvl="0" marL="1270000" indent="0">
              <a:buNone/>
            </a:pPr>
            <a:r>
              <a:rPr sz="1800">
                <a:latin typeface="Courier"/>
              </a:rPr>
              <a:t>Sxy&lt;-</a:t>
            </a:r>
            <a:r>
              <a:rPr sz="1800" b="1">
                <a:solidFill>
                  <a:srgbClr val="007020"/>
                </a:solidFill>
                <a:latin typeface="Courier"/>
              </a:rPr>
              <a:t>sum</a:t>
            </a:r>
            <a:r>
              <a:rPr sz="1800">
                <a:latin typeface="Courier"/>
              </a:rPr>
              <a:t>(df</a:t>
            </a:r>
            <a:r>
              <a:rPr sz="1800">
                <a:solidFill>
                  <a:srgbClr val="666666"/>
                </a:solidFill>
                <a:latin typeface="Courier"/>
              </a:rPr>
              <a:t>$</a:t>
            </a:r>
            <a:r>
              <a:rPr sz="1800">
                <a:latin typeface="Courier"/>
              </a:rPr>
              <a:t>xy)</a:t>
            </a:r>
            <a:r>
              <a:rPr sz="1800">
                <a:solidFill>
                  <a:srgbClr val="666666"/>
                </a:solidFill>
                <a:latin typeface="Courier"/>
              </a:rPr>
              <a:t>-</a:t>
            </a:r>
            <a:r>
              <a:rPr sz="1800">
                <a:latin typeface="Courier"/>
              </a:rPr>
              <a:t>n</a:t>
            </a:r>
            <a:r>
              <a:rPr sz="1800">
                <a:solidFill>
                  <a:srgbClr val="666666"/>
                </a:solidFill>
                <a:latin typeface="Courier"/>
              </a:rPr>
              <a:t>*</a:t>
            </a:r>
            <a:r>
              <a:rPr sz="1800" b="1">
                <a:solidFill>
                  <a:srgbClr val="007020"/>
                </a:solidFill>
                <a:latin typeface="Courier"/>
              </a:rPr>
              <a:t>mean</a:t>
            </a:r>
            <a:r>
              <a:rPr sz="1800">
                <a:latin typeface="Courier"/>
              </a:rPr>
              <a:t>(x)</a:t>
            </a:r>
            <a:r>
              <a:rPr sz="1800">
                <a:solidFill>
                  <a:srgbClr val="666666"/>
                </a:solidFill>
                <a:latin typeface="Courier"/>
              </a:rPr>
              <a:t>*</a:t>
            </a:r>
            <a:r>
              <a:rPr sz="1800" b="1">
                <a:solidFill>
                  <a:srgbClr val="007020"/>
                </a:solidFill>
                <a:latin typeface="Courier"/>
              </a:rPr>
              <a:t>mean</a:t>
            </a:r>
            <a:r>
              <a:rPr sz="1800">
                <a:latin typeface="Courier"/>
              </a:rPr>
              <a:t>(y)</a:t>
            </a:r>
            <a:br/>
            <a:r>
              <a:rPr sz="1800">
                <a:latin typeface="Courier"/>
              </a:rPr>
              <a:t>SSx&lt;-</a:t>
            </a:r>
            <a:r>
              <a:rPr sz="1800" b="1">
                <a:solidFill>
                  <a:srgbClr val="007020"/>
                </a:solidFill>
                <a:latin typeface="Courier"/>
              </a:rPr>
              <a:t>sum</a:t>
            </a:r>
            <a:r>
              <a:rPr sz="1800">
                <a:latin typeface="Courier"/>
              </a:rPr>
              <a:t>(df</a:t>
            </a:r>
            <a:r>
              <a:rPr sz="1800">
                <a:solidFill>
                  <a:srgbClr val="666666"/>
                </a:solidFill>
                <a:latin typeface="Courier"/>
              </a:rPr>
              <a:t>$</a:t>
            </a:r>
            <a:r>
              <a:rPr sz="1800">
                <a:latin typeface="Courier"/>
              </a:rPr>
              <a:t>x2)</a:t>
            </a:r>
            <a:r>
              <a:rPr sz="1800">
                <a:solidFill>
                  <a:srgbClr val="666666"/>
                </a:solidFill>
                <a:latin typeface="Courier"/>
              </a:rPr>
              <a:t>-</a:t>
            </a:r>
            <a:r>
              <a:rPr sz="1800">
                <a:latin typeface="Courier"/>
              </a:rPr>
              <a:t>n</a:t>
            </a:r>
            <a:r>
              <a:rPr sz="1800">
                <a:solidFill>
                  <a:srgbClr val="666666"/>
                </a:solidFill>
                <a:latin typeface="Courier"/>
              </a:rPr>
              <a:t>*</a:t>
            </a:r>
            <a:r>
              <a:rPr sz="1800" b="1">
                <a:solidFill>
                  <a:srgbClr val="007020"/>
                </a:solidFill>
                <a:latin typeface="Courier"/>
              </a:rPr>
              <a:t>mean</a:t>
            </a:r>
            <a:r>
              <a:rPr sz="1800">
                <a:latin typeface="Courier"/>
              </a:rPr>
              <a:t>(x)</a:t>
            </a:r>
            <a:r>
              <a:rPr sz="1800">
                <a:solidFill>
                  <a:srgbClr val="666666"/>
                </a:solidFill>
                <a:latin typeface="Courier"/>
              </a:rPr>
              <a:t>^</a:t>
            </a:r>
            <a:r>
              <a:rPr sz="1800">
                <a:solidFill>
                  <a:srgbClr val="40A070"/>
                </a:solidFill>
                <a:latin typeface="Courier"/>
              </a:rPr>
              <a:t>2</a:t>
            </a:r>
            <a:br/>
            <a:br/>
            <a:r>
              <a:rPr sz="1800">
                <a:latin typeface="Courier"/>
              </a:rPr>
              <a:t>beta1&lt;-Sxy</a:t>
            </a:r>
            <a:r>
              <a:rPr sz="1800">
                <a:solidFill>
                  <a:srgbClr val="666666"/>
                </a:solidFill>
                <a:latin typeface="Courier"/>
              </a:rPr>
              <a:t>/</a:t>
            </a:r>
            <a:r>
              <a:rPr sz="1800">
                <a:latin typeface="Courier"/>
              </a:rPr>
              <a:t>SSx</a:t>
            </a:r>
            <a:br/>
            <a:r>
              <a:rPr sz="1800">
                <a:latin typeface="Courier"/>
              </a:rPr>
              <a:t>beta0&lt;-</a:t>
            </a:r>
            <a:r>
              <a:rPr sz="1800" b="1">
                <a:solidFill>
                  <a:srgbClr val="007020"/>
                </a:solidFill>
                <a:latin typeface="Courier"/>
              </a:rPr>
              <a:t>mean</a:t>
            </a:r>
            <a:r>
              <a:rPr sz="1800">
                <a:latin typeface="Courier"/>
              </a:rPr>
              <a:t>(y)</a:t>
            </a:r>
            <a:r>
              <a:rPr sz="1800">
                <a:solidFill>
                  <a:srgbClr val="666666"/>
                </a:solidFill>
                <a:latin typeface="Courier"/>
              </a:rPr>
              <a:t>-</a:t>
            </a:r>
            <a:r>
              <a:rPr sz="1800">
                <a:latin typeface="Courier"/>
              </a:rPr>
              <a:t>beta1</a:t>
            </a:r>
            <a:r>
              <a:rPr sz="1800">
                <a:solidFill>
                  <a:srgbClr val="666666"/>
                </a:solidFill>
                <a:latin typeface="Courier"/>
              </a:rPr>
              <a:t>*</a:t>
            </a:r>
            <a:r>
              <a:rPr sz="1800" b="1">
                <a:solidFill>
                  <a:srgbClr val="007020"/>
                </a:solidFill>
                <a:latin typeface="Courier"/>
              </a:rPr>
              <a:t>mean</a:t>
            </a:r>
            <a:r>
              <a:rPr sz="1800">
                <a:latin typeface="Courier"/>
              </a:rPr>
              <a:t>(x)</a:t>
            </a:r>
            <a:br/>
            <a:br/>
            <a:r>
              <a:rPr sz="1800" b="1">
                <a:solidFill>
                  <a:srgbClr val="007020"/>
                </a:solidFill>
                <a:latin typeface="Courier"/>
              </a:rPr>
              <a:t>print</a:t>
            </a:r>
            <a:r>
              <a:rPr sz="1800">
                <a:latin typeface="Courier"/>
              </a:rPr>
              <a:t>(</a:t>
            </a:r>
            <a:r>
              <a:rPr sz="1800" b="1">
                <a:solidFill>
                  <a:srgbClr val="007020"/>
                </a:solidFill>
                <a:latin typeface="Courier"/>
              </a:rPr>
              <a:t>c</a:t>
            </a:r>
            <a:r>
              <a:rPr sz="1800">
                <a:latin typeface="Courier"/>
              </a:rPr>
              <a:t>(beta0,beta1))</a:t>
            </a:r>
          </a:p>
          <a:p>
            <a:pPr lvl="0" marL="1270000" indent="0">
              <a:buNone/>
            </a:pPr>
            <a:r>
              <a:rPr sz="1800">
                <a:latin typeface="Courier"/>
              </a:rPr>
              <a:t>## [1] 0.08206687 2.04863222</a:t>
            </a:r>
          </a:p>
          <a:p>
            <a:pPr lvl="0" marL="1270000" indent="0">
              <a:buNone/>
            </a:pPr>
            <a:r>
              <a:rPr sz="1800" b="1">
                <a:solidFill>
                  <a:srgbClr val="007020"/>
                </a:solidFill>
                <a:latin typeface="Courier"/>
              </a:rPr>
              <a:t>print</a:t>
            </a:r>
            <a:r>
              <a:rPr sz="1800">
                <a:latin typeface="Courier"/>
              </a:rPr>
              <a:t>(</a:t>
            </a:r>
            <a:r>
              <a:rPr sz="1800" b="1">
                <a:solidFill>
                  <a:srgbClr val="007020"/>
                </a:solidFill>
                <a:latin typeface="Courier"/>
              </a:rPr>
              <a:t>as.vector</a:t>
            </a:r>
            <a:r>
              <a:rPr sz="1800">
                <a:latin typeface="Courier"/>
              </a:rPr>
              <a:t>(</a:t>
            </a:r>
            <a:r>
              <a:rPr sz="1800" b="1">
                <a:solidFill>
                  <a:srgbClr val="007020"/>
                </a:solidFill>
                <a:latin typeface="Courier"/>
              </a:rPr>
              <a:t>coef</a:t>
            </a:r>
            <a:r>
              <a:rPr sz="1800">
                <a:latin typeface="Courier"/>
              </a:rPr>
              <a:t>(</a:t>
            </a:r>
            <a:r>
              <a:rPr sz="1800" b="1">
                <a:solidFill>
                  <a:srgbClr val="007020"/>
                </a:solidFill>
                <a:latin typeface="Courier"/>
              </a:rPr>
              <a:t>lm</a:t>
            </a:r>
            <a:r>
              <a:rPr sz="1800">
                <a:latin typeface="Courier"/>
              </a:rPr>
              <a:t>(y</a:t>
            </a:r>
            <a:r>
              <a:rPr sz="1800">
                <a:solidFill>
                  <a:srgbClr val="666666"/>
                </a:solidFill>
                <a:latin typeface="Courier"/>
              </a:rPr>
              <a:t>~</a:t>
            </a:r>
            <a:r>
              <a:rPr sz="1800">
                <a:latin typeface="Courier"/>
              </a:rPr>
              <a:t>x))))</a:t>
            </a:r>
          </a:p>
          <a:p>
            <a:pPr lvl="0" marL="1270000" indent="0">
              <a:buNone/>
            </a:pPr>
            <a:r>
              <a:rPr sz="1800">
                <a:latin typeface="Courier"/>
              </a:rPr>
              <a:t>## [1] 0.08206687 2.04863222</a:t>
            </a:r>
          </a:p>
          <a:p>
            <a:pPr lvl="0" marL="1270000" indent="0">
              <a:buNone/>
            </a:pPr>
            <a:r>
              <a:rPr sz="1800" b="1">
                <a:solidFill>
                  <a:srgbClr val="007020"/>
                </a:solidFill>
                <a:latin typeface="Courier"/>
              </a:rPr>
              <a:t>plot</a:t>
            </a:r>
            <a:r>
              <a:rPr sz="1800">
                <a:latin typeface="Courier"/>
              </a:rPr>
              <a:t>(x,y,</a:t>
            </a:r>
            <a:r>
              <a:rPr sz="1800">
                <a:solidFill>
                  <a:srgbClr val="902000"/>
                </a:solidFill>
                <a:latin typeface="Courier"/>
              </a:rPr>
              <a:t>cex=</a:t>
            </a:r>
            <a:r>
              <a:rPr sz="1800">
                <a:solidFill>
                  <a:srgbClr val="40A070"/>
                </a:solidFill>
                <a:latin typeface="Courier"/>
              </a:rPr>
              <a:t>2</a:t>
            </a:r>
            <a:r>
              <a:rPr sz="1800">
                <a:latin typeface="Courier"/>
              </a:rPr>
              <a:t>)</a:t>
            </a:r>
            <a:br/>
            <a:r>
              <a:rPr sz="1800">
                <a:latin typeface="Courier"/>
              </a:rPr>
              <a:t>xx&lt;-</a:t>
            </a:r>
            <a:r>
              <a:rPr sz="1800" b="1">
                <a:solidFill>
                  <a:srgbClr val="007020"/>
                </a:solidFill>
                <a:latin typeface="Courier"/>
              </a:rPr>
              <a:t>seq</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10</a:t>
            </a:r>
            <a:r>
              <a:rPr sz="1800">
                <a:latin typeface="Courier"/>
              </a:rPr>
              <a:t>,</a:t>
            </a:r>
            <a:r>
              <a:rPr sz="1800">
                <a:solidFill>
                  <a:srgbClr val="902000"/>
                </a:solidFill>
                <a:latin typeface="Courier"/>
              </a:rPr>
              <a:t>length=</a:t>
            </a:r>
            <a:r>
              <a:rPr sz="1800">
                <a:solidFill>
                  <a:srgbClr val="40A070"/>
                </a:solidFill>
                <a:latin typeface="Courier"/>
              </a:rPr>
              <a:t>100</a:t>
            </a:r>
            <a:r>
              <a:rPr sz="1800">
                <a:latin typeface="Courier"/>
              </a:rPr>
              <a:t>)</a:t>
            </a:r>
            <a:br/>
            <a:r>
              <a:rPr sz="1800">
                <a:latin typeface="Courier"/>
              </a:rPr>
              <a:t>yy&lt;-beta0</a:t>
            </a:r>
            <a:r>
              <a:rPr sz="1800">
                <a:solidFill>
                  <a:srgbClr val="666666"/>
                </a:solidFill>
                <a:latin typeface="Courier"/>
              </a:rPr>
              <a:t>+</a:t>
            </a:r>
            <a:r>
              <a:rPr sz="1800">
                <a:latin typeface="Courier"/>
              </a:rPr>
              <a:t>beta1</a:t>
            </a:r>
            <a:r>
              <a:rPr sz="1800">
                <a:solidFill>
                  <a:srgbClr val="666666"/>
                </a:solidFill>
                <a:latin typeface="Courier"/>
              </a:rPr>
              <a:t>*</a:t>
            </a:r>
            <a:r>
              <a:rPr sz="1800">
                <a:latin typeface="Courier"/>
              </a:rPr>
              <a:t>xx</a:t>
            </a:r>
            <a:br/>
            <a:r>
              <a:rPr sz="1800" b="1">
                <a:solidFill>
                  <a:srgbClr val="007020"/>
                </a:solidFill>
                <a:latin typeface="Courier"/>
              </a:rPr>
              <a:t>lines</a:t>
            </a:r>
            <a:r>
              <a:rPr sz="1800">
                <a:latin typeface="Courier"/>
              </a:rPr>
              <a:t>(xx,yy,</a:t>
            </a:r>
            <a:r>
              <a:rPr sz="1800">
                <a:solidFill>
                  <a:srgbClr val="902000"/>
                </a:solidFill>
                <a:latin typeface="Courier"/>
              </a:rPr>
              <a:t>col=</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2.5</a:t>
            </a:r>
            <a:r>
              <a:rPr sz="1800">
                <a:latin typeface="Courier"/>
              </a:rPr>
              <a:t>)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1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Parameter interpretation:</a:t>
                </a:r>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acc>
                          <m:accPr>
                            <m:chr m:val="̂"/>
                          </m:accPr>
                          <m:e>
                            <m:r>
                              <m:t>β</m:t>
                            </m:r>
                          </m:e>
                        </m:acc>
                      </m:e>
                      <m:sub>
                        <m:r>
                          <m:t>0</m:t>
                        </m:r>
                      </m:sub>
                    </m:sSub>
                  </m:oMath>
                </a14:m>
                <a:r>
                  <a:rPr/>
                  <a:t> is the estimated </a:t>
                </a:r>
                <a:r>
                  <a:rPr i="1"/>
                  <a:t>intercept</a:t>
                </a:r>
                <a:r>
                  <a:rPr/>
                  <a:t> of the fitted regression line; it is the value predicted for </a:t>
                </a:r>
                <a14:m>
                  <m:oMath xmlns:m="http://schemas.openxmlformats.org/officeDocument/2006/math">
                    <m:r>
                      <m:t>Y</m:t>
                    </m:r>
                  </m:oMath>
                </a14:m>
                <a:r>
                  <a:rPr/>
                  <a:t> when </a:t>
                </a:r>
                <a14:m>
                  <m:oMath xmlns:m="http://schemas.openxmlformats.org/officeDocument/2006/math">
                    <m:r>
                      <m:t>X</m:t>
                    </m:r>
                    <m:r>
                      <m:t>=</m:t>
                    </m:r>
                    <m:r>
                      <m:t>0</m:t>
                    </m:r>
                  </m:oMath>
                </a14:m>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acc>
                          <m:accPr>
                            <m:chr m:val="̂"/>
                          </m:accPr>
                          <m:e>
                            <m:r>
                              <m:t>β</m:t>
                            </m:r>
                          </m:e>
                        </m:acc>
                      </m:e>
                      <m:sub>
                        <m:r>
                          <m:t>1</m:t>
                        </m:r>
                      </m:sub>
                    </m:sSub>
                  </m:oMath>
                </a14:m>
                <a:r>
                  <a:rPr/>
                  <a:t> is the estimated </a:t>
                </a:r>
                <a:r>
                  <a:rPr i="1"/>
                  <a:t>slope</a:t>
                </a:r>
                <a:r>
                  <a:rPr/>
                  <a:t> of the fitted regression line; it gives by how much </a:t>
                </a:r>
                <a14:m>
                  <m:oMath xmlns:m="http://schemas.openxmlformats.org/officeDocument/2006/math">
                    <m:r>
                      <m:t>Y</m:t>
                    </m:r>
                  </m:oMath>
                </a14:m>
                <a:r>
                  <a:rPr/>
                  <a:t> changes, on average, for every increase in </a:t>
                </a:r>
                <a14:m>
                  <m:oMath xmlns:m="http://schemas.openxmlformats.org/officeDocument/2006/math">
                    <m:r>
                      <m:t>X</m:t>
                    </m:r>
                  </m:oMath>
                </a14:m>
                <a:r>
                  <a:rPr/>
                  <a:t> by 1</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total variation (total sum of squares = TSS) in the data is </a:t>
                </a:r>
                <a14:m>
                  <m:oMath xmlns:m="http://schemas.openxmlformats.org/officeDocument/2006/math">
                    <m:r>
                      <m:t>S</m:t>
                    </m:r>
                    <m:sSub>
                      <m:e>
                        <m:r>
                          <m:t>S</m:t>
                        </m:r>
                      </m:e>
                      <m:sub>
                        <m:r>
                          <m:t>y</m:t>
                        </m:r>
                      </m:sub>
                    </m:sSub>
                  </m:oMath>
                </a14:m>
                <a:r>
                  <a:rPr/>
                  <a:t> and you can show that this can be split into 2 components: TSS = RSS + ESS</a:t>
                </a:r>
              </a:p>
              <a:p>
                <a:pPr lvl="1"/>
                <a:r>
                  <a:rPr/>
                  <a:t>the regression sum of squares </a:t>
                </a:r>
                <a14:m>
                  <m:oMath xmlns:m="http://schemas.openxmlformats.org/officeDocument/2006/math">
                    <m:r>
                      <m:t>R</m:t>
                    </m:r>
                    <m:r>
                      <m:t>S</m:t>
                    </m:r>
                    <m:r>
                      <m:t>S</m:t>
                    </m:r>
                    <m:r>
                      <m:t>=</m:t>
                    </m:r>
                    <m:nary>
                      <m:naryPr>
                        <m:chr m:val="∑"/>
                        <m:limLoc m:val="undOvr"/>
                        <m:subHide m:val="0"/>
                        <m:supHide m:val="1"/>
                      </m:naryPr>
                      <m:sub>
                        <m:r>
                          <m:t>i</m:t>
                        </m:r>
                      </m:sub>
                      <m:sup>
                        <m:r>
                          <m:t>​</m:t>
                        </m:r>
                      </m:sup>
                      <m:e>
                        <m:r>
                          <m:t>(</m:t>
                        </m:r>
                      </m:e>
                    </m:nary>
                    <m:sSub>
                      <m:e>
                        <m:acc>
                          <m:accPr>
                            <m:chr m:val="̂"/>
                          </m:accPr>
                          <m:e>
                            <m:r>
                              <m:t>y</m:t>
                            </m:r>
                          </m:e>
                        </m:acc>
                      </m:e>
                      <m:sub>
                        <m:r>
                          <m:t>i</m:t>
                        </m:r>
                      </m:sub>
                    </m:sSub>
                    <m:r>
                      <m:t>−</m:t>
                    </m:r>
                    <m:bar>
                      <m:barPr>
                        <m:pos m:val="top"/>
                      </m:barPr>
                      <m:e>
                        <m:r>
                          <m:t>y</m:t>
                        </m:r>
                      </m:e>
                    </m:bar>
                    <m:sSup>
                      <m:e>
                        <m:r>
                          <m:t>)</m:t>
                        </m:r>
                      </m:e>
                      <m:sup>
                        <m:r>
                          <m:t>2</m:t>
                        </m:r>
                      </m:sup>
                    </m:sSup>
                    <m:r>
                      <m:t>=</m:t>
                    </m:r>
                    <m:sSubSup>
                      <m:e>
                        <m:r>
                          <m:t>S</m:t>
                        </m:r>
                      </m:e>
                      <m:sub>
                        <m:r>
                          <m:t>x</m:t>
                        </m:r>
                        <m:r>
                          <m:t>y</m:t>
                        </m:r>
                      </m:sub>
                      <m:sup>
                        <m:r>
                          <m:t>2</m:t>
                        </m:r>
                      </m:sup>
                    </m:sSubSup>
                    <m:r>
                      <m:t>/</m:t>
                    </m:r>
                    <m:r>
                      <m:t>S</m:t>
                    </m:r>
                    <m:sSub>
                      <m:e>
                        <m:r>
                          <m:t>S</m:t>
                        </m:r>
                      </m:e>
                      <m:sub>
                        <m:r>
                          <m:t>x</m:t>
                        </m:r>
                      </m:sub>
                    </m:sSub>
                  </m:oMath>
                </a14:m>
              </a:p>
              <a:p>
                <a:pPr lvl="1"/>
                <a:r>
                  <a:rPr/>
                  <a:t>the error / residual sum of squares </a:t>
                </a:r>
                <a14:m>
                  <m:oMath xmlns:m="http://schemas.openxmlformats.org/officeDocument/2006/math">
                    <m:r>
                      <m:t>E</m:t>
                    </m:r>
                    <m:r>
                      <m:t>S</m:t>
                    </m:r>
                    <m:r>
                      <m:t>S</m:t>
                    </m:r>
                    <m:r>
                      <m:t>=</m:t>
                    </m:r>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r>
                      <m:t>=</m:t>
                    </m:r>
                    <m:r>
                      <m:t>S</m:t>
                    </m:r>
                    <m:sSub>
                      <m:e>
                        <m:r>
                          <m:t>S</m:t>
                        </m:r>
                      </m:e>
                      <m:sub>
                        <m:r>
                          <m:t>y</m:t>
                        </m:r>
                      </m:sub>
                    </m:sSub>
                    <m:r>
                      <m:t>−</m:t>
                    </m:r>
                    <m:r>
                      <m:t>(</m:t>
                    </m:r>
                    <m:sSubSup>
                      <m:e>
                        <m:r>
                          <m:t>S</m:t>
                        </m:r>
                      </m:e>
                      <m:sub>
                        <m:r>
                          <m:t>x</m:t>
                        </m:r>
                        <m:r>
                          <m:t>y</m:t>
                        </m:r>
                      </m:sub>
                      <m:sup>
                        <m:r>
                          <m:t>2</m:t>
                        </m:r>
                      </m:sup>
                    </m:sSubSup>
                    <m:r>
                      <m:t>/</m:t>
                    </m:r>
                    <m:r>
                      <m:t>S</m:t>
                    </m:r>
                    <m:sSub>
                      <m:e>
                        <m:r>
                          <m:t>S</m:t>
                        </m:r>
                      </m:e>
                      <m:sub>
                        <m:r>
                          <m:t>x</m:t>
                        </m:r>
                      </m:sub>
                    </m:sSub>
                    <m:r>
                      <m:t>)</m:t>
                    </m:r>
                  </m:oMath>
                </a14:m>
              </a:p>
              <a:p>
                <a:pPr lvl="0" marL="0" indent="0">
                  <a:buNone/>
                </a:pPr>
                <a14:m>
                  <m:oMathPara xmlns:m="http://schemas.openxmlformats.org/officeDocument/2006/math">
                    <m:oMathParaPr>
                      <m:jc m:val="center"/>
                    </m:oMathParaPr>
                    <m:oMath>
                      <m:r>
                        <m:t> </m:t>
                      </m:r>
                    </m:oMath>
                  </m:oMathPara>
                </a14:m>
              </a:p>
              <a:p>
                <a:pPr lvl="0" marL="0" indent="0">
                  <a:buNone/>
                </a:pPr>
                <a:r>
                  <a:rPr/>
                  <a:t>The </a:t>
                </a:r>
                <a:r>
                  <a:rPr b="1"/>
                  <a:t>coefficient of determination</a:t>
                </a:r>
                <a:r>
                  <a:rPr/>
                  <a:t> </a:t>
                </a:r>
                <a14:m>
                  <m:oMath xmlns:m="http://schemas.openxmlformats.org/officeDocument/2006/math">
                    <m:sSup>
                      <m:e>
                        <m:r>
                          <m:t>R</m:t>
                        </m:r>
                      </m:e>
                      <m:sup>
                        <m:r>
                          <m:t>2</m:t>
                        </m:r>
                      </m:sup>
                    </m:sSup>
                  </m:oMath>
                </a14:m>
                <a:r>
                  <a:rPr/>
                  <a:t> gives the proportion of the variation that is explained by the regression model.</a:t>
                </a:r>
              </a:p>
              <a:p>
                <a:pPr lvl="0" marL="0" indent="0">
                  <a:buNone/>
                </a:pPr>
                <a14:m>
                  <m:oMathPara xmlns:m="http://schemas.openxmlformats.org/officeDocument/2006/math">
                    <m:oMathParaPr>
                      <m:jc m:val="center"/>
                    </m:oMathParaPr>
                    <m:oMath>
                      <m:sSup>
                        <m:e>
                          <m:r>
                            <m:t>R</m:t>
                          </m:r>
                        </m:e>
                        <m:sup>
                          <m:r>
                            <m:t>2</m:t>
                          </m:r>
                        </m:sup>
                      </m:sSup>
                      <m:r>
                        <m:t>=</m:t>
                      </m:r>
                      <m:f>
                        <m:fPr>
                          <m:type m:val="bar"/>
                        </m:fPr>
                        <m:num>
                          <m:r>
                            <m:t>R</m:t>
                          </m:r>
                          <m:r>
                            <m:t>S</m:t>
                          </m:r>
                          <m:r>
                            <m:t>S</m:t>
                          </m:r>
                        </m:num>
                        <m:den>
                          <m:r>
                            <m:t>T</m:t>
                          </m:r>
                          <m:r>
                            <m:t>S</m:t>
                          </m:r>
                          <m:r>
                            <m:t>S</m:t>
                          </m:r>
                        </m:den>
                      </m:f>
                      <m:r>
                        <m:t>=</m:t>
                      </m:r>
                      <m:f>
                        <m:fPr>
                          <m:type m:val="bar"/>
                        </m:fPr>
                        <m:num>
                          <m:sSubSup>
                            <m:e>
                              <m:r>
                                <m:t>S</m:t>
                              </m:r>
                            </m:e>
                            <m:sub>
                              <m:r>
                                <m:t>x</m:t>
                              </m:r>
                              <m:r>
                                <m:t>y</m:t>
                              </m:r>
                            </m:sub>
                            <m:sup>
                              <m:r>
                                <m:t>2</m:t>
                              </m:r>
                            </m:sup>
                          </m:sSubSup>
                        </m:num>
                        <m:den>
                          <m:r>
                            <m:t>S</m:t>
                          </m:r>
                          <m:sSub>
                            <m:e>
                              <m:r>
                                <m:t>S</m:t>
                              </m:r>
                            </m:e>
                            <m:sub>
                              <m:r>
                                <m:t>x</m:t>
                              </m:r>
                            </m:sub>
                          </m:sSub>
                          <m:r>
                            <m:t>S</m:t>
                          </m:r>
                          <m:sSub>
                            <m:e>
                              <m:r>
                                <m:t>S</m:t>
                              </m:r>
                            </m:e>
                            <m:sub>
                              <m:r>
                                <m:t>y</m:t>
                              </m:r>
                            </m:sub>
                          </m:sSub>
                        </m:den>
                      </m:f>
                    </m:oMath>
                  </m:oMathPara>
                </a14:m>
              </a:p>
              <a:p>
                <a:pPr lvl="0" marL="0" indent="0">
                  <a:buNone/>
                </a:pPr>
                <a14:m>
                  <m:oMath xmlns:m="http://schemas.openxmlformats.org/officeDocument/2006/math">
                    <m:sSup>
                      <m:e>
                        <m:r>
                          <m:t>R</m:t>
                        </m:r>
                      </m:e>
                      <m:sup>
                        <m:r>
                          <m:t>2</m:t>
                        </m:r>
                      </m:sup>
                    </m:sSup>
                  </m:oMath>
                </a14:m>
                <a:r>
                  <a:rPr/>
                  <a:t> is also the squared sample correlation coefficient.</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 far we just fitted a line. Implicitly we made the following assumptions:</a:t>
                </a:r>
              </a:p>
              <a:p>
                <a:pPr lvl="1"/>
                <a:r>
                  <a:rPr/>
                  <a:t>The data used to fit the model are representative of the underlying population.</a:t>
                </a:r>
              </a:p>
              <a:p>
                <a:pPr lvl="1"/>
                <a:r>
                  <a:rPr/>
                  <a:t>The true relationship between </a:t>
                </a:r>
                <a14:m>
                  <m:oMath xmlns:m="http://schemas.openxmlformats.org/officeDocument/2006/math">
                    <m:r>
                      <m:t>X</m:t>
                    </m:r>
                  </m:oMath>
                </a14:m>
                <a:r>
                  <a:rPr/>
                  <a:t> and </a:t>
                </a:r>
                <a14:m>
                  <m:oMath xmlns:m="http://schemas.openxmlformats.org/officeDocument/2006/math">
                    <m:r>
                      <m:t>Y</m:t>
                    </m:r>
                  </m:oMath>
                </a14:m>
                <a:r>
                  <a:rPr/>
                  <a:t> is linear.</a:t>
                </a:r>
              </a:p>
              <a:p>
                <a:pPr lvl="0" marL="0" indent="0">
                  <a:buNone/>
                </a:pPr>
                <a14:m>
                  <m:oMathPara xmlns:m="http://schemas.openxmlformats.org/officeDocument/2006/math">
                    <m:oMathParaPr>
                      <m:jc m:val="center"/>
                    </m:oMathParaPr>
                    <m:oMath>
                      <m:r>
                        <m:t> </m:t>
                      </m:r>
                    </m:oMath>
                  </m:oMathPara>
                </a14:m>
              </a:p>
              <a:p>
                <a:pPr lvl="0" marL="0" indent="0">
                  <a:buNone/>
                </a:pPr>
                <a:r>
                  <a:rPr/>
                  <a:t>If we want to make </a:t>
                </a:r>
                <a:r>
                  <a:rPr i="1"/>
                  <a:t>statistical inference</a:t>
                </a:r>
                <a:r>
                  <a:rPr/>
                  <a:t> about any of the parameters in the model, we need to make additional assumptions:</a:t>
                </a:r>
              </a:p>
              <a:p>
                <a:pPr lvl="1"/>
                <a:r>
                  <a:rPr/>
                  <a:t>the random error </a:t>
                </a:r>
                <a14:m>
                  <m:oMath xmlns:m="http://schemas.openxmlformats.org/officeDocument/2006/math">
                    <m:r>
                      <m:t>ϵ</m:t>
                    </m:r>
                    <m:r>
                      <m:t>∼</m:t>
                    </m:r>
                    <m:r>
                      <m:rPr>
                        <m:sty m:val="p"/>
                        <m:scr m:val="script"/>
                      </m:rPr>
                      <m:t>N</m:t>
                    </m:r>
                    <m:r>
                      <m:t>(</m:t>
                    </m:r>
                    <m:r>
                      <m:t>0</m:t>
                    </m:r>
                    <m:r>
                      <m:t>,</m:t>
                    </m:r>
                    <m:sSup>
                      <m:e>
                        <m:r>
                          <m:t>σ</m:t>
                        </m:r>
                      </m:e>
                      <m:sup>
                        <m:r>
                          <m:t>2</m:t>
                        </m:r>
                      </m:sup>
                    </m:sSup>
                    <m:r>
                      <m:t>)</m:t>
                    </m:r>
                  </m:oMath>
                </a14:m>
                <a:r>
                  <a:rPr/>
                  <a:t> - specifically this implies that the residuals </a:t>
                </a:r>
                <a14:m>
                  <m:oMath xmlns:m="http://schemas.openxmlformats.org/officeDocument/2006/math">
                    <m:sSub>
                      <m:e>
                        <m:r>
                          <m:t>ϵ</m:t>
                        </m:r>
                      </m:e>
                      <m:sub>
                        <m:r>
                          <m:t>i</m:t>
                        </m:r>
                      </m:sub>
                    </m:sSub>
                  </m:oMath>
                </a14:m>
                <a:r>
                  <a:rPr/>
                  <a:t> are </a:t>
                </a:r>
                <a:r>
                  <a:rPr i="1"/>
                  <a:t>homoscedastic</a:t>
                </a:r>
                <a:r>
                  <a:rPr/>
                  <a:t> (have equal variance)</a:t>
                </a:r>
              </a:p>
              <a:p>
                <a:pPr lvl="1"/>
                <a:r>
                  <a:rPr/>
                  <a:t>the observations </a:t>
                </a:r>
                <a14:m>
                  <m:oMath xmlns:m="http://schemas.openxmlformats.org/officeDocument/2006/math">
                    <m:sSub>
                      <m:e>
                        <m:r>
                          <m:t>y</m:t>
                        </m:r>
                      </m:e>
                      <m:sub>
                        <m:r>
                          <m:t>i</m:t>
                        </m:r>
                      </m:sub>
                    </m:sSub>
                  </m:oMath>
                </a14:m>
                <a:r>
                  <a:rPr/>
                  <a:t> are independent given the </a:t>
                </a:r>
                <a14:m>
                  <m:oMath xmlns:m="http://schemas.openxmlformats.org/officeDocument/2006/math">
                    <m:sSub>
                      <m:e>
                        <m:r>
                          <m:t>x</m:t>
                        </m:r>
                      </m:e>
                      <m:sub>
                        <m:r>
                          <m:t>i</m:t>
                        </m:r>
                      </m:sub>
                    </m:sSub>
                  </m:oMath>
                </a14:m>
                <a:r>
                  <a:rPr/>
                  <a:t> - in other words the residuals </a:t>
                </a:r>
                <a14:m>
                  <m:oMath xmlns:m="http://schemas.openxmlformats.org/officeDocument/2006/math">
                    <m:sSub>
                      <m:e>
                        <m:r>
                          <m:t>ϵ</m:t>
                        </m:r>
                      </m:e>
                      <m:sub>
                        <m:r>
                          <m:t>i</m:t>
                        </m:r>
                      </m:sub>
                    </m:sSub>
                  </m:oMath>
                </a14:m>
                <a:r>
                  <a:rPr/>
                  <a:t> are independent</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Once we have made these assumptions, we can do statistical tests:</a:t>
                </a:r>
              </a:p>
              <a:p>
                <a:pPr lvl="1"/>
                <a:r>
                  <a:rPr/>
                  <a:t>test if </a:t>
                </a:r>
                <a14:m>
                  <m:oMath xmlns:m="http://schemas.openxmlformats.org/officeDocument/2006/math">
                    <m:sSub>
                      <m:e>
                        <m:r>
                          <m:t>β</m:t>
                        </m:r>
                      </m:e>
                      <m:sub>
                        <m:r>
                          <m:t>1</m:t>
                        </m:r>
                      </m:sub>
                    </m:sSub>
                    <m:r>
                      <m:t>=</m:t>
                    </m:r>
                    <m:r>
                      <m:t>0</m:t>
                    </m:r>
                  </m:oMath>
                </a14:m>
                <a:r>
                  <a:rPr/>
                  <a:t>?</a:t>
                </a:r>
              </a:p>
              <a:p>
                <a:pPr lvl="1"/>
                <a:r>
                  <a:rPr/>
                  <a:t>test if the population correlation parameter </a:t>
                </a:r>
                <a14:m>
                  <m:oMath xmlns:m="http://schemas.openxmlformats.org/officeDocument/2006/math">
                    <m:r>
                      <m:t>ρ</m:t>
                    </m:r>
                    <m:r>
                      <m:t>=</m:t>
                    </m:r>
                    <m:r>
                      <m:t>0</m:t>
                    </m:r>
                  </m:oMath>
                </a14:m>
              </a:p>
              <a:p>
                <a:pPr lvl="0" marL="0" indent="0">
                  <a:buNone/>
                </a:pPr>
                <a:r>
                  <a:rPr/>
                  <a:t>The above 2 tests are in fact equal.</a:t>
                </a:r>
              </a:p>
              <a:p>
                <a:pPr lvl="0" marL="0" indent="0">
                  <a:buNone/>
                </a:pPr>
                <a:r>
                  <a:rPr/>
                  <a:t>(</a:t>
                </a:r>
                <a14:m>
                  <m:oMath xmlns:m="http://schemas.openxmlformats.org/officeDocument/2006/math">
                    <m:sSup>
                      <m:e>
                        <m:r>
                          <m:t>R</m:t>
                        </m:r>
                      </m:e>
                      <m:sup>
                        <m:r>
                          <m:t>2</m:t>
                        </m:r>
                      </m:sup>
                    </m:sSup>
                    <m:r>
                      <m:t>=</m:t>
                    </m:r>
                    <m:f>
                      <m:fPr>
                        <m:type m:val="bar"/>
                      </m:fPr>
                      <m:num>
                        <m:sSubSup>
                          <m:e>
                            <m:r>
                              <m:t>S</m:t>
                            </m:r>
                          </m:e>
                          <m:sub>
                            <m:r>
                              <m:t>x</m:t>
                            </m:r>
                            <m:r>
                              <m:t>y</m:t>
                            </m:r>
                          </m:sub>
                          <m:sup>
                            <m:r>
                              <m:t>2</m:t>
                            </m:r>
                          </m:sup>
                        </m:sSubSup>
                      </m:num>
                      <m:den>
                        <m:r>
                          <m:t>S</m:t>
                        </m:r>
                        <m:sSub>
                          <m:e>
                            <m:r>
                              <m:t>S</m:t>
                            </m:r>
                          </m:e>
                          <m:sub>
                            <m:r>
                              <m:t>x</m:t>
                            </m:r>
                          </m:sub>
                        </m:sSub>
                        <m:r>
                          <m:t>S</m:t>
                        </m:r>
                        <m:sSub>
                          <m:e>
                            <m:r>
                              <m:t>S</m:t>
                            </m:r>
                          </m:e>
                          <m:sub>
                            <m:r>
                              <m:t>y</m:t>
                            </m:r>
                          </m:sub>
                        </m:sSub>
                      </m:den>
                    </m:f>
                    <m:r>
                      <m:t>,</m:t>
                    </m:r>
                    <m:sSub>
                      <m:e>
                        <m:acc>
                          <m:accPr>
                            <m:chr m:val="̂"/>
                          </m:accPr>
                          <m:e>
                            <m:r>
                              <m:t>β</m:t>
                            </m:r>
                          </m:e>
                        </m:acc>
                      </m:e>
                      <m:sub>
                        <m:r>
                          <m:t>1</m:t>
                        </m:r>
                      </m:sub>
                    </m:sSub>
                    <m:r>
                      <m:t>=</m:t>
                    </m:r>
                    <m:f>
                      <m:fPr>
                        <m:type m:val="bar"/>
                      </m:fPr>
                      <m:num>
                        <m:sSub>
                          <m:e>
                            <m:r>
                              <m:t>S</m:t>
                            </m:r>
                          </m:e>
                          <m:sub>
                            <m:r>
                              <m:t>x</m:t>
                            </m:r>
                            <m:r>
                              <m:t>y</m:t>
                            </m:r>
                          </m:sub>
                        </m:sSub>
                      </m:num>
                      <m:den>
                        <m:r>
                          <m:t>S</m:t>
                        </m:r>
                        <m:sSub>
                          <m:e>
                            <m:r>
                              <m:t>S</m:t>
                            </m:r>
                          </m:e>
                          <m:sub>
                            <m:r>
                              <m:t>x</m:t>
                            </m:r>
                          </m:sub>
                        </m:sSub>
                      </m:den>
                    </m:f>
                    <m:r>
                      <m:t>⇒</m:t>
                    </m:r>
                    <m:sSup>
                      <m:e>
                        <m:r>
                          <m:t>R</m:t>
                        </m:r>
                      </m:e>
                      <m:sup>
                        <m:r>
                          <m:t>2</m:t>
                        </m:r>
                      </m:sup>
                    </m:sSup>
                    <m:r>
                      <m:t>=</m:t>
                    </m:r>
                    <m:sSub>
                      <m:e>
                        <m:acc>
                          <m:accPr>
                            <m:chr m:val="̂"/>
                          </m:accPr>
                          <m:e>
                            <m:r>
                              <m:t>β</m:t>
                            </m:r>
                          </m:e>
                        </m:acc>
                      </m:e>
                      <m:sub>
                        <m:r>
                          <m:t>1</m:t>
                        </m:r>
                      </m:sub>
                    </m:sSub>
                    <m:f>
                      <m:fPr>
                        <m:type m:val="bar"/>
                      </m:fPr>
                      <m:num>
                        <m:r>
                          <m:t>S</m:t>
                        </m:r>
                        <m:sSub>
                          <m:e>
                            <m:r>
                              <m:t>S</m:t>
                            </m:r>
                          </m:e>
                          <m:sub>
                            <m:r>
                              <m:t>x</m:t>
                            </m:r>
                          </m:sub>
                        </m:sSub>
                      </m:num>
                      <m:den>
                        <m:r>
                          <m:t>S</m:t>
                        </m:r>
                        <m:sSub>
                          <m:e>
                            <m:r>
                              <m:t>S</m:t>
                            </m:r>
                          </m:e>
                          <m:sub>
                            <m:r>
                              <m:t>y</m:t>
                            </m:r>
                          </m:sub>
                        </m:sSub>
                      </m:den>
                    </m:f>
                  </m:oMath>
                </a14:m>
                <a:r>
                  <a:rPr/>
                  <a:t> and </a:t>
                </a:r>
                <a14:m>
                  <m:oMath xmlns:m="http://schemas.openxmlformats.org/officeDocument/2006/math">
                    <m:r>
                      <m:t>S</m:t>
                    </m:r>
                    <m:sSub>
                      <m:e>
                        <m:r>
                          <m:t>S</m:t>
                        </m:r>
                      </m:e>
                      <m:sub>
                        <m:r>
                          <m:t>x</m:t>
                        </m:r>
                      </m:sub>
                    </m:sSub>
                    <m:r>
                      <m:t>&gt;</m:t>
                    </m:r>
                    <m:r>
                      <m:t>0</m:t>
                    </m:r>
                  </m:oMath>
                </a14:m>
                <a:r>
                  <a:rPr/>
                  <a:t> or both undefined).</a:t>
                </a:r>
              </a:p>
              <a:p>
                <a:pPr lvl="0" marL="0" indent="0">
                  <a:buNone/>
                </a:pPr>
                <a14:m>
                  <m:oMathPara xmlns:m="http://schemas.openxmlformats.org/officeDocument/2006/math">
                    <m:oMathParaPr>
                      <m:jc m:val="center"/>
                    </m:oMathParaPr>
                    <m:oMath>
                      <m:r>
                        <m:t> </m:t>
                      </m:r>
                    </m:oMath>
                  </m:oMathPara>
                </a14:m>
              </a:p>
              <a:p>
                <a:pPr lvl="0" marL="0" indent="0">
                  <a:buNone/>
                </a:pPr>
                <a:r>
                  <a:rPr/>
                  <a:t>We can also test if the intercept </a:t>
                </a:r>
                <a14:m>
                  <m:oMath xmlns:m="http://schemas.openxmlformats.org/officeDocument/2006/math">
                    <m:sSub>
                      <m:e>
                        <m:r>
                          <m:t>β</m:t>
                        </m:r>
                      </m:e>
                      <m:sub>
                        <m:r>
                          <m:t>0</m:t>
                        </m:r>
                      </m:sub>
                    </m:sSub>
                    <m:r>
                      <m:t>=</m:t>
                    </m:r>
                    <m:r>
                      <m:t>0</m:t>
                    </m:r>
                  </m:oMath>
                </a14:m>
                <a:r>
                  <a:rPr/>
                  <a:t> (or some other value), but this test is usually not sensible as </a:t>
                </a:r>
                <a14:m>
                  <m:oMath xmlns:m="http://schemas.openxmlformats.org/officeDocument/2006/math">
                    <m:sSub>
                      <m:e>
                        <m:r>
                          <m:t>β</m:t>
                        </m:r>
                      </m:e>
                      <m:sub>
                        <m:r>
                          <m:t>0</m:t>
                        </m:r>
                      </m:sub>
                    </m:sSub>
                  </m:oMath>
                </a14:m>
                <a:r>
                  <a:rPr/>
                  <a:t>, the average value of </a:t>
                </a:r>
                <a14:m>
                  <m:oMath xmlns:m="http://schemas.openxmlformats.org/officeDocument/2006/math">
                    <m:r>
                      <m:t>Y</m:t>
                    </m:r>
                  </m:oMath>
                </a14:m>
                <a:r>
                  <a:rPr/>
                  <a:t> if </a:t>
                </a:r>
                <a14:m>
                  <m:oMath xmlns:m="http://schemas.openxmlformats.org/officeDocument/2006/math">
                    <m:r>
                      <m:t>X</m:t>
                    </m:r>
                    <m:r>
                      <m:t>=</m:t>
                    </m:r>
                    <m:r>
                      <m:t>0</m:t>
                    </m:r>
                  </m:oMath>
                </a14:m>
                <a:r>
                  <a:rPr/>
                  <a:t>, has, in most situations, little more meaning than providing a numerical scale for the observed values.</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 in one-way ANOVA, the linear regression model relates an outcome </a:t>
                </a:r>
                <a14:m>
                  <m:oMath xmlns:m="http://schemas.openxmlformats.org/officeDocument/2006/math">
                    <m:r>
                      <m:t>Y</m:t>
                    </m:r>
                  </m:oMath>
                </a14:m>
                <a:r>
                  <a:rPr/>
                  <a:t> to a predictor </a:t>
                </a:r>
                <a14:m>
                  <m:oMath xmlns:m="http://schemas.openxmlformats.org/officeDocument/2006/math">
                    <m:r>
                      <m:t>X</m:t>
                    </m:r>
                  </m:oMath>
                </a14:m>
                <a:r>
                  <a:rPr/>
                  <a:t>. In ANOVA </a:t>
                </a:r>
                <a14:m>
                  <m:oMath xmlns:m="http://schemas.openxmlformats.org/officeDocument/2006/math">
                    <m:r>
                      <m:t>X</m:t>
                    </m:r>
                  </m:oMath>
                </a14:m>
                <a:r>
                  <a:rPr/>
                  <a:t> is discrete, in linear regression </a:t>
                </a:r>
                <a14:m>
                  <m:oMath xmlns:m="http://schemas.openxmlformats.org/officeDocument/2006/math">
                    <m:r>
                      <m:t>X</m:t>
                    </m:r>
                  </m:oMath>
                </a14:m>
                <a:r>
                  <a:rPr/>
                  <a:t> is continuous (though the mathematics above work just as well if </a:t>
                </a:r>
                <a14:m>
                  <m:oMath xmlns:m="http://schemas.openxmlformats.org/officeDocument/2006/math">
                    <m:r>
                      <m:t>X</m:t>
                    </m:r>
                  </m:oMath>
                </a14:m>
                <a:r>
                  <a:rPr/>
                  <a:t> is binary).</a:t>
                </a:r>
              </a:p>
              <a:p>
                <a:pPr lvl="0" marL="0" indent="0">
                  <a:buNone/>
                </a:pPr>
                <a14:m>
                  <m:oMathPara xmlns:m="http://schemas.openxmlformats.org/officeDocument/2006/math">
                    <m:oMathParaPr>
                      <m:jc m:val="center"/>
                    </m:oMathParaPr>
                    <m:oMath>
                      <m:r>
                        <m:t> </m:t>
                      </m:r>
                    </m:oMath>
                  </m:oMathPara>
                </a14:m>
              </a:p>
              <a:p>
                <a:pPr lvl="0" marL="0" indent="0">
                  <a:buNone/>
                </a:pPr>
                <a:r>
                  <a:rPr/>
                  <a:t>We can produce an ANOVA-like table and define an </a:t>
                </a:r>
                <a14:m>
                  <m:oMath xmlns:m="http://schemas.openxmlformats.org/officeDocument/2006/math">
                    <m:r>
                      <m:t>F</m:t>
                    </m:r>
                  </m:oMath>
                </a14:m>
                <a:r>
                  <a:rPr/>
                  <a:t> statistic that can be used to test if </a:t>
                </a:r>
                <a14:m>
                  <m:oMath xmlns:m="http://schemas.openxmlformats.org/officeDocument/2006/math">
                    <m:sSub>
                      <m:e>
                        <m:r>
                          <m:t>β</m:t>
                        </m:r>
                      </m:e>
                      <m:sub>
                        <m:r>
                          <m:t>1</m:t>
                        </m:r>
                      </m:sub>
                    </m:sSub>
                    <m:r>
                      <m:t>=</m:t>
                    </m:r>
                    <m:r>
                      <m:t>0</m:t>
                    </m:r>
                  </m:oMath>
                </a14:m>
                <a:r>
                  <a:rPr/>
                  <a:t>.</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inReg_SS_Table.jpg" id="0" name="Picture 1"/>
          <p:cNvPicPr>
            <a:picLocks noGrp="1" noChangeAspect="1"/>
          </p:cNvPicPr>
          <p:nvPr/>
        </p:nvPicPr>
        <p:blipFill>
          <a:blip r:embed="rId2"/>
          <a:stretch>
            <a:fillRect/>
          </a:stretch>
        </p:blipFill>
        <p:spPr bwMode="auto">
          <a:xfrm>
            <a:off x="838200" y="2273300"/>
            <a:ext cx="10515600" cy="32385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Analysis</a:t>
            </a:r>
            <a:r>
              <a:rPr/>
              <a:t> </a:t>
            </a:r>
            <a:r>
              <a:rPr/>
              <a:t>of</a:t>
            </a:r>
            <a:r>
              <a:rPr/>
              <a:t> </a:t>
            </a:r>
            <a:r>
              <a:rPr/>
              <a:t>variance</a:t>
            </a:r>
            <a:r>
              <a:rPr/>
              <a:t> </a:t>
            </a:r>
            <a:r>
              <a:rPr/>
              <a:t>table</a:t>
            </a:r>
            <a:r>
              <a:rPr/>
              <a:t> </a:t>
            </a:r>
            <a:r>
              <a:rPr/>
              <a:t>for</a:t>
            </a:r>
            <a:r>
              <a:rPr/>
              <a:t> </a:t>
            </a:r>
            <a:r>
              <a:rPr/>
              <a:t>the</a:t>
            </a:r>
            <a:r>
              <a:rPr/>
              <a:t> </a:t>
            </a:r>
            <a:r>
              <a:rPr/>
              <a:t>simple</a:t>
            </a:r>
            <a:r>
              <a:rPr/>
              <a:t> </a:t>
            </a:r>
            <a:r>
              <a:rPr/>
              <a:t>linear</a:t>
            </a:r>
            <a:r>
              <a:rPr/>
              <a:t> </a:t>
            </a:r>
            <a:r>
              <a:rPr/>
              <a:t>regression</a:t>
            </a:r>
            <a:r>
              <a:rPr/>
              <a:t> </a:t>
            </a:r>
            <a:r>
              <a:rPr/>
              <a:t>(Woodward,</a:t>
            </a:r>
            <a:r>
              <a:rPr/>
              <a:t> </a:t>
            </a:r>
            <a:r>
              <a:rPr/>
              <a:t>M.,</a:t>
            </a:r>
            <a:r>
              <a:rPr/>
              <a:t> </a:t>
            </a:r>
            <a:r>
              <a:rPr/>
              <a:t>2014,</a:t>
            </a:r>
            <a:r>
              <a:rPr/>
              <a:t> </a:t>
            </a:r>
            <a:r>
              <a:rPr i="1"/>
              <a:t>Epidemiology,</a:t>
            </a:r>
            <a:r>
              <a:rPr i="1"/>
              <a:t> </a:t>
            </a:r>
            <a:r>
              <a:rPr i="1"/>
              <a:t>3</a:t>
            </a:r>
            <a:r>
              <a:rPr i="1" baseline="30000"/>
              <a:t>rd</a:t>
            </a:r>
            <a:r>
              <a:rPr i="1"/>
              <a:t>ed.</a:t>
            </a:r>
            <a:r>
              <a:rPr/>
              <a:t>,</a:t>
            </a:r>
            <a:r>
              <a:rPr/>
              <a:t> </a:t>
            </a:r>
            <a:r>
              <a:rPr/>
              <a:t>CRC</a:t>
            </a:r>
            <a:r>
              <a:rPr/>
              <a:t> </a:t>
            </a:r>
            <a:r>
              <a:rPr/>
              <a:t>Press).</a:t>
            </a:r>
            <a:r>
              <a:rPr/>
              <a:t> </a:t>
            </a:r>
            <a:r>
              <a:rPr/>
              <a:t>Note</a:t>
            </a:r>
            <a:r>
              <a:rPr/>
              <a:t> </a:t>
            </a:r>
            <a:r>
              <a:rPr/>
              <a:t>the</a:t>
            </a:r>
            <a:r>
              <a:rPr/>
              <a:t> </a:t>
            </a:r>
            <a:r>
              <a:rPr/>
              <a:t>slight</a:t>
            </a:r>
            <a:r>
              <a:rPr/>
              <a:t> </a:t>
            </a:r>
            <a:r>
              <a:rPr/>
              <a:t>change</a:t>
            </a:r>
            <a:r>
              <a:rPr/>
              <a:t> </a:t>
            </a:r>
            <a:r>
              <a:rPr/>
              <a:t>in</a:t>
            </a:r>
            <a:r>
              <a:rPr/>
              <a:t> </a:t>
            </a:r>
            <a:r>
              <a:rPr/>
              <a:t>notation</a:t>
            </a:r>
            <a:r>
              <a:rPr/>
              <a:t> </a:t>
            </a:r>
            <a:r>
              <a:rPr/>
              <a:t>for</a:t>
            </a:r>
            <a:r>
              <a:rPr/>
              <a:t> </a:t>
            </a:r>
            <a:r>
              <a:rPr/>
              <a:t>the</a:t>
            </a:r>
            <a:r>
              <a:rPr/>
              <a:t> </a:t>
            </a:r>
            <a:r>
              <a:rPr/>
              <a:t>sums</a:t>
            </a:r>
            <a:r>
              <a:rPr/>
              <a:t> </a:t>
            </a:r>
            <a:r>
              <a:rPr/>
              <a:t>of</a:t>
            </a:r>
            <a:r>
              <a:rPr/>
              <a:t> </a:t>
            </a:r>
            <a:r>
              <a:rPr/>
              <a:t>squares</a:t>
            </a:r>
            <a:r>
              <a:rPr/>
              <a:t> </a:t>
            </a:r>
            <a:r>
              <a:rPr/>
              <a:t>in</a:t>
            </a:r>
            <a:r>
              <a:rPr/>
              <a:t> </a:t>
            </a:r>
            <a:r>
              <a:rPr/>
              <a:t>the</a:t>
            </a:r>
            <a:r>
              <a:rPr/>
              <a:t> </a:t>
            </a:r>
            <a:r>
              <a:rPr/>
              <a:t>above</a:t>
            </a:r>
            <a:r>
              <a:rPr/>
              <a:t> </a:t>
            </a:r>
            <a:r>
              <a:rPr/>
              <a:t>table.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By assuming </a:t>
                </a:r>
                <a14:m>
                  <m:oMath xmlns:m="http://schemas.openxmlformats.org/officeDocument/2006/math">
                    <m:sSub>
                      <m:e>
                        <m:r>
                          <m:t>ϵ</m:t>
                        </m:r>
                      </m:e>
                      <m:sub>
                        <m:r>
                          <m:t>i</m:t>
                        </m:r>
                      </m:sub>
                    </m:sSub>
                    <m:r>
                      <m:t>∼</m:t>
                    </m:r>
                    <m:r>
                      <m:rPr>
                        <m:sty m:val="p"/>
                        <m:scr m:val="script"/>
                      </m:rPr>
                      <m:t>N</m:t>
                    </m:r>
                    <m:r>
                      <m:t>(</m:t>
                    </m:r>
                    <m:r>
                      <m:t>0</m:t>
                    </m:r>
                    <m:r>
                      <m:t>,</m:t>
                    </m:r>
                    <m:sSup>
                      <m:e>
                        <m:r>
                          <m:t>σ</m:t>
                        </m:r>
                      </m:e>
                      <m:sup>
                        <m:r>
                          <m:t>2</m:t>
                        </m:r>
                      </m:sup>
                    </m:sSup>
                    <m:r>
                      <m:t>)</m:t>
                    </m:r>
                  </m:oMath>
                </a14:m>
                <a:r>
                  <a:rPr/>
                  <a:t>, we can also compute the model likelihood:</a:t>
                </a:r>
              </a:p>
              <a:p>
                <a:pPr lvl="0" marL="0" indent="0">
                  <a:buNone/>
                </a:pPr>
                <a14:m>
                  <m:oMathPara xmlns:m="http://schemas.openxmlformats.org/officeDocument/2006/math">
                    <m:oMathParaPr>
                      <m:jc m:val="center"/>
                    </m:oMathParaPr>
                    <m:oMath>
                      <m:r>
                        <m:t>L</m:t>
                      </m:r>
                      <m:r>
                        <m:t>(</m:t>
                      </m:r>
                      <m:sSub>
                        <m:e>
                          <m:r>
                            <m:t>β</m:t>
                          </m:r>
                        </m:e>
                        <m:sub>
                          <m:r>
                            <m:t>0</m:t>
                          </m:r>
                        </m:sub>
                      </m:sSub>
                      <m:r>
                        <m:t>,</m:t>
                      </m:r>
                      <m:sSub>
                        <m:e>
                          <m:r>
                            <m:t>β</m:t>
                          </m:r>
                        </m:e>
                        <m:sub>
                          <m:r>
                            <m:t>1</m:t>
                          </m:r>
                        </m:sub>
                      </m:sSub>
                      <m:r>
                        <m:t>)</m:t>
                      </m:r>
                      <m:r>
                        <m:t>=</m:t>
                      </m:r>
                      <m:nary>
                        <m:naryPr>
                          <m:chr m:val="∏"/>
                          <m:limLoc m:val="undOvr"/>
                          <m:subHide m:val="0"/>
                          <m:supHide m:val="1"/>
                        </m:naryPr>
                        <m:sub>
                          <m:r>
                            <m:t>i</m:t>
                          </m:r>
                        </m:sub>
                        <m:sup>
                          <m:r>
                            <m:t>​</m:t>
                          </m:r>
                        </m:sup>
                        <m:e>
                          <m:r>
                            <m:t>ϕ</m:t>
                          </m:r>
                        </m:e>
                      </m:nary>
                      <m:r>
                        <m:t>(</m:t>
                      </m:r>
                      <m:sSub>
                        <m:e>
                          <m:r>
                            <m:t>y</m:t>
                          </m:r>
                        </m:e>
                        <m:sub>
                          <m:r>
                            <m:t>i</m:t>
                          </m:r>
                        </m:sub>
                      </m:sSub>
                      <m:r>
                        <m:t>−</m:t>
                      </m:r>
                      <m:sSub>
                        <m:e>
                          <m:r>
                            <m:t>β</m:t>
                          </m:r>
                        </m:e>
                        <m:sub>
                          <m:r>
                            <m:t>0</m:t>
                          </m:r>
                        </m:sub>
                      </m:sSub>
                      <m:r>
                        <m:t>−</m:t>
                      </m:r>
                      <m:sSub>
                        <m:e>
                          <m:r>
                            <m:t>β</m:t>
                          </m:r>
                        </m:e>
                        <m:sub>
                          <m:r>
                            <m:t>1</m:t>
                          </m:r>
                        </m:sub>
                      </m:sSub>
                      <m:sSub>
                        <m:e>
                          <m:r>
                            <m:t>x</m:t>
                          </m:r>
                        </m:e>
                        <m:sub>
                          <m:r>
                            <m:t>i</m:t>
                          </m:r>
                        </m:sub>
                      </m:sSub>
                      <m:r>
                        <m:t>|</m:t>
                      </m:r>
                      <m:r>
                        <m:t>0</m:t>
                      </m:r>
                      <m:r>
                        <m:t>,</m:t>
                      </m:r>
                      <m:sSup>
                        <m:e>
                          <m:r>
                            <m:t>σ</m:t>
                          </m:r>
                        </m:e>
                        <m:sup>
                          <m:r>
                            <m:t>2</m:t>
                          </m:r>
                        </m:sup>
                      </m:sSup>
                      <m:r>
                        <m:t>)</m:t>
                      </m:r>
                    </m:oMath>
                  </m:oMathPara>
                </a14:m>
              </a:p>
              <a:p>
                <a:pPr lvl="0" marL="0" indent="0">
                  <a:buNone/>
                </a:pPr>
                <a:r>
                  <a:rPr/>
                  <a:t>where </a:t>
                </a:r>
                <a14:m>
                  <m:oMath xmlns:m="http://schemas.openxmlformats.org/officeDocument/2006/math">
                    <m:r>
                      <m:t>ϕ</m:t>
                    </m:r>
                    <m:r>
                      <m:t>(</m:t>
                    </m:r>
                    <m:r>
                      <m:t>.</m:t>
                    </m:r>
                    <m:r>
                      <m:t>|</m:t>
                    </m:r>
                    <m:r>
                      <m:t>μ</m:t>
                    </m:r>
                    <m:r>
                      <m:t>,</m:t>
                    </m:r>
                    <m:sSup>
                      <m:e>
                        <m:r>
                          <m:t>σ</m:t>
                        </m:r>
                      </m:e>
                      <m:sup>
                        <m:r>
                          <m:t>2</m:t>
                        </m:r>
                      </m:sup>
                    </m:sSup>
                    <m:r>
                      <m:t>)</m:t>
                    </m:r>
                  </m:oMath>
                </a14:m>
                <a:r>
                  <a:rPr/>
                  <a:t> is the probability density function for a normal distribution with mean </a:t>
                </a:r>
                <a14:m>
                  <m:oMath xmlns:m="http://schemas.openxmlformats.org/officeDocument/2006/math">
                    <m:r>
                      <m:t>μ</m:t>
                    </m:r>
                  </m:oMath>
                </a14:m>
                <a:r>
                  <a:rPr/>
                  <a:t> and variance </a:t>
                </a:r>
                <a14:m>
                  <m:oMath xmlns:m="http://schemas.openxmlformats.org/officeDocument/2006/math">
                    <m:sSup>
                      <m:e>
                        <m:r>
                          <m:t>σ</m:t>
                        </m:r>
                      </m:e>
                      <m:sup>
                        <m:r>
                          <m:t>2</m:t>
                        </m:r>
                      </m:sup>
                    </m:sSup>
                  </m:oMath>
                </a14:m>
                <a:r>
                  <a:rPr/>
                  <a:t>.</a:t>
                </a:r>
              </a:p>
              <a:p>
                <a:pPr lvl="0" marL="0" indent="0">
                  <a:buNone/>
                </a:pPr>
                <a:r>
                  <a:rPr/>
                  <a:t>We can find values </a:t>
                </a:r>
                <a14:m>
                  <m:oMath xmlns:m="http://schemas.openxmlformats.org/officeDocument/2006/math">
                    <m:sSub>
                      <m:e>
                        <m:acc>
                          <m:accPr>
                            <m:chr m:val="̂"/>
                          </m:accPr>
                          <m:e>
                            <m:r>
                              <m:t>β</m:t>
                            </m:r>
                          </m:e>
                        </m:acc>
                      </m:e>
                      <m:sub>
                        <m:r>
                          <m:t>0</m:t>
                        </m:r>
                      </m:sub>
                    </m:sSub>
                    <m:r>
                      <m:t>′</m:t>
                    </m:r>
                  </m:oMath>
                </a14:m>
                <a:r>
                  <a:rPr/>
                  <a:t> and </a:t>
                </a:r>
                <a14:m>
                  <m:oMath xmlns:m="http://schemas.openxmlformats.org/officeDocument/2006/math">
                    <m:sSub>
                      <m:e>
                        <m:acc>
                          <m:accPr>
                            <m:chr m:val="̂"/>
                          </m:accPr>
                          <m:e>
                            <m:r>
                              <m:t>β</m:t>
                            </m:r>
                          </m:e>
                        </m:acc>
                      </m:e>
                      <m:sub>
                        <m:r>
                          <m:t>1</m:t>
                        </m:r>
                      </m:sub>
                    </m:sSub>
                    <m:r>
                      <m:t>′</m:t>
                    </m:r>
                  </m:oMath>
                </a14:m>
                <a:r>
                  <a:rPr/>
                  <a:t> that maximise </a:t>
                </a:r>
                <a14:m>
                  <m:oMath xmlns:m="http://schemas.openxmlformats.org/officeDocument/2006/math">
                    <m:r>
                      <m:t>L</m:t>
                    </m:r>
                    <m:r>
                      <m:t>(</m:t>
                    </m:r>
                    <m:sSub>
                      <m:e>
                        <m:r>
                          <m:t>β</m:t>
                        </m:r>
                      </m:e>
                      <m:sub>
                        <m:r>
                          <m:t>0</m:t>
                        </m:r>
                      </m:sub>
                    </m:sSub>
                    <m:r>
                      <m:t>,</m:t>
                    </m:r>
                    <m:sSub>
                      <m:e>
                        <m:r>
                          <m:t>β</m:t>
                        </m:r>
                      </m:e>
                      <m:sub>
                        <m:r>
                          <m:t>1</m:t>
                        </m:r>
                      </m:sub>
                    </m:sSub>
                    <m:r>
                      <m:t>)</m:t>
                    </m:r>
                  </m:oMath>
                </a14:m>
                <a:r>
                  <a:rPr/>
                  <a:t>. This is the principle of </a:t>
                </a:r>
                <a:r>
                  <a:rPr b="1"/>
                  <a:t>maximum likelihood estimation</a:t>
                </a:r>
                <a:r>
                  <a:rPr/>
                  <a:t> (MLE).</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14:m>
                  <m:oMath xmlns:m="http://schemas.openxmlformats.org/officeDocument/2006/math">
                    <m:r>
                      <m:t>X</m:t>
                    </m:r>
                    <m:r>
                      <m:t>,</m:t>
                    </m:r>
                    <m:r>
                      <m:t>Y</m:t>
                    </m:r>
                  </m:oMath>
                </a14:m>
                <a:r>
                  <a:rPr/>
                  <a:t> - random variables (here: X = predictor, Y = response)</a:t>
                </a:r>
              </a:p>
              <a:p>
                <a:pPr lvl="1"/>
                <a14:m>
                  <m:oMath xmlns:m="http://schemas.openxmlformats.org/officeDocument/2006/math">
                    <m:r>
                      <m:t>x</m:t>
                    </m:r>
                    <m:r>
                      <m:t>,</m:t>
                    </m:r>
                    <m:r>
                      <m:t>y</m:t>
                    </m:r>
                  </m:oMath>
                </a14:m>
                <a:r>
                  <a:rPr/>
                  <a:t> - measured / observed values</a:t>
                </a:r>
              </a:p>
              <a:p>
                <a:pPr lvl="1"/>
                <a14:m>
                  <m:oMath xmlns:m="http://schemas.openxmlformats.org/officeDocument/2006/math">
                    <m:r>
                      <m:t>ϵ</m:t>
                    </m:r>
                  </m:oMath>
                </a14:m>
                <a:r>
                  <a:rPr/>
                  <a:t> - random variable (here: error / residual)</a:t>
                </a:r>
              </a:p>
              <a:p>
                <a:pPr lvl="1"/>
                <a14:m>
                  <m:oMath xmlns:m="http://schemas.openxmlformats.org/officeDocument/2006/math">
                    <m:r>
                      <m:rPr>
                        <m:sty m:val="b"/>
                      </m:rPr>
                      <m:t>θ</m:t>
                    </m:r>
                  </m:oMath>
                </a14:m>
                <a:r>
                  <a:rPr/>
                  <a:t> - a vector of parameters</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 sample mean estimators for X, Y</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 sample mean estimates of X, Y</a:t>
                </a:r>
              </a:p>
              <a:p>
                <a:pPr lvl="1"/>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1"/>
                <a14:m>
                  <m:oMath xmlns:m="http://schemas.openxmlformats.org/officeDocument/2006/math">
                    <m:r>
                      <m:t>P</m:t>
                    </m:r>
                    <m:r>
                      <m:t>(</m:t>
                    </m:r>
                    <m:r>
                      <m:t>A</m:t>
                    </m:r>
                    <m:r>
                      <m:t>)</m:t>
                    </m:r>
                  </m:oMath>
                </a14:m>
                <a:r>
                  <a:rPr/>
                  <a:t> - probability of an event A occuring</a:t>
                </a:r>
              </a:p>
              <a:p>
                <a:pPr lvl="1"/>
                <a14:m>
                  <m:oMath xmlns:m="http://schemas.openxmlformats.org/officeDocument/2006/math">
                    <m:sSub>
                      <m:e>
                        <m:r>
                          <m:t>f</m:t>
                        </m:r>
                      </m:e>
                      <m:sub>
                        <m:r>
                          <m:t>X</m:t>
                        </m:r>
                      </m:sub>
                    </m:sSub>
                    <m:r>
                      <m:t>(</m:t>
                    </m:r>
                    <m:r>
                      <m:t>.</m:t>
                    </m:r>
                    <m:r>
                      <m:t>)</m:t>
                    </m:r>
                  </m:oMath>
                </a14:m>
                <a:r>
                  <a:rPr/>
                  <a:t>, </a:t>
                </a:r>
                <a14:m>
                  <m:oMath xmlns:m="http://schemas.openxmlformats.org/officeDocument/2006/math">
                    <m:sSub>
                      <m:e>
                        <m:r>
                          <m:t>f</m:t>
                        </m:r>
                      </m:e>
                      <m:sub>
                        <m:r>
                          <m:t>Y</m:t>
                        </m:r>
                      </m:sub>
                    </m:sSub>
                    <m:r>
                      <m:t>(</m:t>
                    </m:r>
                    <m:r>
                      <m:t>.</m:t>
                    </m:r>
                    <m:r>
                      <m:t>)</m:t>
                    </m:r>
                  </m:oMath>
                </a14:m>
                <a:r>
                  <a:rPr/>
                  <a:t> - distribution mass / density functions of X, Y</a:t>
                </a:r>
              </a:p>
              <a:p>
                <a:pPr lvl="1"/>
                <a14:m>
                  <m:oMath xmlns:m="http://schemas.openxmlformats.org/officeDocument/2006/math">
                    <m:r>
                      <m:t>X</m:t>
                    </m:r>
                    <m:r>
                      <m:t>∼</m:t>
                    </m:r>
                    <m:r>
                      <m:t>F</m:t>
                    </m:r>
                  </m:oMath>
                </a14:m>
                <a:r>
                  <a:rPr/>
                  <a:t> - X distributed according to distribution function F</a:t>
                </a:r>
              </a:p>
              <a:p>
                <a:pPr lvl="1"/>
                <a14:m>
                  <m:oMath xmlns:m="http://schemas.openxmlformats.org/officeDocument/2006/math">
                    <m:r>
                      <m:t>E</m:t>
                    </m:r>
                    <m:r>
                      <m:t>[</m:t>
                    </m:r>
                    <m:r>
                      <m:t>X</m:t>
                    </m:r>
                    <m:r>
                      <m:t>]</m:t>
                    </m:r>
                  </m:oMath>
                </a14:m>
                <a:r>
                  <a:rPr/>
                  <a:t>, </a:t>
                </a:r>
                <a14:m>
                  <m:oMath xmlns:m="http://schemas.openxmlformats.org/officeDocument/2006/math">
                    <m:r>
                      <m:t>E</m:t>
                    </m:r>
                    <m:r>
                      <m:t>[</m:t>
                    </m:r>
                    <m:r>
                      <m:t>Y</m:t>
                    </m:r>
                    <m:r>
                      <m:t>]</m:t>
                    </m:r>
                  </m:oMath>
                </a14:m>
                <a:r>
                  <a:rPr/>
                  <a:t>, </a:t>
                </a:r>
                <a14:m>
                  <m:oMath xmlns:m="http://schemas.openxmlformats.org/officeDocument/2006/math">
                    <m:r>
                      <m:t>E</m:t>
                    </m:r>
                    <m:r>
                      <m:t>[</m:t>
                    </m:r>
                    <m:r>
                      <m:t>T</m:t>
                    </m:r>
                    <m:r>
                      <m:t>]</m:t>
                    </m:r>
                  </m:oMath>
                </a14:m>
                <a:r>
                  <a:rPr/>
                  <a:t> - the expectation of X, Y, T respectively</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Exercise:</a:t>
                </a:r>
              </a:p>
              <a:p>
                <a:pPr lvl="0" marL="0" indent="0">
                  <a:buNone/>
                </a:pPr>
                <a14:m>
                  <m:oMathPara xmlns:m="http://schemas.openxmlformats.org/officeDocument/2006/math">
                    <m:oMathParaPr>
                      <m:jc m:val="center"/>
                    </m:oMathParaPr>
                    <m:oMath>
                      <m:r>
                        <m:t> </m:t>
                      </m:r>
                    </m:oMath>
                  </m:oMathPara>
                </a14:m>
              </a:p>
              <a:p>
                <a:pPr lvl="0" marL="0" indent="0">
                  <a:buNone/>
                </a:pPr>
                <a:r>
                  <a:rPr/>
                  <a:t>Show that the MLE estimators are equal to the OLS estimators, i.e. </a:t>
                </a:r>
                <a14:m>
                  <m:oMath xmlns:m="http://schemas.openxmlformats.org/officeDocument/2006/math">
                    <m:sSub>
                      <m:e>
                        <m:acc>
                          <m:accPr>
                            <m:chr m:val="̂"/>
                          </m:accPr>
                          <m:e>
                            <m:r>
                              <m:t>β</m:t>
                            </m:r>
                          </m:e>
                        </m:acc>
                      </m:e>
                      <m:sub>
                        <m:r>
                          <m:t>0</m:t>
                        </m:r>
                      </m:sub>
                    </m:sSub>
                    <m:r>
                      <m:t>′</m:t>
                    </m:r>
                    <m:r>
                      <m:t>=</m:t>
                    </m:r>
                    <m:sSub>
                      <m:e>
                        <m:acc>
                          <m:accPr>
                            <m:chr m:val="̂"/>
                          </m:accPr>
                          <m:e>
                            <m:r>
                              <m:t>β</m:t>
                            </m:r>
                          </m:e>
                        </m:acc>
                      </m:e>
                      <m:sub>
                        <m:r>
                          <m:t>0</m:t>
                        </m:r>
                      </m:sub>
                    </m:sSub>
                  </m:oMath>
                </a14:m>
                <a:r>
                  <a:rPr/>
                  <a:t> and </a:t>
                </a:r>
                <a14:m>
                  <m:oMath xmlns:m="http://schemas.openxmlformats.org/officeDocument/2006/math">
                    <m:sSub>
                      <m:e>
                        <m:acc>
                          <m:accPr>
                            <m:chr m:val="̂"/>
                          </m:accPr>
                          <m:e>
                            <m:r>
                              <m:t>β</m:t>
                            </m:r>
                          </m:e>
                        </m:acc>
                      </m:e>
                      <m:sub>
                        <m:r>
                          <m:t>1</m:t>
                        </m:r>
                      </m:sub>
                    </m:sSub>
                    <m:r>
                      <m:t>′</m:t>
                    </m:r>
                    <m:r>
                      <m:t>=</m:t>
                    </m:r>
                    <m:sSub>
                      <m:e>
                        <m:acc>
                          <m:accPr>
                            <m:chr m:val="̂"/>
                          </m:accPr>
                          <m:e>
                            <m:r>
                              <m:t>β</m:t>
                            </m:r>
                          </m:e>
                        </m:acc>
                      </m:e>
                      <m:sub>
                        <m:r>
                          <m:t>1</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 this may be surprising, since we had to make additional assumptions to be able to write down the likelihood function.</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Rather than maximising directly the likelihood, we can equivalently minimise the negative log likelihood </a:t>
                </a:r>
                <a14:m>
                  <m:oMath xmlns:m="http://schemas.openxmlformats.org/officeDocument/2006/math">
                    <m:r>
                      <m:t>l</m:t>
                    </m:r>
                    <m:r>
                      <m:t>(</m:t>
                    </m:r>
                    <m:sSub>
                      <m:e>
                        <m:r>
                          <m:t>β</m:t>
                        </m:r>
                      </m:e>
                      <m:sub>
                        <m:r>
                          <m:t>0</m:t>
                        </m:r>
                      </m:sub>
                    </m:sSub>
                    <m:r>
                      <m:t>,</m:t>
                    </m:r>
                    <m:sSub>
                      <m:e>
                        <m:r>
                          <m:t>β</m:t>
                        </m:r>
                      </m:e>
                      <m:sub>
                        <m:r>
                          <m:t>1</m:t>
                        </m:r>
                      </m:sub>
                    </m:sSub>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l</m:t>
                      </m:r>
                      <m:r>
                        <m:t>(</m:t>
                      </m:r>
                      <m:sSub>
                        <m:e>
                          <m:r>
                            <m:t>β</m:t>
                          </m:r>
                        </m:e>
                        <m:sub>
                          <m:r>
                            <m:t>0</m:t>
                          </m:r>
                        </m:sub>
                      </m:sSub>
                      <m:r>
                        <m:t>,</m:t>
                      </m:r>
                      <m:sSub>
                        <m:e>
                          <m:r>
                            <m:t>β</m:t>
                          </m:r>
                        </m:e>
                        <m:sub>
                          <m:r>
                            <m:t>1</m:t>
                          </m:r>
                        </m:sub>
                      </m:sSub>
                      <m:r>
                        <m:t>)</m:t>
                      </m:r>
                      <m:r>
                        <m:t>=</m:t>
                      </m:r>
                      <m:r>
                        <m:t>−</m:t>
                      </m:r>
                      <m:nary>
                        <m:naryPr>
                          <m:chr m:val="∑"/>
                          <m:limLoc m:val="undOvr"/>
                          <m:subHide m:val="0"/>
                          <m:supHide m:val="1"/>
                        </m:naryPr>
                        <m:sub>
                          <m:r>
                            <m:t>i</m:t>
                          </m:r>
                        </m:sub>
                        <m:sup>
                          <m:r>
                            <m:t>​</m:t>
                          </m:r>
                        </m:sup>
                        <m:e>
                          <m:r>
                            <m:t>l</m:t>
                          </m:r>
                        </m:e>
                      </m:nary>
                      <m:r>
                        <m:t>o</m:t>
                      </m:r>
                      <m:r>
                        <m:t>g</m:t>
                      </m:r>
                      <m:d>
                        <m:dPr>
                          <m:begChr m:val="("/>
                          <m:endChr m:val=")"/>
                          <m:grow/>
                        </m:dPr>
                        <m:e>
                          <m:sSup>
                            <m:e>
                              <m:d>
                                <m:dPr>
                                  <m:begChr m:val="("/>
                                  <m:endChr m:val=")"/>
                                  <m:grow/>
                                </m:dPr>
                                <m:e>
                                  <m:f>
                                    <m:fPr>
                                      <m:type m:val="bar"/>
                                    </m:fPr>
                                    <m:num>
                                      <m:r>
                                        <m:t>1</m:t>
                                      </m:r>
                                    </m:num>
                                    <m:den>
                                      <m:r>
                                        <m:t>2</m:t>
                                      </m:r>
                                      <m:r>
                                        <m:t>π</m:t>
                                      </m:r>
                                      <m:sSup>
                                        <m:e>
                                          <m:r>
                                            <m:t>σ</m:t>
                                          </m:r>
                                        </m:e>
                                        <m:sup>
                                          <m:r>
                                            <m:t>2</m:t>
                                          </m:r>
                                        </m:sup>
                                      </m:sSup>
                                    </m:den>
                                  </m:f>
                                </m:e>
                              </m:d>
                            </m:e>
                            <m:sup>
                              <m:r>
                                <m:t>1</m:t>
                              </m:r>
                              <m:r>
                                <m:t>/</m:t>
                              </m:r>
                              <m:r>
                                <m:t>2</m:t>
                              </m:r>
                            </m:sup>
                          </m:sSup>
                          <m:r>
                            <m:t>e</m:t>
                          </m:r>
                          <m:r>
                            <m:t>x</m:t>
                          </m:r>
                          <m:r>
                            <m:t>p</m:t>
                          </m:r>
                          <m:d>
                            <m:dPr>
                              <m:begChr m:val="("/>
                              <m:endChr m:val=")"/>
                              <m:grow/>
                            </m:dPr>
                            <m:e>
                              <m:r>
                                <m:t>−</m:t>
                              </m:r>
                              <m:f>
                                <m:fPr>
                                  <m:type m:val="bar"/>
                                </m:fPr>
                                <m:num>
                                  <m:r>
                                    <m:t>1</m:t>
                                  </m:r>
                                </m:num>
                                <m:den>
                                  <m:r>
                                    <m:t>2</m:t>
                                  </m:r>
                                  <m:sSup>
                                    <m:e>
                                      <m:r>
                                        <m:t>σ</m:t>
                                      </m:r>
                                    </m:e>
                                    <m:sup>
                                      <m:r>
                                        <m:t>2</m:t>
                                      </m:r>
                                    </m:sup>
                                  </m:sSup>
                                </m:den>
                              </m:f>
                              <m:r>
                                <m:t>(</m:t>
                              </m:r>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e>
                          </m:d>
                        </m:e>
                      </m:d>
                      <m:r>
                        <m:t>=</m:t>
                      </m:r>
                      <m:r>
                        <m:t>−</m:t>
                      </m:r>
                      <m:f>
                        <m:fPr>
                          <m:type m:val="bar"/>
                        </m:fPr>
                        <m:num>
                          <m:r>
                            <m:t>n</m:t>
                          </m:r>
                        </m:num>
                        <m:den>
                          <m:r>
                            <m:t>2</m:t>
                          </m:r>
                        </m:den>
                      </m:f>
                      <m:r>
                        <m:t>l</m:t>
                      </m:r>
                      <m:r>
                        <m:t>o</m:t>
                      </m:r>
                      <m:r>
                        <m:t>g</m:t>
                      </m:r>
                      <m:d>
                        <m:dPr>
                          <m:begChr m:val="("/>
                          <m:endChr m:val=")"/>
                          <m:grow/>
                        </m:dPr>
                        <m:e>
                          <m:f>
                            <m:fPr>
                              <m:type m:val="bar"/>
                            </m:fPr>
                            <m:num>
                              <m:r>
                                <m:t>1</m:t>
                              </m:r>
                            </m:num>
                            <m:den>
                              <m:r>
                                <m:t>2</m:t>
                              </m:r>
                              <m:r>
                                <m:t>π</m:t>
                              </m:r>
                              <m:sSup>
                                <m:e>
                                  <m:r>
                                    <m:t>σ</m:t>
                                  </m:r>
                                </m:e>
                                <m:sup>
                                  <m:r>
                                    <m:t>2</m:t>
                                  </m:r>
                                </m:sup>
                              </m:sSup>
                            </m:den>
                          </m:f>
                        </m:e>
                      </m:d>
                      <m:r>
                        <m:t>+</m:t>
                      </m:r>
                      <m:f>
                        <m:fPr>
                          <m:type m:val="bar"/>
                        </m:fPr>
                        <m:num>
                          <m:r>
                            <m:t>1</m:t>
                          </m:r>
                        </m:num>
                        <m:den>
                          <m:r>
                            <m:t>2</m:t>
                          </m:r>
                          <m:sSup>
                            <m:e>
                              <m:r>
                                <m:t>σ</m:t>
                              </m:r>
                            </m:e>
                            <m:sup>
                              <m:r>
                                <m:t>2</m:t>
                              </m:r>
                            </m:sup>
                          </m:sSup>
                        </m:den>
                      </m:f>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The first term is just a constant, so it suffises to minimise (with respect to </a:t>
                </a:r>
                <a14:m>
                  <m:oMath xmlns:m="http://schemas.openxmlformats.org/officeDocument/2006/math">
                    <m:sSub>
                      <m:e>
                        <m:r>
                          <m:t>β</m:t>
                        </m:r>
                      </m:e>
                      <m:sub>
                        <m:r>
                          <m:t>0</m:t>
                        </m:r>
                      </m:sub>
                    </m:sSub>
                  </m:oMath>
                </a14:m>
                <a:r>
                  <a:rPr/>
                  <a:t>, </a:t>
                </a:r>
                <a14:m>
                  <m:oMath xmlns:m="http://schemas.openxmlformats.org/officeDocument/2006/math">
                    <m:sSub>
                      <m:e>
                        <m:r>
                          <m:t>β</m:t>
                        </m:r>
                      </m:e>
                      <m:sub>
                        <m:r>
                          <m:t>1</m:t>
                        </m:r>
                      </m:sub>
                    </m:sSub>
                  </m:oMath>
                </a14:m>
                <a:r>
                  <a:rPr/>
                  <a:t>) the second term, i.e. minimise: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a:p>
                <a:pPr lvl="0" marL="0" indent="0">
                  <a:buNone/>
                </a:pPr>
                <a:r>
                  <a:rPr/>
                  <a:t>This is obviously just the sum of squares which we minimised in OLS - so this will yield the same solution.</a:t>
                </a:r>
              </a:p>
              <a:p>
                <a:pPr lvl="0" marL="0" indent="0">
                  <a:buNone/>
                </a:pPr>
                <a14:m>
                  <m:oMathPara xmlns:m="http://schemas.openxmlformats.org/officeDocument/2006/math">
                    <m:oMathParaPr>
                      <m:jc m:val="center"/>
                    </m:oMathParaPr>
                    <m:oMath>
                      <m:r>
                        <m:t> </m:t>
                      </m:r>
                    </m:oMath>
                  </m:oMathPara>
                </a14:m>
              </a:p>
              <a:p>
                <a:pPr lvl="0" marL="0" indent="0">
                  <a:buNone/>
                </a:pPr>
                <a:r>
                  <a:rPr/>
                  <a:t>QED</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OLS, the variance of the errors (</a:t>
                </a:r>
                <a14:m>
                  <m:oMath xmlns:m="http://schemas.openxmlformats.org/officeDocument/2006/math">
                    <m:sSup>
                      <m:e>
                        <m:r>
                          <m:t>σ</m:t>
                        </m:r>
                      </m:e>
                      <m:sup>
                        <m:r>
                          <m:t>2</m:t>
                        </m:r>
                      </m:sup>
                    </m:sSup>
                  </m:oMath>
                </a14:m>
                <a:r>
                  <a:rPr/>
                  <a:t>) is irrelevant as far as the optimisation is concerned. In MLE, while the likelihood does feature </a:t>
                </a:r>
                <a14:m>
                  <m:oMath xmlns:m="http://schemas.openxmlformats.org/officeDocument/2006/math">
                    <m:sSup>
                      <m:e>
                        <m:r>
                          <m:t>σ</m:t>
                        </m:r>
                      </m:e>
                      <m:sup>
                        <m:r>
                          <m:t>2</m:t>
                        </m:r>
                      </m:sup>
                    </m:sSup>
                  </m:oMath>
                </a14:m>
                <a:r>
                  <a:rPr/>
                  <a:t>, this parameter drops out during the optimisation.</a:t>
                </a:r>
              </a:p>
              <a:p>
                <a:pPr lvl="0" marL="0" indent="0">
                  <a:buNone/>
                </a:pPr>
                <a:r>
                  <a:rPr/>
                  <a:t>This means we do not have an OLS or MLE estimator for </a:t>
                </a:r>
                <a14:m>
                  <m:oMath xmlns:m="http://schemas.openxmlformats.org/officeDocument/2006/math">
                    <m:sSup>
                      <m:e>
                        <m:r>
                          <m:t>σ</m:t>
                        </m:r>
                      </m:e>
                      <m:sup>
                        <m:r>
                          <m:t>2</m:t>
                        </m:r>
                      </m:sup>
                    </m:sSup>
                  </m:oMath>
                </a14:m>
                <a:r>
                  <a:rPr/>
                  <a:t>.</a:t>
                </a:r>
              </a:p>
              <a:p>
                <a:pPr lvl="0" marL="0" indent="0">
                  <a:buNone/>
                </a:pPr>
                <a:r>
                  <a:rPr/>
                  <a:t>We can however estimate </a:t>
                </a:r>
                <a14:m>
                  <m:oMath xmlns:m="http://schemas.openxmlformats.org/officeDocument/2006/math">
                    <m:sSup>
                      <m:e>
                        <m:r>
                          <m:t>σ</m:t>
                        </m:r>
                      </m:e>
                      <m:sup>
                        <m:r>
                          <m:t>2</m:t>
                        </m:r>
                      </m:sup>
                    </m:sSup>
                  </m:oMath>
                </a14:m>
                <a:r>
                  <a:rPr/>
                  <a:t> by summing all the squared errors using the OLS/MLE estimates </a:t>
                </a:r>
                <a14:m>
                  <m:oMath xmlns:m="http://schemas.openxmlformats.org/officeDocument/2006/math">
                    <m:sSub>
                      <m:e>
                        <m:acc>
                          <m:accPr>
                            <m:chr m:val="̂"/>
                          </m:accPr>
                          <m:e>
                            <m:r>
                              <m:t>β</m:t>
                            </m:r>
                          </m:e>
                        </m:acc>
                      </m:e>
                      <m:sub>
                        <m:r>
                          <m:t>0</m:t>
                        </m:r>
                      </m:sub>
                    </m:sSub>
                    <m:r>
                      <m:t>,</m:t>
                    </m:r>
                    <m:sSub>
                      <m:e>
                        <m:acc>
                          <m:accPr>
                            <m:chr m:val="̂"/>
                          </m:accPr>
                          <m:e>
                            <m:r>
                              <m:t>β</m:t>
                            </m:r>
                          </m:e>
                        </m:acc>
                      </m:e>
                      <m:sub>
                        <m:r>
                          <m:t>1</m:t>
                        </m:r>
                      </m:sub>
                    </m:sSub>
                  </m:oMath>
                </a14:m>
                <a:r>
                  <a:rPr/>
                  <a:t>, then dividing by the corresponding degrees of freedom. Since we estimate 2 parameters (</a:t>
                </a:r>
                <a14:m>
                  <m:oMath xmlns:m="http://schemas.openxmlformats.org/officeDocument/2006/math">
                    <m:sSub>
                      <m:e>
                        <m:r>
                          <m:t>β</m:t>
                        </m:r>
                      </m:e>
                      <m:sub>
                        <m:r>
                          <m:t>0</m:t>
                        </m:r>
                      </m:sub>
                    </m:sSub>
                    <m:r>
                      <m:t>,</m:t>
                    </m:r>
                    <m:sSub>
                      <m:e>
                        <m:r>
                          <m:t>β</m:t>
                        </m:r>
                      </m:e>
                      <m:sub>
                        <m:r>
                          <m:t>1</m:t>
                        </m:r>
                      </m:sub>
                    </m:sSub>
                  </m:oMath>
                </a14:m>
                <a:r>
                  <a:rPr/>
                  <a:t>), the degrees of freedom are </a:t>
                </a:r>
                <a14:m>
                  <m:oMath xmlns:m="http://schemas.openxmlformats.org/officeDocument/2006/math">
                    <m:r>
                      <m:t>n</m:t>
                    </m:r>
                    <m:r>
                      <m:t>−</m:t>
                    </m:r>
                    <m:r>
                      <m:t>2</m:t>
                    </m:r>
                  </m:oMath>
                </a14:m>
                <a:r>
                  <a:rPr/>
                  <a:t>.</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estimator for </a:t>
                </a:r>
                <a14:m>
                  <m:oMath xmlns:m="http://schemas.openxmlformats.org/officeDocument/2006/math">
                    <m:sSup>
                      <m:e>
                        <m:r>
                          <m:t>σ</m:t>
                        </m:r>
                      </m:e>
                      <m:sup>
                        <m:r>
                          <m:t>2</m:t>
                        </m:r>
                      </m:sup>
                    </m:sSup>
                  </m:oMath>
                </a14:m>
                <a:r>
                  <a:rPr/>
                  <a:t> is the </a:t>
                </a:r>
                <a:r>
                  <a:rPr b="1"/>
                  <a:t>mean squared error</a:t>
                </a:r>
                <a:r>
                  <a:rPr/>
                  <a:t> (MSE):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p>
                        <m:e>
                          <m:acc>
                            <m:accPr>
                              <m:chr m:val="̂"/>
                            </m:accPr>
                            <m:e>
                              <m:r>
                                <m:t>σ</m:t>
                              </m:r>
                            </m:e>
                          </m:acc>
                        </m:e>
                        <m:sup>
                          <m:r>
                            <m:t>2</m:t>
                          </m:r>
                        </m:sup>
                      </m:sSup>
                      <m:r>
                        <m:t>=</m:t>
                      </m:r>
                      <m:r>
                        <m:t>M</m:t>
                      </m:r>
                      <m:r>
                        <m:t>S</m:t>
                      </m:r>
                      <m:r>
                        <m:t>E</m:t>
                      </m:r>
                      <m:r>
                        <m:t>=</m:t>
                      </m:r>
                      <m:f>
                        <m:fPr>
                          <m:type m:val="bar"/>
                        </m:fPr>
                        <m:num>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num>
                        <m:den>
                          <m:r>
                            <m:t>n</m:t>
                          </m:r>
                          <m:r>
                            <m:t>−</m:t>
                          </m:r>
                          <m:r>
                            <m:t>2</m:t>
                          </m:r>
                        </m:den>
                      </m:f>
                      <m:r>
                        <m:t>=</m:t>
                      </m:r>
                      <m:f>
                        <m:fPr>
                          <m:type m:val="bar"/>
                        </m:fPr>
                        <m:num>
                          <m:nary>
                            <m:naryPr>
                              <m:chr m:val="∑"/>
                              <m:limLoc m:val="undOvr"/>
                              <m:subHide m:val="0"/>
                              <m:supHide m:val="1"/>
                            </m:naryPr>
                            <m:sub>
                              <m:r>
                                <m:t>i</m:t>
                              </m:r>
                            </m:sub>
                            <m:sup>
                              <m:r>
                                <m:t>​</m:t>
                              </m:r>
                            </m:sup>
                            <m:e>
                              <m:r>
                                <m:t>(</m:t>
                              </m:r>
                            </m:e>
                          </m:nary>
                          <m:sSub>
                            <m:e>
                              <m:r>
                                <m:t>y</m:t>
                              </m:r>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sSup>
                            <m:e>
                              <m:r>
                                <m:t>)</m:t>
                              </m:r>
                            </m:e>
                            <m:sup>
                              <m:r>
                                <m:t>2</m:t>
                              </m:r>
                            </m:sup>
                          </m:sSup>
                        </m:num>
                        <m:den>
                          <m:r>
                            <m:t>n</m:t>
                          </m:r>
                          <m:r>
                            <m:t>−</m:t>
                          </m:r>
                          <m:r>
                            <m:t>2</m:t>
                          </m:r>
                        </m:den>
                      </m:f>
                    </m:oMath>
                  </m:oMathPara>
                </a14:m>
              </a:p>
              <a:p>
                <a:pPr lvl="0" marL="0" indent="0">
                  <a:buNone/>
                </a:pPr>
                <a14:m>
                  <m:oMathPara xmlns:m="http://schemas.openxmlformats.org/officeDocument/2006/math">
                    <m:oMathParaPr>
                      <m:jc m:val="center"/>
                    </m:oMathParaPr>
                    <m:oMath>
                      <m:r>
                        <m:t> </m:t>
                      </m:r>
                    </m:oMath>
                  </m:oMathPara>
                </a14:m>
              </a:p>
              <a:p>
                <a:pPr lvl="0" marL="0" indent="0">
                  <a:buNone/>
                </a:pPr>
                <a:r>
                  <a:rPr/>
                  <a:t>Note that the MSE is different from </a:t>
                </a:r>
                <a14:m>
                  <m:oMath xmlns:m="http://schemas.openxmlformats.org/officeDocument/2006/math">
                    <m:sSup>
                      <m:e>
                        <m:r>
                          <m:t>s</m:t>
                        </m:r>
                      </m:e>
                      <m:sup>
                        <m:r>
                          <m:t>2</m:t>
                        </m:r>
                      </m:sup>
                    </m:sSup>
                    <m:r>
                      <m:t>=</m:t>
                    </m:r>
                    <m:f>
                      <m:fPr>
                        <m:type m:val="bar"/>
                      </m:fPr>
                      <m:num>
                        <m:nary>
                          <m:naryPr>
                            <m:chr m:val="∑"/>
                            <m:limLoc m:val="undOvr"/>
                            <m:subHide m:val="0"/>
                            <m:supHide m:val="1"/>
                          </m:naryPr>
                          <m:sub>
                            <m:r>
                              <m:t>i</m:t>
                            </m:r>
                          </m:sub>
                          <m:sup>
                            <m:r>
                              <m:t>​</m:t>
                            </m:r>
                          </m:sup>
                          <m:e>
                            <m:r>
                              <m:t>(</m:t>
                            </m:r>
                          </m:e>
                        </m:nary>
                        <m:sSub>
                          <m:e>
                            <m:r>
                              <m:t>y</m:t>
                            </m:r>
                          </m:e>
                          <m:sub>
                            <m:r>
                              <m:t>i</m:t>
                            </m:r>
                          </m:sub>
                        </m:sSub>
                        <m:r>
                          <m:t>−</m:t>
                        </m:r>
                        <m:bar>
                          <m:barPr>
                            <m:pos m:val="top"/>
                          </m:barPr>
                          <m:e>
                            <m:r>
                              <m:t>y</m:t>
                            </m:r>
                          </m:e>
                        </m:bar>
                        <m:sSup>
                          <m:e>
                            <m:r>
                              <m:t>)</m:t>
                            </m:r>
                          </m:e>
                          <m:sup>
                            <m:r>
                              <m:t>2</m:t>
                            </m:r>
                          </m:sup>
                        </m:sSup>
                      </m:num>
                      <m:den>
                        <m:r>
                          <m:t>n</m:t>
                        </m:r>
                        <m:r>
                          <m:t>−</m:t>
                        </m:r>
                        <m:r>
                          <m:t>1</m:t>
                        </m:r>
                      </m:den>
                    </m:f>
                  </m:oMath>
                </a14:m>
                <a:r>
                  <a:rPr/>
                  <a:t> which is an estimate of the population variance of </a:t>
                </a:r>
                <a14:m>
                  <m:oMath xmlns:m="http://schemas.openxmlformats.org/officeDocument/2006/math">
                    <m:r>
                      <m:t>Y</m:t>
                    </m:r>
                  </m:oMath>
                </a14:m>
                <a:r>
                  <a:rPr/>
                  <a:t>.</a:t>
                </a:r>
              </a:p>
              <a:p>
                <a:pPr lvl="0" marL="0" indent="0">
                  <a:buNone/>
                </a:pPr>
                <a:r>
                  <a:rPr/>
                  <a:t>It can be shown that the MSE is an unbiased estimator of </a:t>
                </a:r>
                <a14:m>
                  <m:oMath xmlns:m="http://schemas.openxmlformats.org/officeDocument/2006/math">
                    <m:sSup>
                      <m:e>
                        <m:r>
                          <m:t>σ</m:t>
                        </m:r>
                      </m:e>
                      <m:sup>
                        <m:r>
                          <m:t>2</m:t>
                        </m:r>
                      </m:sup>
                    </m:sSup>
                  </m:oMath>
                </a14:m>
                <a:r>
                  <a:rPr/>
                  <a: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seen so far is the </a:t>
                </a:r>
                <a:r>
                  <a:rPr b="1"/>
                  <a:t>linear model</a:t>
                </a:r>
                <a:r>
                  <a:rPr/>
                  <a:t> also known as </a:t>
                </a:r>
                <a:r>
                  <a:rPr b="1"/>
                  <a:t>simple linear regression</a:t>
                </a:r>
                <a:r>
                  <a:rPr/>
                  <a:t>:</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t>X</m:t>
                      </m:r>
                      <m:r>
                        <m:t>+</m:t>
                      </m:r>
                      <m:r>
                        <m:t>ϵ</m:t>
                      </m:r>
                    </m:oMath>
                  </m:oMathPara>
                </a14:m>
              </a:p>
              <a:p>
                <a:pPr lvl="0" marL="0" indent="0">
                  <a:buNone/>
                </a:pPr>
                <a:r>
                  <a:rPr/>
                  <a:t>where </a:t>
                </a:r>
                <a14:m>
                  <m:oMath xmlns:m="http://schemas.openxmlformats.org/officeDocument/2006/math">
                    <m:r>
                      <m:t>ϵ</m:t>
                    </m:r>
                    <m:r>
                      <m:t>∼</m:t>
                    </m:r>
                    <m:r>
                      <m:rPr>
                        <m:sty m:val="p"/>
                        <m:scr m:val="script"/>
                      </m:rPr>
                      <m:t>N</m:t>
                    </m:r>
                    <m:r>
                      <m:t>(</m:t>
                    </m:r>
                    <m:r>
                      <m:t>0</m:t>
                    </m:r>
                    <m:r>
                      <m:t>,</m:t>
                    </m:r>
                    <m:sSup>
                      <m:e>
                        <m:r>
                          <m:t>σ</m:t>
                        </m:r>
                      </m:e>
                      <m:sup>
                        <m:r>
                          <m:t>2</m:t>
                        </m:r>
                      </m:sup>
                    </m:sSup>
                    <m:r>
                      <m:t>)</m:t>
                    </m:r>
                  </m:oMath>
                </a14:m>
              </a:p>
              <a:p>
                <a:pPr lvl="0" marL="0" indent="0">
                  <a:buNone/>
                </a:pPr>
                <a14:m>
                  <m:oMathPara xmlns:m="http://schemas.openxmlformats.org/officeDocument/2006/math">
                    <m:oMathParaPr>
                      <m:jc m:val="center"/>
                    </m:oMathParaPr>
                    <m:oMath>
                      <m:r>
                        <m:t> </m:t>
                      </m:r>
                    </m:oMath>
                  </m:oMathPara>
                </a14:m>
              </a:p>
              <a:p>
                <a:pPr lvl="0" marL="0" indent="0">
                  <a:buNone/>
                </a:pPr>
                <a:r>
                  <a:rPr/>
                  <a:t>This can be generalised:</a:t>
                </a:r>
              </a:p>
              <a:p>
                <a:pPr lvl="1"/>
                <a:r>
                  <a:rPr/>
                  <a:t>multiple predictors, both numerical and/or categorical: </a:t>
                </a:r>
                <a:r>
                  <a:rPr b="1"/>
                  <a:t>general linear model</a:t>
                </a:r>
              </a:p>
              <a:p>
                <a:pPr lvl="1"/>
                <a:r>
                  <a:rPr/>
                  <a:t>non-normal error + link function: </a:t>
                </a:r>
                <a:r>
                  <a:rPr b="1"/>
                  <a:t>generalised linear model (GLM)</a:t>
                </a:r>
              </a:p>
              <a:p>
                <a:pPr lvl="0" marL="0" indent="0">
                  <a:buNone/>
                </a:pPr>
                <a14:m>
                  <m:oMathPara xmlns:m="http://schemas.openxmlformats.org/officeDocument/2006/math">
                    <m:oMathParaPr>
                      <m:jc m:val="center"/>
                    </m:oMathParaPr>
                    <m:oMath>
                      <m:r>
                        <m:t> </m:t>
                      </m:r>
                    </m:oMath>
                  </m:oMathPara>
                </a14:m>
              </a:p>
              <a:p>
                <a:pPr lvl="0" marL="0" indent="0">
                  <a:buNone/>
                </a:pPr>
                <a:r>
                  <a:rPr/>
                  <a:t>The </a:t>
                </a:r>
                <a:r>
                  <a:rPr i="1"/>
                  <a:t>general linear model</a:t>
                </a:r>
                <a:r>
                  <a:rPr/>
                  <a:t> includes both simple and multiple linear regression as well as AN(C)OVA (with fixed effects only) models.</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Response </a:t>
                </a:r>
                <a14:m>
                  <m:oMath xmlns:m="http://schemas.openxmlformats.org/officeDocument/2006/math">
                    <m:r>
                      <m:t>Y</m:t>
                    </m:r>
                  </m:oMath>
                </a14:m>
                <a:r>
                  <a:rPr/>
                  <a:t>, related to </a:t>
                </a:r>
                <a14:m>
                  <m:oMath xmlns:m="http://schemas.openxmlformats.org/officeDocument/2006/math">
                    <m:r>
                      <m:t>p</m:t>
                    </m:r>
                  </m:oMath>
                </a14:m>
                <a:r>
                  <a:rPr/>
                  <a:t> predictor variables </a:t>
                </a:r>
                <a14:m>
                  <m:oMath xmlns:m="http://schemas.openxmlformats.org/officeDocument/2006/math">
                    <m:sSub>
                      <m:e>
                        <m:r>
                          <m:t>X</m:t>
                        </m:r>
                      </m:e>
                      <m:sub>
                        <m:r>
                          <m:t>1</m:t>
                        </m:r>
                      </m:sub>
                    </m:sSub>
                    <m:r>
                      <m:t>,</m:t>
                    </m:r>
                    <m:r>
                      <m:t>…</m:t>
                    </m:r>
                    <m:r>
                      <m:t>,</m:t>
                    </m:r>
                    <m:sSub>
                      <m:e>
                        <m:r>
                          <m:t>X</m:t>
                        </m:r>
                      </m:e>
                      <m:sub>
                        <m:r>
                          <m:t>p</m:t>
                        </m:r>
                      </m:sub>
                    </m:sSub>
                  </m:oMath>
                </a14:m>
                <a:r>
                  <a:rPr/>
                  <a:t>:</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r>
                        <m:t>+</m:t>
                      </m:r>
                      <m:r>
                        <m:t>ϵ</m:t>
                      </m:r>
                    </m:oMath>
                  </m:oMathPara>
                </a14:m>
              </a:p>
              <a:p>
                <a:pPr lvl="0" marL="0" indent="0">
                  <a:buNone/>
                </a:pPr>
                <a:r>
                  <a:rPr/>
                  <a:t>with </a:t>
                </a:r>
                <a14:m>
                  <m:oMath xmlns:m="http://schemas.openxmlformats.org/officeDocument/2006/math">
                    <m:r>
                      <m:t>ϵ</m:t>
                    </m:r>
                    <m:r>
                      <m:t>∼</m:t>
                    </m:r>
                    <m:r>
                      <m:rPr>
                        <m:sty m:val="p"/>
                        <m:scr m:val="script"/>
                      </m:rPr>
                      <m:t>N</m:t>
                    </m:r>
                    <m:r>
                      <m:t>(</m:t>
                    </m:r>
                    <m:r>
                      <m:t>0</m:t>
                    </m:r>
                    <m:r>
                      <m:t>,</m:t>
                    </m:r>
                    <m:sSup>
                      <m:e>
                        <m:r>
                          <m:t>σ</m:t>
                        </m:r>
                      </m:e>
                      <m:sup>
                        <m:r>
                          <m:t>2</m:t>
                        </m:r>
                      </m:sup>
                    </m:sSup>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 the model is </a:t>
                </a:r>
                <a:r>
                  <a:rPr i="1"/>
                  <a:t>linear</a:t>
                </a:r>
                <a:r>
                  <a:rPr/>
                  <a:t> in the parameters </a:t>
                </a:r>
                <a14:m>
                  <m:oMath xmlns:m="http://schemas.openxmlformats.org/officeDocument/2006/math">
                    <m:sSub>
                      <m:e>
                        <m:r>
                          <m:t>β</m:t>
                        </m:r>
                      </m:e>
                      <m:sub>
                        <m:r>
                          <m:t>0</m:t>
                        </m:r>
                      </m:sub>
                    </m:sSub>
                    <m:r>
                      <m:t>,</m:t>
                    </m:r>
                    <m:sSub>
                      <m:e>
                        <m:r>
                          <m:t>β</m:t>
                        </m:r>
                      </m:e>
                      <m:sub>
                        <m:r>
                          <m:t>1</m:t>
                        </m:r>
                      </m:sub>
                    </m:sSub>
                    <m:r>
                      <m:t>,</m:t>
                    </m:r>
                    <m:r>
                      <m:t>…</m:t>
                    </m:r>
                    <m:r>
                      <m:t>,</m:t>
                    </m:r>
                    <m:sSub>
                      <m:e>
                        <m:r>
                          <m:t>β</m:t>
                        </m:r>
                      </m:e>
                      <m:sub>
                        <m:r>
                          <m:t>p</m:t>
                        </m:r>
                      </m:sub>
                    </m:sSub>
                  </m:oMath>
                </a14:m>
                <a:r>
                  <a:rPr/>
                  <a:t>.</a:t>
                </a:r>
              </a:p>
              <a:p>
                <a:pPr lvl="0" marL="0" indent="0">
                  <a:buNone/>
                </a:pPr>
                <a:r>
                  <a:rPr/>
                  <a:t>E.g. </a:t>
                </a:r>
                <a14:m>
                  <m:oMath xmlns:m="http://schemas.openxmlformats.org/officeDocument/2006/math">
                    <m:r>
                      <m:t>Y</m:t>
                    </m:r>
                    <m:r>
                      <m:t>=</m:t>
                    </m:r>
                    <m:sSub>
                      <m:e>
                        <m:r>
                          <m:t>β</m:t>
                        </m:r>
                      </m:e>
                      <m:sub>
                        <m:r>
                          <m:t>0</m:t>
                        </m:r>
                      </m:sub>
                    </m:sSub>
                    <m:r>
                      <m:t>+</m:t>
                    </m:r>
                    <m:sSub>
                      <m:e>
                        <m:r>
                          <m:t>β</m:t>
                        </m:r>
                      </m:e>
                      <m:sub>
                        <m:r>
                          <m:t>1</m:t>
                        </m:r>
                      </m:sub>
                    </m:sSub>
                    <m:r>
                      <m:t>X</m:t>
                    </m:r>
                    <m:r>
                      <m:t>+</m:t>
                    </m:r>
                    <m:sSub>
                      <m:e>
                        <m:r>
                          <m:t>β</m:t>
                        </m:r>
                      </m:e>
                      <m:sub>
                        <m:r>
                          <m:t>2</m:t>
                        </m:r>
                      </m:sub>
                    </m:sSub>
                    <m:sSup>
                      <m:e>
                        <m:r>
                          <m:t>X</m:t>
                        </m:r>
                      </m:e>
                      <m:sup>
                        <m:r>
                          <m:t>2</m:t>
                        </m:r>
                      </m:sup>
                    </m:sSup>
                    <m:r>
                      <m:t>+</m:t>
                    </m:r>
                    <m:r>
                      <m:t>ϵ</m:t>
                    </m:r>
                  </m:oMath>
                </a14:m>
                <a:r>
                  <a:rPr/>
                  <a:t> is a general linear model but </a:t>
                </a:r>
                <a14:m>
                  <m:oMath xmlns:m="http://schemas.openxmlformats.org/officeDocument/2006/math">
                    <m:r>
                      <m:t>Y</m:t>
                    </m:r>
                    <m:r>
                      <m:t>=</m:t>
                    </m:r>
                    <m:sSub>
                      <m:e>
                        <m:r>
                          <m:t>β</m:t>
                        </m:r>
                      </m:e>
                      <m:sub>
                        <m:r>
                          <m:t>0</m:t>
                        </m:r>
                      </m:sub>
                    </m:sSub>
                    <m:sSup>
                      <m:e>
                        <m:r>
                          <m:t>X</m:t>
                        </m:r>
                      </m:e>
                      <m:sup>
                        <m:sSub>
                          <m:e>
                            <m:r>
                              <m:t>β</m:t>
                            </m:r>
                          </m:e>
                          <m:sub>
                            <m:r>
                              <m:t>1</m:t>
                            </m:r>
                          </m:sub>
                        </m:sSub>
                      </m:sup>
                    </m:sSup>
                    <m:r>
                      <m:t>+</m:t>
                    </m:r>
                    <m:r>
                      <m:t>ϵ</m:t>
                    </m:r>
                  </m:oMath>
                </a14:m>
                <a:r>
                  <a:rPr/>
                  <a:t> is not.</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Easier to use matrix notation.</a:t>
                </a:r>
              </a:p>
              <a:p>
                <a:pPr lvl="0" marL="0" indent="0">
                  <a:buNone/>
                </a:pPr>
                <a:r>
                  <a:rPr/>
                  <a:t>Let:</a:t>
                </a:r>
              </a:p>
              <a:p>
                <a:pPr lvl="0" marL="0" indent="0">
                  <a:buNone/>
                </a:pPr>
                <a14:m>
                  <m:oMathPara xmlns:m="http://schemas.openxmlformats.org/officeDocument/2006/math">
                    <m:oMathParaPr>
                      <m:jc m:val="center"/>
                    </m:oMathParaPr>
                    <m:oMath>
                      <m:r>
                        <m:rPr>
                          <m:sty m:val="b"/>
                        </m:rPr>
                        <m:t>Y</m:t>
                      </m:r>
                      <m:r>
                        <m:t>=</m:t>
                      </m:r>
                      <m:r>
                        <m:t>(</m:t>
                      </m:r>
                      <m:sSub>
                        <m:e>
                          <m:r>
                            <m:t>Y</m:t>
                          </m:r>
                        </m:e>
                        <m:sub>
                          <m:r>
                            <m:t>1</m:t>
                          </m:r>
                        </m:sub>
                      </m:sSub>
                      <m:r>
                        <m:t>,</m:t>
                      </m:r>
                      <m:r>
                        <m:t>…</m:t>
                      </m:r>
                      <m:r>
                        <m:t>,</m:t>
                      </m:r>
                      <m:sSub>
                        <m:e>
                          <m:r>
                            <m:t>Y</m:t>
                          </m:r>
                        </m:e>
                        <m:sub>
                          <m:r>
                            <m:t>n</m:t>
                          </m:r>
                        </m:sub>
                      </m:sSub>
                      <m:sSup>
                        <m:e>
                          <m:r>
                            <m:t>)</m:t>
                          </m:r>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X</m:t>
                      </m:r>
                      <m:r>
                        <m:t>=</m:t>
                      </m:r>
                      <m:d>
                        <m:dPr>
                          <m:begChr m:val="("/>
                          <m:endChr m:val=")"/>
                          <m:grow/>
                        </m:dPr>
                        <m:e>
                          <m:m>
                            <m:mPr>
                              <m:baseJc m:val="center"/>
                              <m:plcHide m:val="1"/>
                              <m:mcs>
                                <m:mc>
                                  <m:mcPr>
                                    <m:mcJc m:val="right"/>
                                    <m:count m:val="1"/>
                                  </m:mcPr>
                                </m:mc>
                                <m:mc>
                                  <m:mcPr>
                                    <m:mcJc m:val="left"/>
                                    <m:count m:val="1"/>
                                  </m:mcPr>
                                </m:mc>
                                <m:mc>
                                  <m:mcPr>
                                    <m:mcJc m:val="right"/>
                                    <m:count m:val="1"/>
                                  </m:mcPr>
                                </m:mc>
                                <m:mc>
                                  <m:mcPr>
                                    <m:mcJc m:val="left"/>
                                    <m:count m:val="1"/>
                                  </m:mcPr>
                                </m:mc>
                              </m:mcs>
                            </m:mPr>
                            <m:mr>
                              <m:e>
                                <m:r>
                                  <m:t>1</m:t>
                                </m:r>
                              </m:e>
                              <m:e>
                                <m:r>
                                  <m:t> </m:t>
                                </m:r>
                                <m:sSub>
                                  <m:e>
                                    <m:r>
                                      <m:t>X</m:t>
                                    </m:r>
                                  </m:e>
                                  <m:sub>
                                    <m:r>
                                      <m:t>1</m:t>
                                    </m:r>
                                    <m:r>
                                      <m:t>,</m:t>
                                    </m:r>
                                    <m:r>
                                      <m:t>1</m:t>
                                    </m:r>
                                  </m:sub>
                                </m:sSub>
                              </m:e>
                              <m:e>
                                <m:r>
                                  <m:t> </m:t>
                                </m:r>
                                <m:r>
                                  <m:t>…</m:t>
                                </m:r>
                              </m:e>
                              <m:e>
                                <m:r>
                                  <m:t> </m:t>
                                </m:r>
                                <m:sSub>
                                  <m:e>
                                    <m:r>
                                      <m:t>X</m:t>
                                    </m:r>
                                  </m:e>
                                  <m:sub>
                                    <m:r>
                                      <m:t>1</m:t>
                                    </m:r>
                                    <m:r>
                                      <m:t>,</m:t>
                                    </m:r>
                                    <m:r>
                                      <m:t>p</m:t>
                                    </m:r>
                                  </m:sub>
                                </m:sSub>
                              </m:e>
                            </m:mr>
                            <m:mr>
                              <m:e>
                                <m:r>
                                  <m:t>⋮</m:t>
                                </m:r>
                              </m:e>
                              <m:e>
                                <m:r>
                                  <m:t> </m:t>
                                </m:r>
                                <m:r>
                                  <m:t>⋮</m:t>
                                </m:r>
                              </m:e>
                              <m:e>
                                <m:r>
                                  <m:t> </m:t>
                                </m:r>
                                <m:r>
                                  <m:t>⋮</m:t>
                                </m:r>
                              </m:e>
                              <m:e>
                                <m:r>
                                  <m:t> </m:t>
                                </m:r>
                                <m:r>
                                  <m:t>⋮</m:t>
                                </m:r>
                              </m:e>
                            </m:mr>
                            <m:mr>
                              <m:e>
                                <m:r>
                                  <m:t>1</m:t>
                                </m:r>
                              </m:e>
                              <m:e>
                                <m:r>
                                  <m:t> </m:t>
                                </m:r>
                                <m:sSub>
                                  <m:e>
                                    <m:r>
                                      <m:t>X</m:t>
                                    </m:r>
                                  </m:e>
                                  <m:sub>
                                    <m:r>
                                      <m:t>n</m:t>
                                    </m:r>
                                    <m:r>
                                      <m:t>,</m:t>
                                    </m:r>
                                    <m:r>
                                      <m:t>p</m:t>
                                    </m:r>
                                  </m:sub>
                                </m:sSub>
                              </m:e>
                              <m:e>
                                <m:r>
                                  <m:t> </m:t>
                                </m:r>
                                <m:r>
                                  <m:t>…</m:t>
                                </m:r>
                              </m:e>
                              <m:e>
                                <m:r>
                                  <m:t> </m:t>
                                </m:r>
                                <m:sSub>
                                  <m:e>
                                    <m:r>
                                      <m:t>X</m:t>
                                    </m:r>
                                  </m:e>
                                  <m:sub>
                                    <m:r>
                                      <m:t>n</m:t>
                                    </m:r>
                                    <m:r>
                                      <m:t>,</m:t>
                                    </m:r>
                                    <m:r>
                                      <m:t>p</m:t>
                                    </m:r>
                                  </m:sub>
                                </m:sSub>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ϵ</m:t>
                      </m:r>
                      <m:r>
                        <m:t>=</m:t>
                      </m:r>
                      <m:r>
                        <m:t>(</m:t>
                      </m:r>
                      <m:sSub>
                        <m:e>
                          <m:r>
                            <m:t>ϵ</m:t>
                          </m:r>
                        </m:e>
                        <m:sub>
                          <m:r>
                            <m:t>1</m:t>
                          </m:r>
                        </m:sub>
                      </m:sSub>
                      <m:r>
                        <m:t>…</m:t>
                      </m:r>
                      <m:sSub>
                        <m:e>
                          <m:r>
                            <m:t>ϵ</m:t>
                          </m:r>
                        </m:e>
                        <m:sub>
                          <m:r>
                            <m:t>n</m:t>
                          </m:r>
                        </m:sub>
                      </m:sSub>
                      <m:sSup>
                        <m:e>
                          <m:r>
                            <m:t>)</m:t>
                          </m:r>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β</m:t>
                      </m:r>
                      <m:r>
                        <m:t>=</m:t>
                      </m:r>
                      <m:r>
                        <m:t>(</m:t>
                      </m:r>
                      <m:sSub>
                        <m:e>
                          <m:r>
                            <m:t>β</m:t>
                          </m:r>
                        </m:e>
                        <m:sub>
                          <m:r>
                            <m:t>0</m:t>
                          </m:r>
                        </m:sub>
                      </m:sSub>
                      <m:r>
                        <m:t>,</m:t>
                      </m:r>
                      <m:r>
                        <m:t>…</m:t>
                      </m:r>
                      <m:r>
                        <m:t>,</m:t>
                      </m:r>
                      <m:sSub>
                        <m:e>
                          <m:r>
                            <m:t>β</m:t>
                          </m:r>
                        </m:e>
                        <m:sub>
                          <m:r>
                            <m:t>p</m:t>
                          </m:r>
                        </m:sub>
                      </m:sSub>
                      <m:sSup>
                        <m:e>
                          <m:r>
                            <m:t>)</m:t>
                          </m:r>
                        </m:e>
                        <m:sup>
                          <m:r>
                            <m:t>T</m:t>
                          </m:r>
                        </m:sup>
                      </m:sSup>
                    </m:oMath>
                  </m:oMathPara>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Then we can write the general linear model as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Y</m:t>
                      </m:r>
                      <m:r>
                        <m:t>=</m:t>
                      </m:r>
                      <m:r>
                        <m:rPr>
                          <m:sty m:val="b"/>
                        </m:rPr>
                        <m:t>X</m:t>
                      </m:r>
                      <m:r>
                        <m:rPr>
                          <m:sty m:val="b"/>
                        </m:rPr>
                        <m:t>β</m:t>
                      </m:r>
                      <m:r>
                        <m:t>+</m:t>
                      </m:r>
                      <m:r>
                        <m:rPr>
                          <m:sty m:val="b"/>
                        </m:rPr>
                        <m:t>ϵ</m:t>
                      </m:r>
                    </m:oMath>
                  </m:oMathPara>
                </a14:m>
              </a:p>
              <a:p>
                <a:pPr lvl="0" marL="0" indent="0">
                  <a:buNone/>
                </a:pPr>
                <a:r>
                  <a:rPr/>
                  <a:t>where </a:t>
                </a:r>
                <a14:m>
                  <m:oMath xmlns:m="http://schemas.openxmlformats.org/officeDocument/2006/math">
                    <m:r>
                      <m:t>ϵ</m:t>
                    </m:r>
                    <m:r>
                      <m:t>∼</m:t>
                    </m:r>
                    <m:r>
                      <m:rPr>
                        <m:sty m:val="p"/>
                        <m:scr m:val="script"/>
                      </m:rPr>
                      <m:t>N</m:t>
                    </m:r>
                    <m:r>
                      <m:t>(</m:t>
                    </m:r>
                    <m:r>
                      <m:rPr>
                        <m:sty m:val="b"/>
                      </m:rPr>
                      <m:t>0</m:t>
                    </m:r>
                    <m:r>
                      <m:t>,</m:t>
                    </m:r>
                    <m:sSup>
                      <m:e>
                        <m:r>
                          <m:t>σ</m:t>
                        </m:r>
                      </m:e>
                      <m:sup>
                        <m:r>
                          <m:t>2</m:t>
                        </m:r>
                      </m:sup>
                    </m:sSup>
                    <m:r>
                      <m:rPr>
                        <m:sty m:val="b"/>
                      </m:rPr>
                      <m:t>I</m:t>
                    </m:r>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This can also be written as:</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s>
                            </m:mPr>
                            <m:mr>
                              <m:e>
                                <m:r>
                                  <m:t>E</m:t>
                                </m:r>
                                <m:d>
                                  <m:dPr>
                                    <m:begChr m:val="("/>
                                    <m:endChr m:val=")"/>
                                    <m:grow/>
                                  </m:dPr>
                                  <m:e>
                                    <m:r>
                                      <m:rPr>
                                        <m:sty m:val="b"/>
                                      </m:rPr>
                                      <m:t>Y</m:t>
                                    </m:r>
                                    <m:r>
                                      <m:t>|</m:t>
                                    </m:r>
                                    <m:r>
                                      <m:rPr>
                                        <m:sty m:val="b"/>
                                      </m:rPr>
                                      <m:t>X</m:t>
                                    </m:r>
                                  </m:e>
                                </m:d>
                                <m:r>
                                  <m:t>=</m:t>
                                </m:r>
                                <m:r>
                                  <m:rPr>
                                    <m:sty m:val="b"/>
                                  </m:rPr>
                                  <m:t>X</m:t>
                                </m:r>
                                <m:r>
                                  <m:rPr>
                                    <m:sty m:val="b"/>
                                  </m:rPr>
                                  <m:t>β</m:t>
                                </m:r>
                              </m:e>
                            </m:mr>
                            <m:mr>
                              <m:e>
                                <m:r>
                                  <m:t>V</m:t>
                                </m:r>
                                <m:r>
                                  <m:t>a</m:t>
                                </m:r>
                                <m:r>
                                  <m:t>r</m:t>
                                </m:r>
                                <m:r>
                                  <m:t>(</m:t>
                                </m:r>
                                <m:r>
                                  <m:rPr>
                                    <m:sty m:val="b"/>
                                  </m:rPr>
                                  <m:t>Y</m:t>
                                </m:r>
                                <m:r>
                                  <m:t>−</m:t>
                                </m:r>
                                <m:r>
                                  <m:rPr>
                                    <m:sty m:val="b"/>
                                  </m:rPr>
                                  <m:t>X</m:t>
                                </m:r>
                                <m:r>
                                  <m:rPr>
                                    <m:sty m:val="b"/>
                                  </m:rPr>
                                  <m:t>β</m:t>
                                </m:r>
                                <m:r>
                                  <m:t>)</m:t>
                                </m:r>
                                <m:r>
                                  <m:t>=</m:t>
                                </m:r>
                                <m:sSup>
                                  <m:e>
                                    <m:r>
                                      <m:t>σ</m:t>
                                    </m:r>
                                  </m:e>
                                  <m:sup>
                                    <m:r>
                                      <m:t>2</m:t>
                                    </m:r>
                                  </m:sup>
                                </m:sSup>
                              </m:e>
                            </m:mr>
                          </m:m>
                        </m:e>
                      </m:d>
                    </m:oMath>
                  </m:oMathPara>
                </a14:m>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observed data </a:t>
                </a:r>
                <a14:m>
                  <m:oMath xmlns:m="http://schemas.openxmlformats.org/officeDocument/2006/math">
                    <m:r>
                      <m:rPr>
                        <m:sty m:val="b"/>
                      </m:rPr>
                      <m:t>y</m:t>
                    </m:r>
                  </m:oMath>
                </a14:m>
                <a:r>
                  <a:rPr/>
                  <a:t> and </a:t>
                </a:r>
                <a14:m>
                  <m:oMath xmlns:m="http://schemas.openxmlformats.org/officeDocument/2006/math">
                    <m:r>
                      <m:rPr>
                        <m:sty m:val="b"/>
                      </m:rPr>
                      <m:t>x</m:t>
                    </m:r>
                  </m:oMath>
                </a14:m>
                <a:r>
                  <a:rPr/>
                  <a:t>, the ML / LS estimates are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acc>
                        <m:accPr>
                          <m:chr m:val="̂"/>
                        </m:accPr>
                        <m:e>
                          <m:r>
                            <m:rPr>
                              <m:sty m:val="b"/>
                            </m:rPr>
                            <m:t>β</m:t>
                          </m:r>
                        </m:e>
                      </m:acc>
                      <m:r>
                        <m:t>=</m:t>
                      </m:r>
                      <m:sSup>
                        <m:e>
                          <m:d>
                            <m:dPr>
                              <m:begChr m:val="("/>
                              <m:endChr m:val=")"/>
                              <m:grow/>
                            </m:dPr>
                            <m:e>
                              <m:sSup>
                                <m:e>
                                  <m:r>
                                    <m:rPr>
                                      <m:sty m:val="b"/>
                                    </m:rPr>
                                    <m:t>x</m:t>
                                  </m:r>
                                </m:e>
                                <m:sup>
                                  <m:r>
                                    <m:t>T</m:t>
                                  </m:r>
                                </m:sup>
                              </m:sSup>
                              <m:r>
                                <m:rPr>
                                  <m:sty m:val="b"/>
                                </m:rPr>
                                <m:t>x</m:t>
                              </m:r>
                            </m:e>
                          </m:d>
                        </m:e>
                        <m:sup>
                          <m:r>
                            <m:t>−</m:t>
                          </m:r>
                          <m:r>
                            <m:t>1</m:t>
                          </m:r>
                        </m:sup>
                      </m:sSup>
                      <m:sSup>
                        <m:e>
                          <m:r>
                            <m:rPr>
                              <m:sty m:val="b"/>
                            </m:rPr>
                            <m:t>x</m:t>
                          </m:r>
                        </m:e>
                        <m:sup>
                          <m:r>
                            <m:t>T</m:t>
                          </m:r>
                        </m:sup>
                      </m:sSup>
                      <m:r>
                        <m:rPr>
                          <m:sty m:val="b"/>
                        </m:rPr>
                        <m:t>y</m:t>
                      </m:r>
                    </m:oMath>
                  </m:oMathPara>
                </a14:m>
              </a:p>
              <a:p>
                <a:pPr lvl="0" marL="0" indent="0">
                  <a:buNone/>
                </a:pPr>
                <a:r>
                  <a:rPr/>
                  <a:t>This requires </a:t>
                </a:r>
                <a14:m>
                  <m:oMath xmlns:m="http://schemas.openxmlformats.org/officeDocument/2006/math">
                    <m:sSup>
                      <m:e>
                        <m:r>
                          <m:rPr>
                            <m:sty m:val="b"/>
                          </m:rPr>
                          <m:t>x</m:t>
                        </m:r>
                      </m:e>
                      <m:sup>
                        <m:r>
                          <m:t>T</m:t>
                        </m:r>
                      </m:sup>
                    </m:sSup>
                    <m:r>
                      <m:rPr>
                        <m:sty m:val="b"/>
                      </m:rPr>
                      <m:t>x</m:t>
                    </m:r>
                  </m:oMath>
                </a14:m>
                <a:r>
                  <a:rPr/>
                  <a:t> to be invertible.</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Generalised linear models form an important family of regression models.</a:t>
                </a:r>
              </a:p>
              <a:p>
                <a:pPr lvl="0" marL="0" indent="0">
                  <a:buNone/>
                </a:pPr>
                <a:r>
                  <a:rPr b="1"/>
                  <a:t>Regression</a:t>
                </a:r>
                <a:r>
                  <a:rPr/>
                  <a:t> means describing some aspect of a dependent variable </a:t>
                </a:r>
                <a14:m>
                  <m:oMath xmlns:m="http://schemas.openxmlformats.org/officeDocument/2006/math">
                    <m:r>
                      <m:t>Y</m:t>
                    </m:r>
                  </m:oMath>
                </a14:m>
                <a:r>
                  <a:rPr/>
                  <a:t> as a function of some predictor or independent variables </a:t>
                </a:r>
                <a14:m>
                  <m:oMath xmlns:m="http://schemas.openxmlformats.org/officeDocument/2006/math">
                    <m:r>
                      <m:rPr>
                        <m:sty m:val="b"/>
                      </m:rPr>
                      <m:t>X</m:t>
                    </m:r>
                  </m:oMath>
                </a14:m>
                <a:r>
                  <a:rPr/>
                  <a:t> and parameters </a:t>
                </a:r>
                <a14:m>
                  <m:oMath xmlns:m="http://schemas.openxmlformats.org/officeDocument/2006/math">
                    <m:r>
                      <m:rPr>
                        <m:sty m:val="b"/>
                      </m:rPr>
                      <m:t>θ</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f</m:t>
                          </m:r>
                        </m:e>
                        <m:sub>
                          <m:r>
                            <m:t>1</m:t>
                          </m:r>
                        </m:sub>
                      </m:sSub>
                      <m:r>
                        <m:t>(</m:t>
                      </m:r>
                      <m:r>
                        <m:t>Y</m:t>
                      </m:r>
                      <m:r>
                        <m:t>)</m:t>
                      </m:r>
                      <m:r>
                        <m:t>=</m:t>
                      </m:r>
                      <m:sSub>
                        <m:e>
                          <m:r>
                            <m:t>f</m:t>
                          </m:r>
                        </m:e>
                        <m:sub>
                          <m:r>
                            <m:t>2</m:t>
                          </m:r>
                        </m:sub>
                      </m:sSub>
                      <m:r>
                        <m:t>(</m:t>
                      </m:r>
                      <m:r>
                        <m:rPr>
                          <m:sty m:val="b"/>
                        </m:rPr>
                        <m:t>X</m:t>
                      </m:r>
                      <m:r>
                        <m:t>;</m:t>
                      </m:r>
                      <m:r>
                        <m:rPr>
                          <m:sty m:val="b"/>
                        </m:rPr>
                        <m:t>θ</m:t>
                      </m: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Here we focus on describing a function of the mean of </a:t>
                </a:r>
                <a14:m>
                  <m:oMath xmlns:m="http://schemas.openxmlformats.org/officeDocument/2006/math">
                    <m:r>
                      <m:t>Y</m:t>
                    </m:r>
                  </m:oMath>
                </a14:m>
                <a:r>
                  <a:rPr/>
                  <a:t> as a function of a </a:t>
                </a:r>
                <a:r>
                  <a:rPr b="1"/>
                  <a:t>linear predictor</a:t>
                </a:r>
                <a:r>
                  <a:rPr/>
                  <a:t> of </a:t>
                </a:r>
                <a14:m>
                  <m:oMath xmlns:m="http://schemas.openxmlformats.org/officeDocument/2006/math">
                    <m:r>
                      <m:t>X</m:t>
                    </m:r>
                  </m:oMath>
                </a14:m>
                <a:r>
                  <a:rPr/>
                  <a:t>.</a:t>
                </a:r>
              </a:p>
              <a:p>
                <a:pPr lvl="0" marL="0" indent="0">
                  <a:buNone/>
                </a:pPr>
                <a:r>
                  <a:rPr/>
                  <a:t>3 main reasons for fitting regression models: </a:t>
                </a:r>
                <a:r>
                  <a:rPr b="1"/>
                  <a:t>inference</a:t>
                </a:r>
                <a:r>
                  <a:rPr/>
                  <a:t>, </a:t>
                </a:r>
                <a:r>
                  <a:rPr b="1"/>
                  <a:t>prediction</a:t>
                </a:r>
                <a:r>
                  <a:rPr/>
                  <a:t>, </a:t>
                </a:r>
                <a:r>
                  <a:rPr b="1"/>
                  <a:t>adjustment</a:t>
                </a:r>
                <a:r>
                  <a:rPr/>
                  <a:t>.</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Exercise:</a:t>
                </a:r>
              </a:p>
              <a:p>
                <a:pPr lvl="0" marL="0" indent="0">
                  <a:buNone/>
                </a:pPr>
                <a14:m>
                  <m:oMathPara xmlns:m="http://schemas.openxmlformats.org/officeDocument/2006/math">
                    <m:oMathParaPr>
                      <m:jc m:val="center"/>
                    </m:oMathParaPr>
                    <m:oMath>
                      <m:r>
                        <m:t> </m:t>
                      </m:r>
                    </m:oMath>
                  </m:oMathPara>
                </a14:m>
              </a:p>
              <a:p>
                <a:pPr lvl="0" marL="0" indent="0">
                  <a:buNone/>
                </a:pPr>
                <a:r>
                  <a:rPr/>
                  <a:t>For the </a:t>
                </a:r>
                <a14:m>
                  <m:oMath xmlns:m="http://schemas.openxmlformats.org/officeDocument/2006/math">
                    <m:r>
                      <m:t>p</m:t>
                    </m:r>
                    <m:r>
                      <m:t>=</m:t>
                    </m:r>
                    <m:r>
                      <m:t>1</m:t>
                    </m:r>
                  </m:oMath>
                </a14:m>
                <a:r>
                  <a:rPr/>
                  <a:t> case, show that </a:t>
                </a:r>
                <a14:m>
                  <m:oMath xmlns:m="http://schemas.openxmlformats.org/officeDocument/2006/math">
                    <m:sSup>
                      <m:e>
                        <m:d>
                          <m:dPr>
                            <m:begChr m:val="("/>
                            <m:endChr m:val=")"/>
                            <m:grow/>
                          </m:dPr>
                          <m:e>
                            <m:sSup>
                              <m:e>
                                <m:r>
                                  <m:rPr>
                                    <m:sty m:val="b"/>
                                  </m:rPr>
                                  <m:t>x</m:t>
                                </m:r>
                              </m:e>
                              <m:sup>
                                <m:r>
                                  <m:t>T</m:t>
                                </m:r>
                              </m:sup>
                            </m:sSup>
                            <m:r>
                              <m:rPr>
                                <m:sty m:val="b"/>
                              </m:rPr>
                              <m:t>x</m:t>
                            </m:r>
                          </m:e>
                        </m:d>
                      </m:e>
                      <m:sup>
                        <m:r>
                          <m:t>−</m:t>
                        </m:r>
                        <m:r>
                          <m:t>1</m:t>
                        </m:r>
                      </m:sup>
                    </m:sSup>
                    <m:sSup>
                      <m:e>
                        <m:r>
                          <m:rPr>
                            <m:sty m:val="b"/>
                          </m:rPr>
                          <m:t>x</m:t>
                        </m:r>
                      </m:e>
                      <m:sup>
                        <m:r>
                          <m:t>T</m:t>
                        </m:r>
                      </m:sup>
                    </m:sSup>
                    <m:r>
                      <m:rPr>
                        <m:sty m:val="b"/>
                      </m:rPr>
                      <m:t>y</m:t>
                    </m:r>
                  </m:oMath>
                </a14:m>
                <a:r>
                  <a:rPr/>
                  <a:t> gives the same ML / LS estimates that we previously derived for the simple linear regression.</a:t>
                </a:r>
              </a:p>
              <a:p>
                <a:pPr lvl="0" marL="0" indent="0">
                  <a:buNone/>
                </a:pPr>
                <a:r>
                  <a:rPr/>
                  <a:t>[see Practical 1]</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ST6103 GLM Session 1]</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suppose we have some data:</a:t>
                </a:r>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set.seed</a:t>
                </a:r>
                <a:r>
                  <a:rPr sz="1800">
                    <a:latin typeface="Courier"/>
                  </a:rPr>
                  <a:t>(</a:t>
                </a:r>
                <a:r>
                  <a:rPr sz="1800">
                    <a:solidFill>
                      <a:srgbClr val="40A070"/>
                    </a:solidFill>
                    <a:latin typeface="Courier"/>
                  </a:rPr>
                  <a:t>20190715</a:t>
                </a:r>
                <a:r>
                  <a:rPr sz="1800">
                    <a:latin typeface="Courier"/>
                  </a:rPr>
                  <a:t>)</a:t>
                </a:r>
                <a:br/>
                <a:br/>
                <a:r>
                  <a:rPr sz="1800">
                    <a:latin typeface="Courier"/>
                  </a:rPr>
                  <a:t>df&lt;-</a:t>
                </a:r>
                <a:r>
                  <a:rPr sz="1800" b="1">
                    <a:solidFill>
                      <a:srgbClr val="007020"/>
                    </a:solidFill>
                    <a:latin typeface="Courier"/>
                  </a:rPr>
                  <a:t>tibble</a:t>
                </a:r>
                <a:r>
                  <a:rPr sz="1800">
                    <a:latin typeface="Courier"/>
                  </a:rPr>
                  <a:t>(</a:t>
                </a:r>
                <a:br/>
                <a:r>
                  <a:rPr sz="1800">
                    <a:latin typeface="Courier"/>
                  </a:rPr>
                  <a:t>  </a:t>
                </a:r>
                <a:r>
                  <a:rPr sz="1800">
                    <a:solidFill>
                      <a:srgbClr val="902000"/>
                    </a:solidFill>
                    <a:latin typeface="Courier"/>
                  </a:rPr>
                  <a:t>x=</a:t>
                </a:r>
                <a:r>
                  <a:rPr sz="1800" b="1">
                    <a:solidFill>
                      <a:srgbClr val="007020"/>
                    </a:solidFill>
                    <a:latin typeface="Courier"/>
                  </a:rPr>
                  <a:t>runif</a:t>
                </a:r>
                <a:r>
                  <a:rPr sz="1800">
                    <a:latin typeface="Courier"/>
                  </a:rPr>
                  <a:t>(</a:t>
                </a:r>
                <a:r>
                  <a:rPr sz="1800">
                    <a:solidFill>
                      <a:srgbClr val="40A070"/>
                    </a:solidFill>
                    <a:latin typeface="Courier"/>
                  </a:rPr>
                  <a:t>25</a:t>
                </a:r>
                <a:r>
                  <a:rPr sz="1800">
                    <a:latin typeface="Courier"/>
                  </a:rPr>
                  <a:t>,</a:t>
                </a:r>
                <a:r>
                  <a:rPr sz="1800">
                    <a:solidFill>
                      <a:srgbClr val="902000"/>
                    </a:solidFill>
                    <a:latin typeface="Courier"/>
                  </a:rPr>
                  <a:t>min=</a:t>
                </a:r>
                <a:r>
                  <a:rPr sz="1800">
                    <a:solidFill>
                      <a:srgbClr val="666666"/>
                    </a:solidFill>
                    <a:latin typeface="Courier"/>
                  </a:rPr>
                  <a:t>-</a:t>
                </a:r>
                <a:r>
                  <a:rPr sz="1800">
                    <a:solidFill>
                      <a:srgbClr val="40A070"/>
                    </a:solidFill>
                    <a:latin typeface="Courier"/>
                  </a:rPr>
                  <a:t>5</a:t>
                </a:r>
                <a:r>
                  <a:rPr sz="1800">
                    <a:latin typeface="Courier"/>
                  </a:rPr>
                  <a:t>,</a:t>
                </a:r>
                <a:r>
                  <a:rPr sz="1800">
                    <a:solidFill>
                      <a:srgbClr val="902000"/>
                    </a:solidFill>
                    <a:latin typeface="Courier"/>
                  </a:rPr>
                  <a:t>max=</a:t>
                </a:r>
                <a:r>
                  <a:rPr sz="1800">
                    <a:solidFill>
                      <a:srgbClr val="40A070"/>
                    </a:solidFill>
                    <a:latin typeface="Courier"/>
                  </a:rPr>
                  <a:t>5</a:t>
                </a:r>
                <a:r>
                  <a:rPr sz="1800">
                    <a:latin typeface="Courier"/>
                  </a:rPr>
                  <a:t>),</a:t>
                </a:r>
                <a:br/>
                <a:r>
                  <a:rPr sz="1800">
                    <a:latin typeface="Courier"/>
                  </a:rPr>
                  <a:t>  </a:t>
                </a:r>
                <a:r>
                  <a:rPr sz="1800">
                    <a:solidFill>
                      <a:srgbClr val="902000"/>
                    </a:solidFill>
                    <a:latin typeface="Courier"/>
                  </a:rPr>
                  <a:t>y=</a:t>
                </a:r>
                <a:r>
                  <a:rPr sz="1800">
                    <a:solidFill>
                      <a:srgbClr val="40A070"/>
                    </a:solidFill>
                    <a:latin typeface="Courier"/>
                  </a:rPr>
                  <a:t>1.5</a:t>
                </a:r>
                <a:r>
                  <a:rPr sz="1800">
                    <a:solidFill>
                      <a:srgbClr val="666666"/>
                    </a:solidFill>
                    <a:latin typeface="Courier"/>
                  </a:rPr>
                  <a:t>*</a:t>
                </a:r>
                <a:r>
                  <a:rPr sz="1800">
                    <a:latin typeface="Courier"/>
                  </a:rPr>
                  <a:t>x</a:t>
                </a:r>
                <a:r>
                  <a:rPr sz="1800">
                    <a:solidFill>
                      <a:srgbClr val="666666"/>
                    </a:solidFill>
                    <a:latin typeface="Courier"/>
                  </a:rPr>
                  <a:t>+</a:t>
                </a:r>
                <a:r>
                  <a:rPr sz="1800" b="1">
                    <a:solidFill>
                      <a:srgbClr val="007020"/>
                    </a:solidFill>
                    <a:latin typeface="Courier"/>
                  </a:rPr>
                  <a:t>rnorm</a:t>
                </a:r>
                <a:r>
                  <a:rPr sz="1800">
                    <a:latin typeface="Courier"/>
                  </a:rPr>
                  <a:t>(</a:t>
                </a:r>
                <a:r>
                  <a:rPr sz="1800">
                    <a:solidFill>
                      <a:srgbClr val="40A070"/>
                    </a:solidFill>
                    <a:latin typeface="Courier"/>
                  </a:rPr>
                  <a:t>25</a:t>
                </a:r>
                <a:r>
                  <a:rPr sz="1800">
                    <a:latin typeface="Courier"/>
                  </a:rPr>
                  <a:t>,</a:t>
                </a:r>
                <a:r>
                  <a:rPr sz="1800">
                    <a:solidFill>
                      <a:srgbClr val="902000"/>
                    </a:solidFill>
                    <a:latin typeface="Courier"/>
                  </a:rPr>
                  <a:t>sd=</a:t>
                </a:r>
                <a:r>
                  <a:rPr sz="1800">
                    <a:solidFill>
                      <a:srgbClr val="40A070"/>
                    </a:solidFill>
                    <a:latin typeface="Courier"/>
                  </a:rPr>
                  <a:t>2</a:t>
                </a:r>
                <a:r>
                  <a:rPr sz="1800">
                    <a:latin typeface="Courier"/>
                  </a:rPr>
                  <a:t>)</a:t>
                </a:r>
                <a:r>
                  <a:rPr sz="1800">
                    <a:solidFill>
                      <a:srgbClr val="666666"/>
                    </a:solidFill>
                    <a:latin typeface="Courier"/>
                  </a:rPr>
                  <a:t>+</a:t>
                </a:r>
                <a:r>
                  <a:rPr sz="1800">
                    <a:solidFill>
                      <a:srgbClr val="40A070"/>
                    </a:solidFill>
                    <a:latin typeface="Courier"/>
                  </a:rPr>
                  <a:t>3.5</a:t>
                </a:r>
                <a:br/>
                <a:r>
                  <a:rPr sz="1800">
                    <a:latin typeface="Courier"/>
                  </a:rPr>
                  <a:t>)</a:t>
                </a:r>
                <a:br/>
                <a:b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like there is a </a:t>
                </a:r>
                <a:r>
                  <a:rPr b="1"/>
                  <a:t>linear</a:t>
                </a:r>
                <a:r>
                  <a:rPr/>
                  <a:t> relationship between the 2 variables:</a:t>
                </a:r>
              </a:p>
              <a:p>
                <a:pPr lvl="0" marL="0" indent="0">
                  <a:buNone/>
                </a:pPr>
                <a:r>
                  <a:rPr/>
                  <a:t>as </a:t>
                </a:r>
                <a14:m>
                  <m:oMath xmlns:m="http://schemas.openxmlformats.org/officeDocument/2006/math">
                    <m:r>
                      <m:t>x</m:t>
                    </m:r>
                    <m:r>
                      <m:t>↗</m:t>
                    </m:r>
                  </m:oMath>
                </a14:m>
                <a:r>
                  <a:rPr/>
                  <a:t>, so </a:t>
                </a:r>
                <a14:m>
                  <m:oMath xmlns:m="http://schemas.openxmlformats.org/officeDocument/2006/math">
                    <m:r>
                      <m:t>y</m:t>
                    </m:r>
                    <m:r>
                      <m:t>↗</m:t>
                    </m:r>
                  </m:oMath>
                </a14:m>
              </a:p>
              <a:p>
                <a:pPr lvl="0" marL="0" indent="0">
                  <a:buNone/>
                </a:pPr>
                <a14:m>
                  <m:oMathPara xmlns:m="http://schemas.openxmlformats.org/officeDocument/2006/math">
                    <m:oMathParaPr>
                      <m:jc m:val="center"/>
                    </m:oMathParaPr>
                    <m:oMath>
                      <m:r>
                        <m:t> </m:t>
                      </m:r>
                    </m:oMath>
                  </m:oMathPara>
                </a14:m>
              </a:p>
              <a:p>
                <a:pPr lvl="0" marL="0" indent="0">
                  <a:buNone/>
                </a:pPr>
                <a:r>
                  <a:rPr/>
                  <a:t>We can try to guess what that relationship is.</a:t>
                </a:r>
              </a:p>
              <a:p>
                <a:pPr lvl="0" marL="0" indent="0">
                  <a:buNone/>
                </a:pPr>
                <a:r>
                  <a:rPr/>
                  <a:t>E.g. we can guess </a:t>
                </a:r>
                <a14:m>
                  <m:oMath xmlns:m="http://schemas.openxmlformats.org/officeDocument/2006/math">
                    <m:r>
                      <m:t>y</m:t>
                    </m:r>
                    <m:r>
                      <m:t>≈</m:t>
                    </m:r>
                    <m:r>
                      <m:t>x</m:t>
                    </m:r>
                    <m:r>
                      <m:t>+</m:t>
                    </m:r>
                    <m:r>
                      <m:t>3</m:t>
                    </m:r>
                  </m:oMath>
                </a14:m>
                <a:r>
                  <a:rPr/>
                  <a:t>:</a:t>
                </a:r>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1.5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ST6103 - GLM - Session 1</dc:title>
  <dc:creator>Marc Henrion</dc:creator>
  <cp:keywords/>
  <dcterms:created xsi:type="dcterms:W3CDTF">2019-07-15T07:10:38Z</dcterms:created>
  <dcterms:modified xsi:type="dcterms:W3CDTF">2019-07-15T07:10:38Z</dcterms:modified>
</cp:coreProperties>
</file>