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6" Type="http://schemas.openxmlformats.org/officeDocument/2006/relationships/tableStyles" Target="tableStyles.xml" /><Relationship Id="rId55" Type="http://schemas.openxmlformats.org/officeDocument/2006/relationships/theme" Target="theme/theme1.xml" /><Relationship Id="rId1" Type="http://schemas.openxmlformats.org/officeDocument/2006/relationships/slideMaster" Target="slideMasters/slideMaster1.xml" /><Relationship Id="rId54" Type="http://schemas.openxmlformats.org/officeDocument/2006/relationships/viewProps" Target="viewProps.xml" /><Relationship Id="rId5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hanco_ST6103"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Session</a:t>
            </a:r>
            <a:r>
              <a:rPr/>
              <a:t> </a:t>
            </a:r>
            <a:r>
              <a:rPr/>
              <a:t>1</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15</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Since these errors can be positive or negative, we minimise the sum of the squares.</a:t>
                </a:r>
              </a:p>
              <a:p>
                <a:pPr lvl="0" marL="0" indent="0">
                  <a:buNone/>
                </a:pPr>
                <a:r>
                  <a:rPr/>
                  <a:t>This is the principle of </a:t>
                </a:r>
                <a:r>
                  <a:rPr b="1"/>
                  <a:t>ordinary least squares</a:t>
                </a:r>
                <a:r>
                  <a:rPr/>
                  <a:t> (OLS).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that minimise</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S</m:t>
                    </m:r>
                    <m:r>
                      <m:t>S</m:t>
                    </m:r>
                  </m:oMath>
                </a14:m>
                <a:r>
                  <a:rPr/>
                  <a:t> above is often also called the error or residual sum of squares (ESS).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p>
          <a:p>
            <a:pPr lvl="0" marL="1270000" indent="0">
              <a:buNone/>
            </a:pPr>
            <a:r>
              <a:rPr sz="1800">
                <a:latin typeface="Courier"/>
              </a:rPr>
              <a:t>## [1] 659.98</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[1] 370.6134</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p>
          <a:p>
            <a:pPr lvl="0" marL="1270000" indent="0">
              <a:buNone/>
            </a:pPr>
            <a:r>
              <a:rPr sz="1800">
                <a:latin typeface="Courier"/>
              </a:rPr>
              <a:t>## [1] 117.1584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p>
              <a:p>
                <a:pPr lvl="0" marL="1270000" indent="0">
                  <a:buNone/>
                </a:pPr>
                <a:r>
                  <a:rPr sz="1800">
                    <a:latin typeface="Courier"/>
                  </a:rPr>
                  <a:t>## [1] 3.309937 1.466308</a:t>
                </a:r>
              </a:p>
              <a:p>
                <a:pPr lvl="0" marL="1270000" indent="0">
                  <a:buNone/>
                </a:pP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p>
              <a:p>
                <a:pPr lvl="0" marL="1270000" indent="0">
                  <a:buNone/>
                </a:pPr>
                <a:r>
                  <a:rPr sz="1800">
                    <a:latin typeface="Courier"/>
                  </a:rPr>
                  <a:t>## [1] 114.0541</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sz="1800">
                <a:latin typeface="Courier"/>
              </a:rPr>
              <a:t>R markdown</a:t>
            </a:r>
            <a:r>
              <a:rPr/>
              <a:t>.</a:t>
            </a:r>
          </a:p>
          <a:p>
            <a:pPr lvl="1"/>
            <a:r>
              <a:rPr/>
              <a:t>All examples / code in these notes is </a:t>
            </a:r>
            <a:r>
              <a:rPr sz="1800">
                <a:latin typeface="Courier"/>
              </a:rPr>
              <a:t>R</a:t>
            </a:r>
            <a:r>
              <a:rPr/>
              <a:t>.</a:t>
            </a:r>
          </a:p>
          <a:p>
            <a:pPr lvl="1"/>
            <a:r>
              <a:rPr/>
              <a:t>You will NOT be assessed on </a:t>
            </a:r>
            <a:r>
              <a:rPr sz="1800">
                <a:latin typeface="Courier"/>
              </a:rPr>
              <a:t>R</a:t>
            </a:r>
            <a:r>
              <a:rPr/>
              <a:t> in the examination for this module, only on GLM theory. GLMs can be fitted with any other statistical programming package and it is straightforward to write your own fitting routine in any programming language. </a:t>
            </a:r>
            <a:r>
              <a:rPr sz="1800">
                <a:latin typeface="Courier"/>
              </a:rPr>
              <a:t>R</a:t>
            </a:r>
            <a:r>
              <a:rPr/>
              <a:t> / Stata / SAS / … will be useful if you plan a career in (bio)statistics. I </a:t>
            </a:r>
            <a:r>
              <a:rPr b="1"/>
              <a:t>highly</a:t>
            </a:r>
            <a:r>
              <a:rPr/>
              <a:t> recommend </a:t>
            </a:r>
            <a:r>
              <a:rPr sz="1800">
                <a:latin typeface="Courier"/>
              </a:rPr>
              <a:t>R</a:t>
            </a:r>
            <a:r>
              <a:rPr/>
              <a:t>.</a:t>
            </a:r>
          </a:p>
          <a:p>
            <a:pPr lvl="1"/>
            <a:r>
              <a:rPr b="1"/>
              <a:t>BUT</a:t>
            </a:r>
            <a:r>
              <a:rPr/>
              <a:t> you will need to be able to read model output from a statistical package - whether </a:t>
            </a:r>
            <a:r>
              <a:rPr sz="1800">
                <a:latin typeface="Courier"/>
              </a:rPr>
              <a:t>R</a:t>
            </a:r>
            <a:r>
              <a:rPr/>
              <a:t> or some other software.</a:t>
            </a:r>
          </a:p>
          <a:p>
            <a:pPr lvl="1"/>
            <a:r>
              <a:rPr/>
              <a:t>GitHub repository - will contain all course materials by the end of the week:</a:t>
            </a:r>
          </a:p>
          <a:p>
            <a:pPr lvl="1">
              <a:buNone/>
            </a:pPr>
            <a:r>
              <a:rPr>
                <a:hlinkClick r:id="rId2"/>
              </a:rPr>
              <a:t>https://github.com/gitMarcH/Chanco_ST6103</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p>
              <a:p>
                <a:pPr lvl="0" marL="1270000" indent="0">
                  <a:buNone/>
                </a:pPr>
                <a:r>
                  <a:rPr sz="1800">
                    <a:latin typeface="Courier"/>
                  </a:rPr>
                  <a:t>## 
## Call:
## lm(formula = y ~ x, data = df)
## 
## Coefficients:
## (Intercept)            x  
##       3.310        1.466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Write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r>
                      <m:t>S</m:t>
                    </m:r>
                    <m:sSub>
                      <m:e>
                        <m:r>
                          <m:t>S</m:t>
                        </m:r>
                      </m:e>
                      <m:sub>
                        <m:r>
                          <m:t>y</m:t>
                        </m:r>
                      </m:sub>
                    </m:sSub>
                  </m:oMath>
                </a14:m>
                <a:r>
                  <a:rPr/>
                  <a:t> is also often called the total sum of squares (TSS).</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calculating this by hand, it is usally easier to write</a:t>
                </a:r>
              </a:p>
              <a:p>
                <a:pPr lvl="0" marL="0" indent="0">
                  <a:buNone/>
                </a:pPr>
                <a14:m>
                  <m:oMath xmlns:m="http://schemas.openxmlformats.org/officeDocument/2006/math">
                    <m:sSub>
                      <m:e>
                        <m:r>
                          <m:t>S</m:t>
                        </m:r>
                      </m:e>
                      <m:sub>
                        <m:r>
                          <m:t>x</m:t>
                        </m:r>
                        <m:r>
                          <m:t>y</m:t>
                        </m:r>
                      </m:sub>
                    </m:sSub>
                    <m:r>
                      <m:t>=</m:t>
                    </m:r>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r>
                      <m:t> </m:t>
                    </m:r>
                    <m:bar>
                      <m:barPr>
                        <m:pos m:val="top"/>
                      </m:barPr>
                      <m:e>
                        <m:r>
                          <m:t>y</m:t>
                        </m:r>
                      </m:e>
                    </m:bar>
                  </m:oMath>
                </a14:m>
                <a:r>
                  <a:rPr/>
                  <a:t> </a:t>
                </a:r>
                <a14:m>
                  <m:oMath xmlns:m="http://schemas.openxmlformats.org/officeDocument/2006/math">
                    <m:r>
                      <m:t>S</m:t>
                    </m:r>
                    <m:sSub>
                      <m:e>
                        <m:r>
                          <m:t>S</m:t>
                        </m:r>
                      </m:e>
                      <m:sub>
                        <m:r>
                          <m:t>x</m:t>
                        </m:r>
                      </m:sub>
                    </m:sSub>
                    <m:r>
                      <m:t>=</m:t>
                    </m:r>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oMath>
                </a14:m>
              </a:p>
              <a:p>
                <a:pPr lvl="0" marL="0" indent="0">
                  <a:buNone/>
                </a:pPr>
                <a14:m>
                  <m:oMathPara xmlns:m="http://schemas.openxmlformats.org/officeDocument/2006/math">
                    <m:oMathParaPr>
                      <m:jc m:val="center"/>
                    </m:oMathParaPr>
                    <m:oMath>
                      <m:r>
                        <m:t> </m:t>
                      </m:r>
                    </m:oMath>
                  </m:oMathPara>
                </a14:m>
              </a:p>
              <a:p>
                <a:pPr lvl="0" marL="0" indent="0">
                  <a:buNone/>
                </a:pPr>
                <a:r>
                  <a:rPr/>
                  <a:t>Exercise:</a:t>
                </a:r>
              </a:p>
              <a:p>
                <a:pPr lvl="0" marL="0" indent="0">
                  <a:buNone/>
                </a:pPr>
                <a:r>
                  <a:rPr/>
                  <a:t>Prove that </a:t>
                </a:r>
                <a14:m>
                  <m:oMath xmlns:m="http://schemas.openxmlformats.org/officeDocument/2006/math">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oMath>
                </a14:m>
                <a:r>
                  <a:rPr/>
                  <a:t> are the OLS solution.</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We require:</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f>
                                  <m:fPr>
                                    <m:type m:val="bar"/>
                                  </m:fPr>
                                  <m:num>
                                    <m:r>
                                      <m:t>δ</m:t>
                                    </m:r>
                                  </m:num>
                                  <m:den>
                                    <m:r>
                                      <m:t>δ</m:t>
                                    </m:r>
                                    <m:sSub>
                                      <m:e>
                                        <m:r>
                                          <m:t>β</m:t>
                                        </m:r>
                                      </m:e>
                                      <m:sub>
                                        <m:r>
                                          <m:t>0</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1</m:t>
                                </m:r>
                                <m:r>
                                  <m:t>)</m:t>
                                </m:r>
                              </m:e>
                            </m:mr>
                            <m:mr>
                              <m:e>
                                <m:f>
                                  <m:fPr>
                                    <m:type m:val="bar"/>
                                  </m:fPr>
                                  <m:num>
                                    <m:r>
                                      <m:t>δ</m:t>
                                    </m:r>
                                  </m:num>
                                  <m:den>
                                    <m:r>
                                      <m:t>δ</m:t>
                                    </m:r>
                                    <m:sSub>
                                      <m:e>
                                        <m:r>
                                          <m:t>β</m:t>
                                        </m:r>
                                      </m:e>
                                      <m:sub>
                                        <m:r>
                                          <m:t>1</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2</m:t>
                                </m:r>
                                <m:r>
                                  <m:t>)</m:t>
                                </m:r>
                              </m:e>
                            </m:mr>
                          </m:m>
                        </m:e>
                      </m:d>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(1)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nary>
                      <m:naryPr>
                        <m:chr m:val="∑"/>
                        <m:limLoc m:val="undOvr"/>
                        <m:subHide m:val="0"/>
                        <m:supHide m:val="1"/>
                      </m:naryPr>
                      <m:sub>
                        <m:r>
                          <m:t>i</m:t>
                        </m:r>
                      </m:sub>
                      <m:sup>
                        <m:r>
                          <m:t>​</m:t>
                        </m:r>
                      </m:sup>
                      <m:e>
                        <m:sSub>
                          <m:e>
                            <m:r>
                              <m:t>y</m:t>
                            </m:r>
                          </m:e>
                          <m:sub>
                            <m:r>
                              <m:t>i</m:t>
                            </m:r>
                          </m:sub>
                        </m:sSub>
                      </m:e>
                    </m:nary>
                    <m:r>
                      <m:t>−</m:t>
                    </m:r>
                    <m:r>
                      <m:t>n</m:t>
                    </m:r>
                    <m:sSub>
                      <m:e>
                        <m:acc>
                          <m:accPr>
                            <m:chr m:val="̂"/>
                          </m:accPr>
                          <m:e>
                            <m:r>
                              <m:t>β</m:t>
                            </m:r>
                          </m:e>
                        </m:acc>
                      </m:e>
                      <m:sub>
                        <m:r>
                          <m:t>0</m:t>
                        </m:r>
                      </m:sub>
                    </m:sSub>
                    <m:r>
                      <m:t>−</m:t>
                    </m:r>
                    <m:sSub>
                      <m:e>
                        <m:acc>
                          <m:accPr>
                            <m:chr m:val="̂"/>
                          </m:accPr>
                          <m:e>
                            <m:r>
                              <m:t>β</m:t>
                            </m:r>
                          </m:e>
                        </m:acc>
                      </m:e>
                      <m:sub>
                        <m:r>
                          <m:t>1</m:t>
                        </m:r>
                      </m:sub>
                    </m:sSub>
                    <m:nary>
                      <m:naryPr>
                        <m:chr m:val="∑"/>
                        <m:limLoc m:val="undOvr"/>
                        <m:subHide m:val="0"/>
                        <m:supHide m:val="1"/>
                      </m:naryPr>
                      <m:sub>
                        <m:r>
                          <m:t>i</m:t>
                        </m:r>
                      </m:sub>
                      <m:sup>
                        <m:r>
                          <m:t>​</m:t>
                        </m:r>
                      </m:sup>
                      <m:e>
                        <m:sSub>
                          <m:e>
                            <m:r>
                              <m:t>x</m:t>
                            </m:r>
                          </m:e>
                          <m:sub>
                            <m:r>
                              <m:t>i</m:t>
                            </m:r>
                          </m:sub>
                        </m:sSub>
                      </m:e>
                    </m:nary>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bar>
                      <m:barPr>
                        <m:pos m:val="top"/>
                      </m:barPr>
                      <m:e>
                        <m:r>
                          <m:t>y</m:t>
                        </m:r>
                      </m:e>
                    </m:bar>
                    <m:r>
                      <m:t>−</m:t>
                    </m:r>
                    <m:acc>
                      <m:accPr>
                        <m:chr m:val="̂"/>
                      </m:accPr>
                      <m:e>
                        <m:sSub>
                          <m:e>
                            <m:r>
                              <m:t>β</m:t>
                            </m:r>
                          </m:e>
                          <m:sub>
                            <m:r>
                              <m:t>0</m:t>
                            </m:r>
                          </m:sub>
                        </m:sSub>
                      </m:e>
                    </m:acc>
                    <m:r>
                      <m:t>−</m:t>
                    </m:r>
                    <m:sSub>
                      <m:e>
                        <m:acc>
                          <m:accPr>
                            <m:chr m:val="̂"/>
                          </m:accPr>
                          <m:e>
                            <m:r>
                              <m:t>β</m:t>
                            </m:r>
                          </m:e>
                        </m:acc>
                      </m:e>
                      <m:sub>
                        <m:r>
                          <m:t>1</m:t>
                        </m:r>
                      </m:sub>
                    </m:sSub>
                    <m:bar>
                      <m:barPr>
                        <m:pos m:val="top"/>
                      </m:barPr>
                      <m:e>
                        <m:r>
                          <m:t>x</m:t>
                        </m:r>
                      </m:e>
                    </m:ba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r>
                      <m:t> </m:t>
                    </m:r>
                    <m:r>
                      <m:t> </m:t>
                    </m:r>
                    <m:r>
                      <m:t> </m:t>
                    </m:r>
                    <m:r>
                      <m:t> </m:t>
                    </m:r>
                    <m:r>
                      <m:t> </m:t>
                    </m:r>
                    <m:r>
                      <m:t> </m:t>
                    </m:r>
                    <m:r>
                      <m:t> </m:t>
                    </m:r>
                    <m:r>
                      <m:t> </m:t>
                    </m:r>
                    <m:r>
                      <m:t> </m:t>
                    </m:r>
                    <m:r>
                      <m:t> </m:t>
                    </m:r>
                    <m:r>
                      <m:t>(</m:t>
                    </m:r>
                    <m:r>
                      <m:t>3</m:t>
                    </m:r>
                    <m:r>
                      <m:t>)</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(2)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sSub>
                      <m:e>
                        <m:r>
                          <m:t>x</m:t>
                        </m:r>
                      </m:e>
                      <m:sub>
                        <m:r>
                          <m:t>i</m:t>
                        </m:r>
                      </m:sub>
                    </m:sSub>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acc>
                          <m:accPr>
                            <m:chr m:val="̂"/>
                          </m:accPr>
                          <m:e>
                            <m:r>
                              <m:t>β</m:t>
                            </m:r>
                          </m:e>
                        </m:acc>
                      </m:e>
                      <m:sub>
                        <m:r>
                          <m:t>0</m:t>
                        </m:r>
                      </m:sub>
                    </m:sSub>
                    <m:sSub>
                      <m:e>
                        <m:r>
                          <m:t>x</m:t>
                        </m:r>
                      </m:e>
                      <m:sub>
                        <m:r>
                          <m:t>i</m:t>
                        </m:r>
                      </m:sub>
                    </m:sSub>
                    <m:r>
                      <m:t>−</m:t>
                    </m:r>
                    <m:sSub>
                      <m:e>
                        <m:acc>
                          <m:accPr>
                            <m:chr m:val="̂"/>
                          </m:accPr>
                          <m:e>
                            <m:r>
                              <m:t>β</m:t>
                            </m:r>
                          </m:e>
                        </m:acc>
                      </m:e>
                      <m:sub>
                        <m:r>
                          <m:t>1</m:t>
                        </m:r>
                      </m:sub>
                    </m:sSub>
                    <m:sSubSup>
                      <m:e>
                        <m:r>
                          <m:t>x</m:t>
                        </m:r>
                      </m:e>
                      <m:sub>
                        <m:r>
                          <m:t>i</m:t>
                        </m:r>
                      </m:sub>
                      <m:sup>
                        <m:r>
                          <m:t>2</m:t>
                        </m:r>
                      </m:sup>
                    </m:sSubSup>
                    <m:r>
                      <m:t>)</m:t>
                    </m:r>
                    <m:r>
                      <m:t>=</m:t>
                    </m:r>
                    <m:r>
                      <m:t>0</m:t>
                    </m:r>
                    <m:r>
                      <m:t> </m:t>
                    </m:r>
                    <m:r>
                      <m:t> </m:t>
                    </m:r>
                    <m:r>
                      <m:t> </m:t>
                    </m:r>
                    <m:r>
                      <m:t> </m:t>
                    </m:r>
                    <m:r>
                      <m:t> </m:t>
                    </m:r>
                    <m:r>
                      <m:t> </m:t>
                    </m:r>
                    <m:r>
                      <m:t> </m:t>
                    </m:r>
                    <m:r>
                      <m:t> </m:t>
                    </m:r>
                    <m:r>
                      <m:t> </m:t>
                    </m:r>
                    <m:r>
                      <m:t> </m:t>
                    </m:r>
                    <m:r>
                      <m:t>(</m:t>
                    </m:r>
                    <m:r>
                      <m:t>4</m:t>
                    </m:r>
                    <m:r>
                      <m:t>)</m:t>
                    </m:r>
                  </m:oMath>
                </a14:m>
              </a:p>
              <a:p>
                <a:pPr lvl="0" marL="0" indent="0">
                  <a:buNone/>
                </a:pPr>
                <a:r>
                  <a:rPr/>
                  <a:t>Substituting (3) into (4):</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sSub>
                      <m:e>
                        <m:acc>
                          <m:accPr>
                            <m:chr m:val="̂"/>
                          </m:accPr>
                          <m:e>
                            <m:r>
                              <m:t>β</m:t>
                            </m:r>
                          </m:e>
                        </m:acc>
                      </m:e>
                      <m:sub>
                        <m:r>
                          <m:t>1</m:t>
                        </m:r>
                      </m:sub>
                    </m:sSub>
                    <m:bar>
                      <m:barPr>
                        <m:pos m:val="top"/>
                      </m:barPr>
                      <m:e>
                        <m:r>
                          <m:t>x</m:t>
                        </m:r>
                      </m:e>
                    </m:bar>
                    <m:sSub>
                      <m:e>
                        <m:r>
                          <m:t>x</m:t>
                        </m:r>
                      </m:e>
                      <m:sub>
                        <m:r>
                          <m:t>i</m:t>
                        </m:r>
                      </m:sub>
                    </m:sSub>
                    <m:r>
                      <m:t>−</m:t>
                    </m:r>
                    <m:sSub>
                      <m:e>
                        <m:acc>
                          <m:accPr>
                            <m:chr m:val="̂"/>
                          </m:accPr>
                          <m:e>
                            <m:r>
                              <m:t>β</m:t>
                            </m:r>
                          </m:e>
                        </m:acc>
                      </m:e>
                      <m:sub>
                        <m:r>
                          <m:t>1</m:t>
                        </m:r>
                      </m:sub>
                    </m:sSub>
                    <m:sSubSup>
                      <m:e>
                        <m:r>
                          <m:t>x</m:t>
                        </m:r>
                      </m:e>
                      <m:sub>
                        <m:r>
                          <m:t>i</m:t>
                        </m:r>
                      </m:sub>
                      <m:sup>
                        <m:r>
                          <m:t>2</m:t>
                        </m:r>
                      </m:sup>
                    </m:sSubSup>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sSub>
                      <m:e>
                        <m:acc>
                          <m:accPr>
                            <m:chr m:val="̂"/>
                          </m:accPr>
                          <m:e>
                            <m:r>
                              <m:t>β</m:t>
                            </m:r>
                          </m:e>
                        </m:acc>
                      </m:e>
                      <m:sub>
                        <m:r>
                          <m:t>1</m:t>
                        </m:r>
                      </m:sub>
                    </m:sSub>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den>
                    </m:f>
                    <m:r>
                      <m:t> </m:t>
                    </m:r>
                    <m:r>
                      <m:t> </m:t>
                    </m:r>
                    <m:r>
                      <m:t> </m:t>
                    </m:r>
                    <m:r>
                      <m:t> </m:t>
                    </m:r>
                    <m:r>
                      <m:t> </m:t>
                    </m:r>
                    <m:r>
                      <m:t> </m:t>
                    </m:r>
                    <m:r>
                      <m:t> </m:t>
                    </m:r>
                    <m:r>
                      <m:t> </m:t>
                    </m:r>
                    <m:r>
                      <m:t> </m:t>
                    </m:r>
                    <m:r>
                      <m:t> </m:t>
                    </m:r>
                    <m:r>
                      <m:t>(</m:t>
                    </m:r>
                    <m:r>
                      <m:t>5</m:t>
                    </m:r>
                    <m:r>
                      <m:t>)</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Now, this can be simplified by noting that </a:t>
                </a:r>
                <a14:m>
                  <m:oMath xmlns:m="http://schemas.openxmlformats.org/officeDocument/2006/math">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r>
                      <m:t>=</m:t>
                    </m:r>
                    <m:r>
                      <m:t>0</m:t>
                    </m:r>
                  </m:oMath>
                </a14:m>
                <a:r>
                  <a:rPr/>
                  <a:t> and </a:t>
                </a:r>
                <a14:m>
                  <m:oMath xmlns:m="http://schemas.openxmlformats.org/officeDocument/2006/math">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r>
                      <m:t>=</m:t>
                    </m:r>
                    <m:r>
                      <m:t>0</m:t>
                    </m:r>
                  </m:oMath>
                </a14:m>
                <a:r>
                  <a:rPr/>
                  <a:t> and adding these terms to the numerator and denominator respectively of (5).</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den>
                    </m:f>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den>
                    </m:f>
                    <m:r>
                      <m:t>=</m:t>
                    </m:r>
                    <m:f>
                      <m:fPr>
                        <m:type m:val="bar"/>
                      </m:fPr>
                      <m:num>
                        <m:sSub>
                          <m:e>
                            <m:r>
                              <m:t>S</m:t>
                            </m:r>
                          </m:e>
                          <m:sub>
                            <m:r>
                              <m:t>x</m:t>
                            </m:r>
                            <m:r>
                              <m:t>y</m:t>
                            </m:r>
                          </m:sub>
                        </m:sSub>
                      </m:num>
                      <m:den>
                        <m:r>
                          <m:t>S</m:t>
                        </m:r>
                        <m:sSub>
                          <m:e>
                            <m:r>
                              <m:t>S</m:t>
                            </m:r>
                          </m:e>
                          <m:sub>
                            <m:r>
                              <m:t>x</m:t>
                            </m:r>
                          </m:sub>
                        </m:sSub>
                      </m:den>
                    </m:f>
                  </m:oMath>
                </a14:m>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calculating by hand, the formulas most useful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f>
                        <m:fPr>
                          <m:type m:val="bar"/>
                        </m:fPr>
                        <m:num>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r>
                            <m:t> </m:t>
                          </m:r>
                          <m:bar>
                            <m:barPr>
                              <m:pos m:val="top"/>
                            </m:barPr>
                            <m:e>
                              <m:r>
                                <m:t>y</m:t>
                              </m:r>
                            </m:e>
                          </m:bar>
                        </m:num>
                        <m:den>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(to be calculated by hand):</a:t>
            </a:r>
          </a:p>
          <a:p>
            <a:pPr lvl="0" marL="1270000" indent="0">
              <a:buNone/>
            </a:pPr>
            <a:r>
              <a:rPr sz="1800">
                <a:latin typeface="Courier"/>
              </a:rPr>
              <a:t>x&lt;-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8</a:t>
            </a:r>
            <a:r>
              <a:rPr sz="1800">
                <a:latin typeface="Courier"/>
              </a:rPr>
              <a:t>,</a:t>
            </a:r>
            <a:r>
              <a:rPr sz="1800">
                <a:solidFill>
                  <a:srgbClr val="40A070"/>
                </a:solidFill>
                <a:latin typeface="Courier"/>
              </a:rPr>
              <a:t>10</a:t>
            </a:r>
            <a:r>
              <a:rPr sz="1800">
                <a:latin typeface="Courier"/>
              </a:rPr>
              <a:t>)</a:t>
            </a:r>
            <a:br/>
            <a:r>
              <a:rPr sz="1800">
                <a:latin typeface="Courier"/>
              </a:rPr>
              <a:t>y&lt;-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11</a:t>
            </a:r>
            <a:r>
              <a:rPr sz="1800">
                <a:latin typeface="Courier"/>
              </a:rPr>
              <a:t>,</a:t>
            </a:r>
            <a:r>
              <a:rPr sz="1800">
                <a:solidFill>
                  <a:srgbClr val="40A070"/>
                </a:solidFill>
                <a:latin typeface="Courier"/>
              </a:rPr>
              <a:t>19</a:t>
            </a:r>
            <a:r>
              <a:rPr sz="1800">
                <a:latin typeface="Courier"/>
              </a:rPr>
              <a:t>,</a:t>
            </a:r>
            <a:r>
              <a:rPr sz="1800">
                <a:solidFill>
                  <a:srgbClr val="40A070"/>
                </a:solidFill>
                <a:latin typeface="Courier"/>
              </a:rPr>
              <a:t>18</a:t>
            </a:r>
            <a:r>
              <a:rPr sz="1800">
                <a:latin typeface="Courier"/>
              </a:rPr>
              <a:t>)</a:t>
            </a:r>
            <a:br/>
            <a:r>
              <a:rPr sz="1800">
                <a:latin typeface="Courier"/>
              </a:rPr>
              <a:t>n&lt;-</a:t>
            </a:r>
            <a:r>
              <a:rPr sz="1800" b="1">
                <a:solidFill>
                  <a:srgbClr val="007020"/>
                </a:solidFill>
                <a:latin typeface="Courier"/>
              </a:rPr>
              <a:t>length</a:t>
            </a:r>
            <a:r>
              <a:rPr sz="1800">
                <a:latin typeface="Courier"/>
              </a:rPr>
              <a:t>(x)</a:t>
            </a:r>
            <a:b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xy=</a:t>
            </a:r>
            <a:r>
              <a:rPr sz="1800">
                <a:solidFill>
                  <a:srgbClr val="007020"/>
                </a:solidFill>
                <a:latin typeface="Courier"/>
              </a:rPr>
              <a:t>NA</a:t>
            </a:r>
            <a:r>
              <a:rPr sz="1800">
                <a:latin typeface="Courier"/>
              </a:rPr>
              <a:t>,</a:t>
            </a:r>
            <a:r>
              <a:rPr sz="1800">
                <a:solidFill>
                  <a:srgbClr val="902000"/>
                </a:solidFill>
                <a:latin typeface="Courier"/>
              </a:rPr>
              <a:t>x2=</a:t>
            </a:r>
            <a:r>
              <a:rPr sz="1800">
                <a:solidFill>
                  <a:srgbClr val="007020"/>
                </a:solidFill>
                <a:latin typeface="Courier"/>
              </a:rPr>
              <a:t>NA</a:t>
            </a:r>
            <a:r>
              <a:rPr sz="1800">
                <a:latin typeface="Courier"/>
              </a:rPr>
              <a:t>)</a:t>
            </a:r>
            <a:br/>
            <a:r>
              <a:rPr sz="1800" b="1">
                <a:solidFill>
                  <a:srgbClr val="007020"/>
                </a:solidFill>
                <a:latin typeface="Courier"/>
              </a:rPr>
              <a:t>print</a:t>
            </a:r>
            <a:r>
              <a:rPr sz="1800">
                <a:latin typeface="Courier"/>
              </a:rPr>
              <a:t>(df)</a:t>
            </a:r>
          </a:p>
          <a:p>
            <a:pPr lvl="0" marL="1270000" indent="0">
              <a:buNone/>
            </a:pPr>
            <a:r>
              <a:rPr sz="1800">
                <a:latin typeface="Courier"/>
              </a:rPr>
              <a:t>##    x  y xy x2
## 1  1  1 NA NA
## 2  3  5 NA NA
## 3  4 10 NA NA
## 4  5 11 NA NA
## 5  8 19 NA NA
## 6 10 18 NA NA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1: Linear Model</a:t>
                </a:r>
              </a:p>
              <a:p>
                <a:pPr lvl="0" marL="0" indent="0">
                  <a:buNone/>
                </a:pPr>
                <a14:m>
                  <m:oMathPara xmlns:m="http://schemas.openxmlformats.org/officeDocument/2006/math">
                    <m:oMathParaPr>
                      <m:jc m:val="center"/>
                    </m:oMathParaPr>
                    <m:oMath>
                      <m:r>
                        <m:t> </m:t>
                      </m:r>
                    </m:oMath>
                  </m:oMathPara>
                </a14:m>
              </a:p>
              <a:p>
                <a:pPr lvl="0" marL="0" indent="0">
                  <a:buNone/>
                </a:pPr>
                <a:r>
                  <a:rPr/>
                  <a:t>The definite reference for GLMs is:</a:t>
                </a:r>
              </a:p>
              <a:p>
                <a:pPr lvl="0" marL="0" indent="0">
                  <a:buNone/>
                </a:pPr>
                <a:r>
                  <a:rPr/>
                  <a:t>McCullagh, P. and Nelder, J.A. (1989). “Generalized Linear Models”. </a:t>
                </a:r>
                <a14:m>
                  <m:oMath xmlns:m="http://schemas.openxmlformats.org/officeDocument/2006/math">
                    <m:sSup>
                      <m:e>
                        <m:r>
                          <m:t>2</m:t>
                        </m:r>
                      </m:e>
                      <m:sup>
                        <m:r>
                          <m:t>n</m:t>
                        </m:r>
                        <m:r>
                          <m:t>d</m:t>
                        </m:r>
                      </m:sup>
                    </m:sSup>
                  </m:oMath>
                </a14:m>
                <a:r>
                  <a:rPr/>
                  <a:t> ed. Chapman &amp; Hall / CRC.</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df</a:t>
            </a:r>
            <a:r>
              <a:rPr sz="1800">
                <a:solidFill>
                  <a:srgbClr val="666666"/>
                </a:solidFill>
                <a:latin typeface="Courier"/>
              </a:rPr>
              <a:t>$</a:t>
            </a:r>
            <a:r>
              <a:rPr sz="1800">
                <a:latin typeface="Courier"/>
              </a:rPr>
              <a:t>xy&lt;-x</a:t>
            </a:r>
            <a:r>
              <a:rPr sz="1800">
                <a:solidFill>
                  <a:srgbClr val="666666"/>
                </a:solidFill>
                <a:latin typeface="Courier"/>
              </a:rPr>
              <a:t>*</a:t>
            </a:r>
            <a:r>
              <a:rPr sz="1800">
                <a:latin typeface="Courier"/>
              </a:rPr>
              <a:t>y</a:t>
            </a:r>
            <a:br/>
            <a:r>
              <a:rPr sz="1800">
                <a:latin typeface="Courier"/>
              </a:rPr>
              <a:t>df</a:t>
            </a:r>
            <a:r>
              <a:rPr sz="1800">
                <a:solidFill>
                  <a:srgbClr val="666666"/>
                </a:solidFill>
                <a:latin typeface="Courier"/>
              </a:rPr>
              <a:t>$</a:t>
            </a:r>
            <a:r>
              <a:rPr sz="1800">
                <a:latin typeface="Courier"/>
              </a:rPr>
              <a:t>x2=x</a:t>
            </a:r>
            <a:r>
              <a:rPr sz="1800">
                <a:solidFill>
                  <a:srgbClr val="666666"/>
                </a:solidFill>
                <a:latin typeface="Courier"/>
              </a:rPr>
              <a:t>^</a:t>
            </a:r>
            <a:r>
              <a:rPr sz="1800">
                <a:solidFill>
                  <a:srgbClr val="40A070"/>
                </a:solidFill>
                <a:latin typeface="Courier"/>
              </a:rPr>
              <a:t>2</a:t>
            </a:r>
            <a:br/>
            <a:br/>
            <a:r>
              <a:rPr sz="1800" b="1">
                <a:solidFill>
                  <a:srgbClr val="007020"/>
                </a:solidFill>
                <a:latin typeface="Courier"/>
              </a:rPr>
              <a:t>print</a:t>
            </a:r>
            <a:r>
              <a:rPr sz="1800">
                <a:latin typeface="Courier"/>
              </a:rPr>
              <a:t>(df)</a:t>
            </a:r>
          </a:p>
          <a:p>
            <a:pPr lvl="0" marL="1270000" indent="0">
              <a:buNone/>
            </a:pPr>
            <a:r>
              <a:rPr sz="1800">
                <a:latin typeface="Courier"/>
              </a:rPr>
              <a:t>##    x  y  xy  x2
## 1  1  1   1   1
## 2  3  5  15   9
## 3  4 10  40  16
## 4  5 11  55  25
## 5  8 19 152  64
## 6 10 18 180 100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Sxy&lt;-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xy)</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b="1">
                <a:solidFill>
                  <a:srgbClr val="007020"/>
                </a:solidFill>
                <a:latin typeface="Courier"/>
              </a:rPr>
              <a:t>mean</a:t>
            </a:r>
            <a:r>
              <a:rPr sz="1800">
                <a:latin typeface="Courier"/>
              </a:rPr>
              <a:t>(y)</a:t>
            </a:r>
            <a:br/>
            <a:r>
              <a:rPr sz="1800">
                <a:latin typeface="Courier"/>
              </a:rPr>
              <a:t>SSx&lt;-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x2)</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a:solidFill>
                  <a:srgbClr val="40A070"/>
                </a:solidFill>
                <a:latin typeface="Courier"/>
              </a:rPr>
              <a:t>2</a:t>
            </a:r>
            <a:br/>
            <a:br/>
            <a:r>
              <a:rPr sz="1800">
                <a:latin typeface="Courier"/>
              </a:rPr>
              <a:t>beta1&lt;-Sxy</a:t>
            </a:r>
            <a:r>
              <a:rPr sz="1800">
                <a:solidFill>
                  <a:srgbClr val="666666"/>
                </a:solidFill>
                <a:latin typeface="Courier"/>
              </a:rPr>
              <a:t>/</a:t>
            </a:r>
            <a:r>
              <a:rPr sz="1800">
                <a:latin typeface="Courier"/>
              </a:rPr>
              <a:t>SSx</a:t>
            </a:r>
            <a:br/>
            <a:r>
              <a:rPr sz="1800">
                <a:latin typeface="Courier"/>
              </a:rPr>
              <a:t>beta0&lt;-</a:t>
            </a:r>
            <a:r>
              <a:rPr sz="1800" b="1">
                <a:solidFill>
                  <a:srgbClr val="007020"/>
                </a:solidFill>
                <a:latin typeface="Courier"/>
              </a:rPr>
              <a:t>mean</a:t>
            </a:r>
            <a:r>
              <a:rPr sz="1800">
                <a:latin typeface="Courier"/>
              </a:rPr>
              <a:t>(y)</a:t>
            </a:r>
            <a:r>
              <a:rPr sz="1800">
                <a:solidFill>
                  <a:srgbClr val="666666"/>
                </a:solidFill>
                <a:latin typeface="Courier"/>
              </a:rPr>
              <a:t>-</a:t>
            </a:r>
            <a:r>
              <a:rPr sz="1800">
                <a:latin typeface="Courier"/>
              </a:rPr>
              <a:t>beta1</a:t>
            </a:r>
            <a:r>
              <a:rPr sz="1800">
                <a:solidFill>
                  <a:srgbClr val="666666"/>
                </a:solidFill>
                <a:latin typeface="Courier"/>
              </a:rPr>
              <a:t>*</a:t>
            </a:r>
            <a:r>
              <a:rPr sz="1800" b="1">
                <a:solidFill>
                  <a:srgbClr val="007020"/>
                </a:solidFill>
                <a:latin typeface="Courier"/>
              </a:rPr>
              <a:t>mean</a:t>
            </a:r>
            <a:r>
              <a:rPr sz="1800">
                <a:latin typeface="Courier"/>
              </a:rPr>
              <a:t>(x)</a:t>
            </a:r>
            <a:br/>
            <a:br/>
            <a:r>
              <a:rPr sz="1800" b="1">
                <a:solidFill>
                  <a:srgbClr val="007020"/>
                </a:solidFill>
                <a:latin typeface="Courier"/>
              </a:rPr>
              <a:t>print</a:t>
            </a:r>
            <a:r>
              <a:rPr sz="1800">
                <a:latin typeface="Courier"/>
              </a:rPr>
              <a:t>(</a:t>
            </a:r>
            <a:r>
              <a:rPr sz="1800" b="1">
                <a:solidFill>
                  <a:srgbClr val="007020"/>
                </a:solidFill>
                <a:latin typeface="Courier"/>
              </a:rPr>
              <a:t>c</a:t>
            </a:r>
            <a:r>
              <a:rPr sz="1800">
                <a:latin typeface="Courier"/>
              </a:rPr>
              <a:t>(beta0,beta1))</a:t>
            </a:r>
          </a:p>
          <a:p>
            <a:pPr lvl="0" marL="1270000" indent="0">
              <a:buNone/>
            </a:pPr>
            <a:r>
              <a:rPr sz="1800">
                <a:latin typeface="Courier"/>
              </a:rPr>
              <a:t>## [1] 0.08206687 2.04863222</a:t>
            </a: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as.vector</a:t>
            </a:r>
            <a:r>
              <a:rPr sz="1800">
                <a:latin typeface="Courier"/>
              </a:rPr>
              <a:t>(</a:t>
            </a:r>
            <a:r>
              <a:rPr sz="1800" b="1">
                <a:solidFill>
                  <a:srgbClr val="007020"/>
                </a:solidFill>
                <a:latin typeface="Courier"/>
              </a:rPr>
              <a:t>coef</a:t>
            </a:r>
            <a:r>
              <a:rPr sz="1800">
                <a:latin typeface="Courier"/>
              </a:rPr>
              <a: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p>
          <a:p>
            <a:pPr lvl="0" marL="1270000" indent="0">
              <a:buNone/>
            </a:pPr>
            <a:r>
              <a:rPr sz="1800">
                <a:latin typeface="Courier"/>
              </a:rPr>
              <a:t>## [1] 0.08206687 2.04863222</a:t>
            </a:r>
          </a:p>
          <a:p>
            <a:pPr lvl="0" marL="1270000" indent="0">
              <a:buNone/>
            </a:pPr>
            <a:r>
              <a:rPr sz="1800" b="1">
                <a:solidFill>
                  <a:srgbClr val="007020"/>
                </a:solidFill>
                <a:latin typeface="Courier"/>
              </a:rPr>
              <a:t>plot</a:t>
            </a:r>
            <a:r>
              <a:rPr sz="1800">
                <a:latin typeface="Courier"/>
              </a:rPr>
              <a:t>(x,y,</a:t>
            </a:r>
            <a:r>
              <a:rPr sz="1800">
                <a:solidFill>
                  <a:srgbClr val="902000"/>
                </a:solidFill>
                <a:latin typeface="Courier"/>
              </a:rPr>
              <a:t>cex=</a:t>
            </a:r>
            <a:r>
              <a:rPr sz="1800">
                <a:solidFill>
                  <a:srgbClr val="40A070"/>
                </a:solidFill>
                <a:latin typeface="Courier"/>
              </a:rPr>
              <a:t>2</a:t>
            </a:r>
            <a:r>
              <a:rPr sz="1800">
                <a:latin typeface="Courier"/>
              </a:rPr>
              <a:t>)</a:t>
            </a:r>
            <a:br/>
            <a:r>
              <a:rPr sz="1800">
                <a:latin typeface="Courier"/>
              </a:rPr>
              <a:t>xx&lt;-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a:t>
            </a:r>
            <a:r>
              <a:rPr sz="1800">
                <a:solidFill>
                  <a:srgbClr val="902000"/>
                </a:solidFill>
                <a:latin typeface="Courier"/>
              </a:rPr>
              <a:t>length=</a:t>
            </a:r>
            <a:r>
              <a:rPr sz="1800">
                <a:solidFill>
                  <a:srgbClr val="40A070"/>
                </a:solidFill>
                <a:latin typeface="Courier"/>
              </a:rPr>
              <a:t>100</a:t>
            </a:r>
            <a:r>
              <a:rPr sz="1800">
                <a:latin typeface="Courier"/>
              </a:rPr>
              <a:t>)</a:t>
            </a:r>
            <a:br/>
            <a:r>
              <a:rPr sz="1800">
                <a:latin typeface="Courier"/>
              </a:rPr>
              <a:t>yy&lt;-beta0</a:t>
            </a:r>
            <a:r>
              <a:rPr sz="1800">
                <a:solidFill>
                  <a:srgbClr val="666666"/>
                </a:solidFill>
                <a:latin typeface="Courier"/>
              </a:rPr>
              <a:t>+</a:t>
            </a:r>
            <a:r>
              <a:rPr sz="1800">
                <a:latin typeface="Courier"/>
              </a:rPr>
              <a:t>beta1</a:t>
            </a:r>
            <a:r>
              <a:rPr sz="1800">
                <a:solidFill>
                  <a:srgbClr val="666666"/>
                </a:solidFill>
                <a:latin typeface="Courier"/>
              </a:rPr>
              <a:t>*</a:t>
            </a:r>
            <a:r>
              <a:rPr sz="1800">
                <a:latin typeface="Courier"/>
              </a:rPr>
              <a:t>xx</a:t>
            </a:r>
            <a:br/>
            <a:r>
              <a:rPr sz="1800" b="1">
                <a:solidFill>
                  <a:srgbClr val="007020"/>
                </a:solidFill>
                <a:latin typeface="Courier"/>
              </a:rPr>
              <a:t>lines</a:t>
            </a:r>
            <a:r>
              <a:rPr sz="1800">
                <a:latin typeface="Courier"/>
              </a:rPr>
              <a:t>(xx,yy,</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2.5</a:t>
            </a:r>
            <a:r>
              <a:rPr sz="1800">
                <a:latin typeface="Courier"/>
              </a:rPr>
              <a:t>)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 TSS = RSS + ESS</a:t>
                </a:r>
              </a:p>
              <a:p>
                <a:pPr lvl="1"/>
                <a:r>
                  <a:rPr/>
                  <a:t>the regression sum of squares </a:t>
                </a:r>
                <a14:m>
                  <m:oMath xmlns:m="http://schemas.openxmlformats.org/officeDocument/2006/math">
                    <m:r>
                      <m:t>R</m:t>
                    </m:r>
                    <m:r>
                      <m:t>S</m:t>
                    </m:r>
                    <m:r>
                      <m:t>S</m:t>
                    </m:r>
                    <m:r>
                      <m:t>=</m:t>
                    </m:r>
                    <m:nary>
                      <m:naryPr>
                        <m:chr m:val="∑"/>
                        <m:limLoc m:val="undOvr"/>
                        <m:subHide m:val="0"/>
                        <m:supHide m:val="1"/>
                      </m:naryPr>
                      <m:sub>
                        <m:r>
                          <m:t>i</m:t>
                        </m:r>
                      </m:sub>
                      <m:sup>
                        <m:r>
                          <m:t>​</m:t>
                        </m:r>
                      </m:sup>
                      <m:e>
                        <m:r>
                          <m:t>(</m:t>
                        </m:r>
                      </m:e>
                    </m:nary>
                    <m:sSub>
                      <m:e>
                        <m:acc>
                          <m:accPr>
                            <m:chr m:val="̂"/>
                          </m:accPr>
                          <m:e>
                            <m:r>
                              <m:t>y</m:t>
                            </m:r>
                          </m:e>
                        </m:acc>
                      </m:e>
                      <m:sub>
                        <m:r>
                          <m:t>i</m:t>
                        </m:r>
                      </m:sub>
                    </m:sSub>
                    <m:r>
                      <m:t>−</m:t>
                    </m:r>
                    <m:bar>
                      <m:barPr>
                        <m:pos m:val="top"/>
                      </m:barPr>
                      <m:e>
                        <m:r>
                          <m:t>y</m:t>
                        </m:r>
                      </m:e>
                    </m:bar>
                    <m:sSup>
                      <m:e>
                        <m:r>
                          <m:t>)</m:t>
                        </m:r>
                      </m:e>
                      <m:sup>
                        <m:r>
                          <m:t>2</m:t>
                        </m:r>
                      </m:sup>
                    </m:sSup>
                    <m:r>
                      <m:t>=</m:t>
                    </m:r>
                    <m:sSubSup>
                      <m:e>
                        <m:r>
                          <m:t>S</m:t>
                        </m:r>
                      </m:e>
                      <m:sub>
                        <m:r>
                          <m:t>x</m:t>
                        </m:r>
                        <m:r>
                          <m:t>y</m:t>
                        </m:r>
                      </m:sub>
                      <m:sup>
                        <m:r>
                          <m:t>2</m:t>
                        </m:r>
                      </m:sup>
                    </m:sSubSup>
                    <m:r>
                      <m:t>/</m:t>
                    </m:r>
                    <m:r>
                      <m:t>S</m:t>
                    </m:r>
                    <m:sSub>
                      <m:e>
                        <m:r>
                          <m:t>S</m:t>
                        </m:r>
                      </m:e>
                      <m:sub>
                        <m:r>
                          <m:t>x</m:t>
                        </m:r>
                      </m:sub>
                    </m:sSub>
                  </m:oMath>
                </a14:m>
              </a:p>
              <a:p>
                <a:pPr lvl="1"/>
                <a:r>
                  <a:rPr/>
                  <a:t>the error / residual sum of squares </a:t>
                </a:r>
                <a14:m>
                  <m:oMath xmlns:m="http://schemas.openxmlformats.org/officeDocument/2006/math">
                    <m:r>
                      <m:t>E</m:t>
                    </m:r>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r>
                  <a:rPr/>
                  <a:t>In the case of a single predictor </a:t>
                </a:r>
                <a14:m>
                  <m:oMath xmlns:m="http://schemas.openxmlformats.org/officeDocument/2006/math">
                    <m:r>
                      <m:t>X</m:t>
                    </m:r>
                  </m:oMath>
                </a14:m>
                <a:r>
                  <a:rPr/>
                  <a:t>, </a:t>
                </a:r>
                <a14:m>
                  <m:oMath xmlns:m="http://schemas.openxmlformats.org/officeDocument/2006/math">
                    <m:sSup>
                      <m:e>
                        <m:r>
                          <m:t>R</m:t>
                        </m:r>
                      </m:e>
                      <m:sup>
                        <m:r>
                          <m:t>2</m:t>
                        </m:r>
                      </m:sup>
                    </m:sSup>
                  </m:oMath>
                </a14:m>
                <a:r>
                  <a:rPr/>
                  <a:t> is also the squared sample correlation coefficient </a:t>
                </a:r>
                <a14:m>
                  <m:oMath xmlns:m="http://schemas.openxmlformats.org/officeDocument/2006/math">
                    <m:r>
                      <m:t>ρ</m:t>
                    </m:r>
                    <m:r>
                      <m:t>(</m:t>
                    </m:r>
                    <m:r>
                      <m:rPr>
                        <m:sty m:val="b"/>
                      </m:rPr>
                      <m:t>y</m:t>
                    </m:r>
                    <m:r>
                      <m:t>,</m:t>
                    </m:r>
                    <m:r>
                      <m:rPr>
                        <m:sty m:val="b"/>
                      </m:rPr>
                      <m:t>x</m:t>
                    </m:r>
                    <m:r>
                      <m:t>)</m:t>
                    </m:r>
                  </m:oMath>
                </a14:m>
                <a:r>
                  <a:rPr/>
                  <a:t> between the observed </a:t>
                </a:r>
                <a14:m>
                  <m:oMath xmlns:m="http://schemas.openxmlformats.org/officeDocument/2006/math">
                    <m:r>
                      <m:rPr>
                        <m:sty m:val="b"/>
                      </m:rPr>
                      <m:t>y</m:t>
                    </m:r>
                  </m:oMath>
                </a14:m>
                <a:r>
                  <a:rPr/>
                  <a:t> and </a:t>
                </a:r>
                <a14:m>
                  <m:oMath xmlns:m="http://schemas.openxmlformats.org/officeDocument/2006/math">
                    <m:r>
                      <m:rPr>
                        <m:sty m:val="b"/>
                      </m:rPr>
                      <m:t>x</m:t>
                    </m:r>
                  </m:oMath>
                </a14:m>
                <a:r>
                  <a:rPr/>
                  <a: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a:t>
                </a:r>
              </a:p>
              <a:p>
                <a:pPr lvl="0" marL="0" indent="0">
                  <a:buNone/>
                </a:pPr>
                <a:r>
                  <a:rPr/>
                  <a:t>(</a:t>
                </a:r>
                <a14:m>
                  <m:oMath xmlns:m="http://schemas.openxmlformats.org/officeDocument/2006/math">
                    <m:sSup>
                      <m:e>
                        <m:r>
                          <m:t>R</m:t>
                        </m:r>
                      </m:e>
                      <m:sup>
                        <m:r>
                          <m:t>2</m:t>
                        </m:r>
                      </m:sup>
                    </m:sSup>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r>
                      <m:t>,</m:t>
                    </m:r>
                    <m:sSub>
                      <m:e>
                        <m:acc>
                          <m:accPr>
                            <m:chr m:val="̂"/>
                          </m:accPr>
                          <m:e>
                            <m:r>
                              <m:t>β</m:t>
                            </m:r>
                          </m:e>
                        </m:acc>
                      </m:e>
                      <m:sub>
                        <m:r>
                          <m:t>1</m:t>
                        </m:r>
                      </m:sub>
                    </m:sSub>
                    <m:r>
                      <m:t>=</m:t>
                    </m:r>
                    <m:f>
                      <m:fPr>
                        <m:type m:val="bar"/>
                      </m:fPr>
                      <m:num>
                        <m:sSub>
                          <m:e>
                            <m:r>
                              <m:t>S</m:t>
                            </m:r>
                          </m:e>
                          <m:sub>
                            <m:r>
                              <m:t>x</m:t>
                            </m:r>
                            <m:r>
                              <m:t>y</m:t>
                            </m:r>
                          </m:sub>
                        </m:sSub>
                      </m:num>
                      <m:den>
                        <m:r>
                          <m:t>S</m:t>
                        </m:r>
                        <m:sSub>
                          <m:e>
                            <m:r>
                              <m:t>S</m:t>
                            </m:r>
                          </m:e>
                          <m:sub>
                            <m:r>
                              <m:t>x</m:t>
                            </m:r>
                          </m:sub>
                        </m:sSub>
                      </m:den>
                    </m:f>
                    <m:r>
                      <m:t>⇒</m:t>
                    </m:r>
                    <m:sSup>
                      <m:e>
                        <m:r>
                          <m:t>R</m:t>
                        </m:r>
                      </m:e>
                      <m:sup>
                        <m:r>
                          <m:t>2</m:t>
                        </m:r>
                      </m:sup>
                    </m:sSup>
                    <m:r>
                      <m:t>=</m:t>
                    </m:r>
                    <m:sSub>
                      <m:e>
                        <m:acc>
                          <m:accPr>
                            <m:chr m:val="̂"/>
                          </m:accPr>
                          <m:e>
                            <m:r>
                              <m:t>β</m:t>
                            </m:r>
                          </m:e>
                        </m:acc>
                      </m:e>
                      <m:sub>
                        <m:r>
                          <m:t>1</m:t>
                        </m:r>
                      </m:sub>
                    </m:sSub>
                    <m:f>
                      <m:fPr>
                        <m:type m:val="bar"/>
                      </m:fPr>
                      <m:num>
                        <m:r>
                          <m:t>S</m:t>
                        </m:r>
                        <m:sSub>
                          <m:e>
                            <m:r>
                              <m:t>S</m:t>
                            </m:r>
                          </m:e>
                          <m:sub>
                            <m:r>
                              <m:t>x</m:t>
                            </m:r>
                          </m:sub>
                        </m:sSub>
                      </m:num>
                      <m:den>
                        <m:r>
                          <m:t>S</m:t>
                        </m:r>
                        <m:sSub>
                          <m:e>
                            <m:r>
                              <m:t>S</m:t>
                            </m:r>
                          </m:e>
                          <m:sub>
                            <m:r>
                              <m:t>y</m:t>
                            </m:r>
                          </m:sub>
                        </m:sSub>
                      </m:den>
                    </m:f>
                  </m:oMath>
                </a14:m>
                <a:r>
                  <a:rPr/>
                  <a:t> and </a:t>
                </a:r>
                <a14:m>
                  <m:oMath xmlns:m="http://schemas.openxmlformats.org/officeDocument/2006/math">
                    <m:r>
                      <m:t>S</m:t>
                    </m:r>
                    <m:sSub>
                      <m:e>
                        <m:r>
                          <m:t>S</m:t>
                        </m:r>
                      </m:e>
                      <m:sub>
                        <m:r>
                          <m:t>x</m:t>
                        </m:r>
                      </m:sub>
                    </m:sSub>
                    <m:r>
                      <m:t>&gt;</m:t>
                    </m:r>
                    <m:r>
                      <m:t>0</m:t>
                    </m:r>
                  </m:oMath>
                </a14:m>
                <a:r>
                  <a:rPr/>
                  <a:t> or both undefined).</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14:m>
                  <m:oMathPara xmlns:m="http://schemas.openxmlformats.org/officeDocument/2006/math">
                    <m:oMathParaPr>
                      <m:jc m:val="center"/>
                    </m:oMathParaPr>
                    <m:oMath>
                      <m:r>
                        <m:t> </m:t>
                      </m:r>
                    </m:oMath>
                  </m:oMathPara>
                </a14:m>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r>
              <a:rPr/>
              <a:t> </a:t>
            </a:r>
            <a:r>
              <a:rPr/>
              <a:t>Note</a:t>
            </a:r>
            <a:r>
              <a:rPr/>
              <a:t> </a:t>
            </a:r>
            <a:r>
              <a:rPr/>
              <a:t>the</a:t>
            </a:r>
            <a:r>
              <a:rPr/>
              <a:t> </a:t>
            </a:r>
            <a:r>
              <a:rPr/>
              <a:t>slight</a:t>
            </a:r>
            <a:r>
              <a:rPr/>
              <a:t> </a:t>
            </a:r>
            <a:r>
              <a:rPr/>
              <a:t>change</a:t>
            </a:r>
            <a:r>
              <a:rPr/>
              <a:t> </a:t>
            </a:r>
            <a:r>
              <a:rPr/>
              <a:t>in</a:t>
            </a:r>
            <a:r>
              <a:rPr/>
              <a:t> </a:t>
            </a:r>
            <a:r>
              <a:rPr/>
              <a:t>notation</a:t>
            </a:r>
            <a:r>
              <a:rPr/>
              <a:t> </a:t>
            </a:r>
            <a:r>
              <a:rPr/>
              <a:t>for</a:t>
            </a:r>
            <a:r>
              <a:rPr/>
              <a:t> </a:t>
            </a:r>
            <a:r>
              <a:rPr/>
              <a:t>the</a:t>
            </a:r>
            <a:r>
              <a:rPr/>
              <a:t> </a:t>
            </a:r>
            <a:r>
              <a:rPr/>
              <a:t>sums</a:t>
            </a:r>
            <a:r>
              <a:rPr/>
              <a:t> </a:t>
            </a:r>
            <a:r>
              <a:rPr/>
              <a:t>of</a:t>
            </a:r>
            <a:r>
              <a:rPr/>
              <a:t> </a:t>
            </a:r>
            <a:r>
              <a:rPr/>
              <a:t>squares</a:t>
            </a:r>
            <a:r>
              <a:rPr/>
              <a:t> </a:t>
            </a:r>
            <a:r>
              <a:rPr/>
              <a:t>in</a:t>
            </a:r>
            <a:r>
              <a:rPr/>
              <a:t> </a:t>
            </a:r>
            <a:r>
              <a:rPr/>
              <a:t>the</a:t>
            </a:r>
            <a:r>
              <a:rPr/>
              <a:t> </a:t>
            </a:r>
            <a:r>
              <a:rPr/>
              <a:t>above</a:t>
            </a:r>
            <a:r>
              <a:rPr/>
              <a:t> </a:t>
            </a:r>
            <a:r>
              <a:rPr/>
              <a:t>table.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model likelihood:</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this may be surprising, since we had to make additional assumptions to be able to write down the likelihood function.</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Rather than maximising directly the likelihood, we can equivalently minimise the negative log likelihood </a:t>
                </a:r>
                <a14:m>
                  <m:oMath xmlns:m="http://schemas.openxmlformats.org/officeDocument/2006/math">
                    <m:r>
                      <m:t>l</m:t>
                    </m:r>
                    <m:r>
                      <m:t>(</m:t>
                    </m:r>
                    <m:sSub>
                      <m:e>
                        <m:r>
                          <m:t>β</m:t>
                        </m:r>
                      </m:e>
                      <m:sub>
                        <m:r>
                          <m:t>0</m:t>
                        </m:r>
                      </m:sub>
                    </m:sSub>
                    <m:r>
                      <m:t>,</m:t>
                    </m:r>
                    <m:sSub>
                      <m:e>
                        <m:r>
                          <m:t>β</m:t>
                        </m:r>
                      </m:e>
                      <m:sub>
                        <m:r>
                          <m:t>1</m:t>
                        </m:r>
                      </m:sub>
                    </m:sSub>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r>
                        <m:t>−</m:t>
                      </m:r>
                      <m:nary>
                        <m:naryPr>
                          <m:chr m:val="∑"/>
                          <m:limLoc m:val="undOvr"/>
                          <m:subHide m:val="0"/>
                          <m:supHide m:val="1"/>
                        </m:naryPr>
                        <m:sub>
                          <m:r>
                            <m:t>i</m:t>
                          </m:r>
                        </m:sub>
                        <m:sup>
                          <m:r>
                            <m:t>​</m:t>
                          </m:r>
                        </m:sup>
                        <m:e>
                          <m:r>
                            <m:t>l</m:t>
                          </m:r>
                        </m:e>
                      </m:nary>
                      <m:r>
                        <m:t>o</m:t>
                      </m:r>
                      <m:r>
                        <m:t>g</m:t>
                      </m:r>
                      <m:d>
                        <m:dPr>
                          <m:begChr m:val="("/>
                          <m:endChr m:val=")"/>
                          <m:grow/>
                        </m:dPr>
                        <m:e>
                          <m:sSup>
                            <m:e>
                              <m:d>
                                <m:dPr>
                                  <m:begChr m:val="("/>
                                  <m:endChr m:val=")"/>
                                  <m:grow/>
                                </m:dPr>
                                <m:e>
                                  <m:f>
                                    <m:fPr>
                                      <m:type m:val="bar"/>
                                    </m:fPr>
                                    <m:num>
                                      <m:r>
                                        <m:t>1</m:t>
                                      </m:r>
                                    </m:num>
                                    <m:den>
                                      <m:r>
                                        <m:t>2</m:t>
                                      </m:r>
                                      <m:r>
                                        <m:t>π</m:t>
                                      </m:r>
                                      <m:sSup>
                                        <m:e>
                                          <m:r>
                                            <m:t>σ</m:t>
                                          </m:r>
                                        </m:e>
                                        <m:sup>
                                          <m:r>
                                            <m:t>2</m:t>
                                          </m:r>
                                        </m:sup>
                                      </m:sSup>
                                    </m:den>
                                  </m:f>
                                </m:e>
                              </m:d>
                            </m:e>
                            <m:sup>
                              <m:r>
                                <m:t>1</m:t>
                              </m:r>
                              <m:r>
                                <m:t>/</m:t>
                              </m:r>
                              <m:r>
                                <m:t>2</m:t>
                              </m:r>
                            </m:sup>
                          </m:sSup>
                          <m:r>
                            <m:t>e</m:t>
                          </m:r>
                          <m:r>
                            <m:t>x</m:t>
                          </m:r>
                          <m:r>
                            <m:t>p</m:t>
                          </m:r>
                          <m:d>
                            <m:dPr>
                              <m:begChr m:val="("/>
                              <m:endChr m:val=")"/>
                              <m:grow/>
                            </m:dPr>
                            <m:e>
                              <m:r>
                                <m:t>−</m:t>
                              </m:r>
                              <m:f>
                                <m:fPr>
                                  <m:type m:val="bar"/>
                                </m:fPr>
                                <m:num>
                                  <m:r>
                                    <m:t>1</m:t>
                                  </m:r>
                                </m:num>
                                <m:den>
                                  <m:r>
                                    <m:t>2</m:t>
                                  </m:r>
                                  <m:sSup>
                                    <m:e>
                                      <m:r>
                                        <m:t>σ</m:t>
                                      </m:r>
                                    </m:e>
                                    <m:sup>
                                      <m:r>
                                        <m:t>2</m:t>
                                      </m:r>
                                    </m:sup>
                                  </m:sSup>
                                </m:den>
                              </m:f>
                              <m:r>
                                <m:t>(</m:t>
                              </m:r>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e>
                          </m:d>
                        </m:e>
                      </m:d>
                      <m:r>
                        <m:t>=</m:t>
                      </m:r>
                      <m:r>
                        <m:t>−</m:t>
                      </m:r>
                      <m:f>
                        <m:fPr>
                          <m:type m:val="bar"/>
                        </m:fPr>
                        <m:num>
                          <m:r>
                            <m:t>n</m:t>
                          </m:r>
                        </m:num>
                        <m:den>
                          <m:r>
                            <m:t>2</m:t>
                          </m:r>
                        </m:den>
                      </m:f>
                      <m:r>
                        <m:t>l</m:t>
                      </m:r>
                      <m:r>
                        <m:t>o</m:t>
                      </m:r>
                      <m:r>
                        <m:t>g</m:t>
                      </m:r>
                      <m:d>
                        <m:dPr>
                          <m:begChr m:val="("/>
                          <m:endChr m:val=")"/>
                          <m:grow/>
                        </m:dPr>
                        <m:e>
                          <m:f>
                            <m:fPr>
                              <m:type m:val="bar"/>
                            </m:fPr>
                            <m:num>
                              <m:r>
                                <m:t>1</m:t>
                              </m:r>
                            </m:num>
                            <m:den>
                              <m:r>
                                <m:t>2</m:t>
                              </m:r>
                              <m:r>
                                <m:t>π</m:t>
                              </m:r>
                              <m:sSup>
                                <m:e>
                                  <m:r>
                                    <m:t>σ</m:t>
                                  </m:r>
                                </m:e>
                                <m:sup>
                                  <m:r>
                                    <m:t>2</m:t>
                                  </m:r>
                                </m:sup>
                              </m:sSup>
                            </m:den>
                          </m:f>
                        </m:e>
                      </m:d>
                      <m:r>
                        <m:t>+</m:t>
                      </m:r>
                      <m:f>
                        <m:fPr>
                          <m:type m:val="bar"/>
                        </m:fPr>
                        <m:num>
                          <m:r>
                            <m:t>1</m:t>
                          </m:r>
                        </m:num>
                        <m:den>
                          <m:r>
                            <m:t>2</m:t>
                          </m:r>
                          <m:sSup>
                            <m:e>
                              <m:r>
                                <m:t>σ</m:t>
                              </m:r>
                            </m:e>
                            <m:sup>
                              <m:r>
                                <m:t>2</m:t>
                              </m:r>
                            </m:sup>
                          </m:sSup>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The first term is just a constant, so it suffises to minimise (with respect to </a:t>
                </a:r>
                <a14:m>
                  <m:oMath xmlns:m="http://schemas.openxmlformats.org/officeDocument/2006/math">
                    <m:sSub>
                      <m:e>
                        <m:r>
                          <m:t>β</m:t>
                        </m:r>
                      </m:e>
                      <m:sub>
                        <m:r>
                          <m:t>0</m:t>
                        </m:r>
                      </m:sub>
                    </m:sSub>
                  </m:oMath>
                </a14:m>
                <a:r>
                  <a:rPr/>
                  <a:t>, </a:t>
                </a:r>
                <a14:m>
                  <m:oMath xmlns:m="http://schemas.openxmlformats.org/officeDocument/2006/math">
                    <m:sSub>
                      <m:e>
                        <m:r>
                          <m:t>β</m:t>
                        </m:r>
                      </m:e>
                      <m:sub>
                        <m:r>
                          <m:t>1</m:t>
                        </m:r>
                      </m:sub>
                    </m:sSub>
                  </m:oMath>
                </a14:m>
                <a:r>
                  <a:rPr/>
                  <a:t>) the second term, i.e. minimise: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This is obviously just the sum of squares which we minimised in OLS - so this will yield the same solution.</a:t>
                </a:r>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OLS, the variance of the errors (</a:t>
                </a:r>
                <a14:m>
                  <m:oMath xmlns:m="http://schemas.openxmlformats.org/officeDocument/2006/math">
                    <m:sSup>
                      <m:e>
                        <m:r>
                          <m:t>σ</m:t>
                        </m:r>
                      </m:e>
                      <m:sup>
                        <m:r>
                          <m:t>2</m:t>
                        </m:r>
                      </m:sup>
                    </m:sSup>
                  </m:oMath>
                </a14:m>
                <a:r>
                  <a:rPr/>
                  <a:t>) is irrelevant as far as the optimisation is concerned. In MLE, while the likelihood does feature </a:t>
                </a:r>
                <a14:m>
                  <m:oMath xmlns:m="http://schemas.openxmlformats.org/officeDocument/2006/math">
                    <m:sSup>
                      <m:e>
                        <m:r>
                          <m:t>σ</m:t>
                        </m:r>
                      </m:e>
                      <m:sup>
                        <m:r>
                          <m:t>2</m:t>
                        </m:r>
                      </m:sup>
                    </m:sSup>
                  </m:oMath>
                </a14:m>
                <a:r>
                  <a:rPr/>
                  <a:t>, this parameter drops out during the optimisation.</a:t>
                </a:r>
              </a:p>
              <a:p>
                <a:pPr lvl="0" marL="0" indent="0">
                  <a:buNone/>
                </a:pPr>
                <a:r>
                  <a:rPr/>
                  <a:t>This means we do not have an OLS or MLE estimator for </a:t>
                </a:r>
                <a14:m>
                  <m:oMath xmlns:m="http://schemas.openxmlformats.org/officeDocument/2006/math">
                    <m:sSup>
                      <m:e>
                        <m:r>
                          <m:t>σ</m:t>
                        </m:r>
                      </m:e>
                      <m:sup>
                        <m:r>
                          <m:t>2</m:t>
                        </m:r>
                      </m:sup>
                    </m:sSup>
                  </m:oMath>
                </a14:m>
                <a:r>
                  <a:rPr/>
                  <a:t>.</a:t>
                </a:r>
              </a:p>
              <a:p>
                <a:pPr lvl="0" marL="0" indent="0">
                  <a:buNone/>
                </a:pPr>
                <a:r>
                  <a:rPr/>
                  <a:t>We can however estimate </a:t>
                </a:r>
                <a14:m>
                  <m:oMath xmlns:m="http://schemas.openxmlformats.org/officeDocument/2006/math">
                    <m:sSup>
                      <m:e>
                        <m:r>
                          <m:t>σ</m:t>
                        </m:r>
                      </m:e>
                      <m:sup>
                        <m:r>
                          <m:t>2</m:t>
                        </m:r>
                      </m:sup>
                    </m:sSup>
                  </m:oMath>
                </a14:m>
                <a:r>
                  <a:rPr/>
                  <a:t> by summing all the squared errors using the OLS/MLE estimates </a:t>
                </a:r>
                <a14:m>
                  <m:oMath xmlns:m="http://schemas.openxmlformats.org/officeDocument/2006/math">
                    <m:sSub>
                      <m:e>
                        <m:acc>
                          <m:accPr>
                            <m:chr m:val="̂"/>
                          </m:accPr>
                          <m:e>
                            <m:r>
                              <m:t>β</m:t>
                            </m:r>
                          </m:e>
                        </m:acc>
                      </m:e>
                      <m:sub>
                        <m:r>
                          <m:t>0</m:t>
                        </m:r>
                      </m:sub>
                    </m:sSub>
                    <m:r>
                      <m:t>,</m:t>
                    </m:r>
                    <m:sSub>
                      <m:e>
                        <m:acc>
                          <m:accPr>
                            <m:chr m:val="̂"/>
                          </m:accPr>
                          <m:e>
                            <m:r>
                              <m:t>β</m:t>
                            </m:r>
                          </m:e>
                        </m:acc>
                      </m:e>
                      <m:sub>
                        <m:r>
                          <m:t>1</m:t>
                        </m:r>
                      </m:sub>
                    </m:sSub>
                  </m:oMath>
                </a14:m>
                <a:r>
                  <a:rPr/>
                  <a:t>, then dividing by the corresponding degrees of freedom. Since we estimate 2 parameters (</a:t>
                </a:r>
                <a14:m>
                  <m:oMath xmlns:m="http://schemas.openxmlformats.org/officeDocument/2006/math">
                    <m:sSub>
                      <m:e>
                        <m:r>
                          <m:t>β</m:t>
                        </m:r>
                      </m:e>
                      <m:sub>
                        <m:r>
                          <m:t>0</m:t>
                        </m:r>
                      </m:sub>
                    </m:sSub>
                    <m:r>
                      <m:t>,</m:t>
                    </m:r>
                    <m:sSub>
                      <m:e>
                        <m:r>
                          <m:t>β</m:t>
                        </m:r>
                      </m:e>
                      <m:sub>
                        <m:r>
                          <m:t>1</m:t>
                        </m:r>
                      </m:sub>
                    </m:sSub>
                  </m:oMath>
                </a14:m>
                <a:r>
                  <a:rPr/>
                  <a:t>), the degrees of freedom are </a:t>
                </a:r>
                <a14:m>
                  <m:oMath xmlns:m="http://schemas.openxmlformats.org/officeDocument/2006/math">
                    <m:r>
                      <m:t>n</m:t>
                    </m:r>
                    <m:r>
                      <m:t>−</m:t>
                    </m:r>
                    <m:r>
                      <m:t>2</m:t>
                    </m:r>
                  </m:oMath>
                </a14:m>
                <a:r>
                  <a:rPr/>
                  <a:t>.</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estimator for </a:t>
                </a:r>
                <a14:m>
                  <m:oMath xmlns:m="http://schemas.openxmlformats.org/officeDocument/2006/math">
                    <m:sSup>
                      <m:e>
                        <m:r>
                          <m:t>σ</m:t>
                        </m:r>
                      </m:e>
                      <m:sup>
                        <m:r>
                          <m:t>2</m:t>
                        </m:r>
                      </m:sup>
                    </m:sSup>
                  </m:oMath>
                </a14:m>
                <a:r>
                  <a:rPr/>
                  <a:t> is the </a:t>
                </a:r>
                <a:r>
                  <a:rPr b="1"/>
                  <a:t>mean squared error</a:t>
                </a:r>
                <a:r>
                  <a:rPr/>
                  <a:t> (MSE):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r>
                        <m:t>M</m:t>
                      </m:r>
                      <m:r>
                        <m:t>S</m:t>
                      </m:r>
                      <m:r>
                        <m:t>E</m:t>
                      </m:r>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num>
                        <m:den>
                          <m:r>
                            <m:t>n</m:t>
                          </m:r>
                          <m:r>
                            <m:t>−</m:t>
                          </m:r>
                          <m:r>
                            <m:t>2</m:t>
                          </m:r>
                        </m:den>
                      </m:f>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sSup>
                            <m:e>
                              <m:r>
                                <m:t>)</m:t>
                              </m:r>
                            </m:e>
                            <m:sup>
                              <m:r>
                                <m:t>2</m:t>
                              </m:r>
                            </m:sup>
                          </m:sSup>
                        </m:num>
                        <m:den>
                          <m:r>
                            <m:t>n</m:t>
                          </m:r>
                          <m:r>
                            <m:t>−</m:t>
                          </m:r>
                          <m:r>
                            <m:t>2</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the MSE is different from </a:t>
                </a:r>
                <a14:m>
                  <m:oMath xmlns:m="http://schemas.openxmlformats.org/officeDocument/2006/math">
                    <m:sSup>
                      <m:e>
                        <m:r>
                          <m:t>s</m:t>
                        </m:r>
                      </m:e>
                      <m:sup>
                        <m:r>
                          <m:t>2</m:t>
                        </m:r>
                      </m:sup>
                    </m:sSup>
                    <m:r>
                      <m:t>=</m:t>
                    </m:r>
                    <m:f>
                      <m:fPr>
                        <m:type m:val="bar"/>
                      </m:fPr>
                      <m:num>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num>
                      <m:den>
                        <m:r>
                          <m:t>n</m:t>
                        </m:r>
                        <m:r>
                          <m:t>−</m:t>
                        </m:r>
                        <m:r>
                          <m:t>1</m:t>
                        </m:r>
                      </m:den>
                    </m:f>
                  </m:oMath>
                </a14:m>
                <a:r>
                  <a:rPr/>
                  <a:t> which is an estimate of the population variance of </a:t>
                </a:r>
                <a14:m>
                  <m:oMath xmlns:m="http://schemas.openxmlformats.org/officeDocument/2006/math">
                    <m:r>
                      <m:t>Y</m:t>
                    </m:r>
                  </m:oMath>
                </a14:m>
                <a:r>
                  <a:rPr/>
                  <a:t>.</a:t>
                </a:r>
              </a:p>
              <a:p>
                <a:pPr lvl="0" marL="0" indent="0">
                  <a:buNone/>
                </a:pPr>
                <a:r>
                  <a:rPr/>
                  <a:t>It can be shown that the MSE is an unbiased estimator of </a:t>
                </a:r>
                <a14:m>
                  <m:oMath xmlns:m="http://schemas.openxmlformats.org/officeDocument/2006/math">
                    <m:sSup>
                      <m:e>
                        <m:r>
                          <m:t>σ</m:t>
                        </m:r>
                      </m:e>
                      <m:sup>
                        <m:r>
                          <m:t>2</m:t>
                        </m:r>
                      </m:sup>
                    </m:sSup>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Response </a:t>
                </a:r>
                <a14:m>
                  <m:oMath xmlns:m="http://schemas.openxmlformats.org/officeDocument/2006/math">
                    <m:r>
                      <m:t>Y</m:t>
                    </m:r>
                  </m:oMath>
                </a14:m>
                <a:r>
                  <a:rPr/>
                  <a:t>, related to </a:t>
                </a:r>
                <a14:m>
                  <m:oMath xmlns:m="http://schemas.openxmlformats.org/officeDocument/2006/math">
                    <m:r>
                      <m:t>p</m:t>
                    </m:r>
                  </m:oMath>
                </a14:m>
                <a:r>
                  <a:rPr/>
                  <a:t> predictor variables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the model is </a:t>
                </a:r>
                <a:r>
                  <a:rPr i="1"/>
                  <a:t>linear</a:t>
                </a:r>
                <a:r>
                  <a:rPr/>
                  <a:t> in 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oMath>
                </a14:m>
                <a:r>
                  <a:rPr/>
                  <a:t>.</a:t>
                </a:r>
              </a:p>
              <a:p>
                <a:pPr lvl="0" marL="0" indent="0">
                  <a:buNone/>
                </a:pPr>
                <a:r>
                  <a:rPr/>
                  <a:t>E.g. </a:t>
                </a:r>
                <a14:m>
                  <m:oMath xmlns:m="http://schemas.openxmlformats.org/officeDocument/2006/math">
                    <m:r>
                      <m:t>Y</m:t>
                    </m:r>
                    <m:r>
                      <m:t>=</m:t>
                    </m:r>
                    <m:sSub>
                      <m:e>
                        <m:r>
                          <m:t>β</m:t>
                        </m:r>
                      </m:e>
                      <m:sub>
                        <m:r>
                          <m:t>0</m:t>
                        </m:r>
                      </m:sub>
                    </m:sSub>
                    <m:r>
                      <m:t>+</m:t>
                    </m:r>
                    <m:sSub>
                      <m:e>
                        <m:r>
                          <m:t>β</m:t>
                        </m:r>
                      </m:e>
                      <m:sub>
                        <m:r>
                          <m:t>1</m:t>
                        </m:r>
                      </m:sub>
                    </m:sSub>
                    <m:r>
                      <m:t>X</m:t>
                    </m:r>
                    <m:r>
                      <m:t>+</m:t>
                    </m:r>
                    <m:sSub>
                      <m:e>
                        <m:r>
                          <m:t>β</m:t>
                        </m:r>
                      </m:e>
                      <m:sub>
                        <m:r>
                          <m:t>2</m:t>
                        </m:r>
                      </m:sub>
                    </m:sSub>
                    <m:sSup>
                      <m:e>
                        <m:r>
                          <m:t>X</m:t>
                        </m:r>
                      </m:e>
                      <m:sup>
                        <m:r>
                          <m:t>2</m:t>
                        </m:r>
                      </m:sup>
                    </m:sSup>
                    <m:r>
                      <m:t>+</m:t>
                    </m:r>
                    <m:r>
                      <m:t>ϵ</m:t>
                    </m:r>
                  </m:oMath>
                </a14:m>
                <a:r>
                  <a:rPr/>
                  <a:t> is a general linear model but </a:t>
                </a:r>
                <a14:m>
                  <m:oMath xmlns:m="http://schemas.openxmlformats.org/officeDocument/2006/math">
                    <m:r>
                      <m:t>Y</m:t>
                    </m:r>
                    <m:r>
                      <m:t>=</m:t>
                    </m:r>
                    <m:sSub>
                      <m:e>
                        <m:r>
                          <m:t>β</m:t>
                        </m:r>
                      </m:e>
                      <m:sub>
                        <m:r>
                          <m:t>0</m:t>
                        </m:r>
                      </m:sub>
                    </m:sSub>
                    <m:sSup>
                      <m:e>
                        <m:r>
                          <m:t>X</m:t>
                        </m:r>
                      </m:e>
                      <m:sup>
                        <m:sSub>
                          <m:e>
                            <m:r>
                              <m:t>β</m:t>
                            </m:r>
                          </m:e>
                          <m:sub>
                            <m:r>
                              <m:t>1</m:t>
                            </m:r>
                          </m:sub>
                        </m:sSub>
                      </m:sup>
                    </m:sSup>
                    <m:r>
                      <m:t>+</m:t>
                    </m:r>
                    <m:r>
                      <m:t>ϵ</m:t>
                    </m:r>
                  </m:oMath>
                </a14:m>
                <a:r>
                  <a:rPr/>
                  <a:t> is not.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m:t>
                                    </m:r>
                                    <m:r>
                                      <m:t>,</m:t>
                                    </m:r>
                                    <m:r>
                                      <m:t>1</m:t>
                                    </m:r>
                                  </m:sub>
                                </m:sSub>
                              </m:e>
                              <m:e>
                                <m:r>
                                  <m:t> </m:t>
                                </m:r>
                                <m:r>
                                  <m:t>…</m:t>
                                </m:r>
                              </m:e>
                              <m:e>
                                <m:r>
                                  <m:t> </m:t>
                                </m:r>
                                <m:sSub>
                                  <m:e>
                                    <m:r>
                                      <m:t>X</m:t>
                                    </m:r>
                                  </m:e>
                                  <m:sub>
                                    <m:r>
                                      <m:t>1</m:t>
                                    </m:r>
                                    <m:r>
                                      <m:t>,</m:t>
                                    </m:r>
                                    <m:r>
                                      <m:t>p</m:t>
                                    </m:r>
                                  </m:sub>
                                </m:sSub>
                              </m:e>
                            </m:mr>
                            <m:mr>
                              <m:e>
                                <m:r>
                                  <m:t>⋮</m:t>
                                </m:r>
                              </m:e>
                              <m:e>
                                <m:r>
                                  <m:t> </m:t>
                                </m:r>
                                <m:r>
                                  <m:t>⋮</m:t>
                                </m:r>
                              </m:e>
                              <m:e>
                                <m:r>
                                  <m:t> </m:t>
                                </m:r>
                                <m:r>
                                  <m:t>⋮</m:t>
                                </m:r>
                              </m:e>
                              <m:e>
                                <m:r>
                                  <m:t> </m:t>
                                </m:r>
                                <m:r>
                                  <m:t>⋮</m:t>
                                </m:r>
                              </m:e>
                            </m:mr>
                            <m:mr>
                              <m:e>
                                <m:r>
                                  <m:t>1</m:t>
                                </m:r>
                              </m:e>
                              <m:e>
                                <m:r>
                                  <m:t> </m:t>
                                </m:r>
                                <m:sSub>
                                  <m:e>
                                    <m:r>
                                      <m:t>X</m:t>
                                    </m:r>
                                  </m:e>
                                  <m:sub>
                                    <m:r>
                                      <m:t>n</m:t>
                                    </m:r>
                                    <m:r>
                                      <m:t>,</m:t>
                                    </m:r>
                                    <m:r>
                                      <m:t>p</m:t>
                                    </m:r>
                                  </m:sub>
                                </m:sSub>
                              </m:e>
                              <m:e>
                                <m:r>
                                  <m:t> </m:t>
                                </m:r>
                                <m:r>
                                  <m:t>…</m:t>
                                </m:r>
                              </m:e>
                              <m:e>
                                <m:r>
                                  <m:t> </m:t>
                                </m:r>
                                <m:sSub>
                                  <m:e>
                                    <m:r>
                                      <m:t>X</m:t>
                                    </m:r>
                                  </m:e>
                                  <m:sub>
                                    <m:r>
                                      <m:t>n</m:t>
                                    </m:r>
                                    <m:r>
                                      <m:t>,</m:t>
                                    </m:r>
                                    <m:r>
                                      <m:t>p</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Then we can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E</m:t>
                                </m:r>
                                <m:d>
                                  <m:dPr>
                                    <m:begChr m:val="("/>
                                    <m:endChr m:val=")"/>
                                    <m:grow/>
                                  </m:dPr>
                                  <m:e>
                                    <m:r>
                                      <m:rPr>
                                        <m:sty m:val="b"/>
                                      </m:rPr>
                                      <m:t>Y</m:t>
                                    </m:r>
                                    <m:r>
                                      <m:t>|</m:t>
                                    </m:r>
                                    <m:r>
                                      <m:rPr>
                                        <m:sty m:val="b"/>
                                      </m:rPr>
                                      <m:t>X</m:t>
                                    </m:r>
                                  </m:e>
                                </m:d>
                                <m:r>
                                  <m:t>=</m:t>
                                </m:r>
                                <m:r>
                                  <m:rPr>
                                    <m:sty m:val="b"/>
                                  </m:rPr>
                                  <m:t>X</m:t>
                                </m:r>
                                <m:r>
                                  <m:rPr>
                                    <m:sty m:val="b"/>
                                  </m:rPr>
                                  <m:t>β</m:t>
                                </m:r>
                              </m:e>
                            </m:mr>
                            <m:mr>
                              <m:e>
                                <m:r>
                                  <m:t>V</m:t>
                                </m:r>
                                <m:r>
                                  <m:t>a</m:t>
                                </m:r>
                                <m:r>
                                  <m:t>r</m:t>
                                </m:r>
                                <m:r>
                                  <m:t>(</m:t>
                                </m:r>
                                <m:r>
                                  <m:rPr>
                                    <m:sty m:val="b"/>
                                  </m:rPr>
                                  <m:t>Y</m:t>
                                </m:r>
                                <m:r>
                                  <m:t>−</m:t>
                                </m:r>
                                <m:r>
                                  <m:rPr>
                                    <m:sty m:val="b"/>
                                  </m:rPr>
                                  <m:t>X</m:t>
                                </m:r>
                                <m:r>
                                  <m:rPr>
                                    <m:sty m:val="b"/>
                                  </m:rPr>
                                  <m:t>β</m:t>
                                </m:r>
                                <m:r>
                                  <m:t>)</m:t>
                                </m:r>
                                <m:r>
                                  <m:t>=</m:t>
                                </m:r>
                                <m:sSup>
                                  <m:e>
                                    <m:r>
                                      <m:t>σ</m:t>
                                    </m:r>
                                  </m:e>
                                  <m:sup>
                                    <m:r>
                                      <m:t>2</m:t>
                                    </m:r>
                                  </m:sup>
                                </m:sSup>
                              </m:e>
                            </m:mr>
                          </m:m>
                        </m:e>
                      </m:d>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m:oMathPara>
                </a14:m>
              </a:p>
              <a:p>
                <a:pPr lvl="0" marL="0" indent="0">
                  <a:buNone/>
                </a:pPr>
                <a:r>
                  <a:rPr/>
                  <a:t>This requires </a:t>
                </a:r>
                <a14:m>
                  <m:oMath xmlns:m="http://schemas.openxmlformats.org/officeDocument/2006/math">
                    <m:sSup>
                      <m:e>
                        <m:r>
                          <m:rPr>
                            <m:sty m:val="b"/>
                          </m:rPr>
                          <m:t>x</m:t>
                        </m:r>
                      </m:e>
                      <m:sup>
                        <m:r>
                          <m:t>T</m:t>
                        </m:r>
                      </m:sup>
                    </m:sSup>
                    <m:r>
                      <m:rPr>
                        <m:sty m:val="b"/>
                      </m:rPr>
                      <m:t>x</m:t>
                    </m:r>
                  </m:oMath>
                </a14:m>
                <a:r>
                  <a:rPr/>
                  <a:t> to be invertible.</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Generalised linear models form an important family of regression models.</a:t>
                </a:r>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a function of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For the </a:t>
                </a:r>
                <a14:m>
                  <m:oMath xmlns:m="http://schemas.openxmlformats.org/officeDocument/2006/math">
                    <m:r>
                      <m:t>p</m:t>
                    </m:r>
                    <m:r>
                      <m:t>=</m:t>
                    </m:r>
                    <m:r>
                      <m:t>1</m:t>
                    </m:r>
                  </m:oMath>
                </a14:m>
                <a:r>
                  <a:rPr/>
                  <a:t> case, show that </a:t>
                </a:r>
                <a14:m>
                  <m:oMath xmlns:m="http://schemas.openxmlformats.org/officeDocument/2006/math">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a14:m>
                <a:r>
                  <a:rPr/>
                  <a:t> gives the same ML / LS estimates that we previously derived for the simple linear regression.</a:t>
                </a:r>
              </a:p>
              <a:p>
                <a:pPr lvl="0" marL="0" indent="0">
                  <a:buNone/>
                </a:pPr>
                <a:r>
                  <a:rPr/>
                  <a:t>[see Practical 1]</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Session 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20190715</a:t>
                </a:r>
                <a:r>
                  <a:rPr sz="1800">
                    <a:latin typeface="Courier"/>
                  </a:rPr>
                  <a:t>)</a:t>
                </a:r>
                <a:br/>
                <a:b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Session 1</dc:title>
  <dc:creator>Marc Henrion</dc:creator>
  <cp:keywords/>
  <dcterms:created xsi:type="dcterms:W3CDTF">2019-07-15T10:20:51Z</dcterms:created>
  <dcterms:modified xsi:type="dcterms:W3CDTF">2019-07-15T10:20:51Z</dcterms:modified>
</cp:coreProperties>
</file>