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51" Type="http://schemas.openxmlformats.org/officeDocument/2006/relationships/tableStyles" Target="tableStyles.xml" /><Relationship Id="rId50" Type="http://schemas.openxmlformats.org/officeDocument/2006/relationships/theme" Target="theme/theme1.xml" /><Relationship Id="rId1" Type="http://schemas.openxmlformats.org/officeDocument/2006/relationships/slideMaster" Target="slideMasters/slideMaster1.xml" /><Relationship Id="rId49" Type="http://schemas.openxmlformats.org/officeDocument/2006/relationships/viewProps" Target="viewProps.xml" /><Relationship Id="rId4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eb.stanford.edu/~hastie/Papers/ESLII.pdf" TargetMode="Externa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5</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19</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Taking square roots of these summed squares, and choosing the sign implied by whether </a:t>
                </a:r>
                <a14:m>
                  <m:oMath xmlns:m="http://schemas.openxmlformats.org/officeDocument/2006/math">
                    <m:sSub>
                      <m:e>
                        <m:r>
                          <m:t>y</m:t>
                        </m:r>
                      </m:e>
                      <m:sub>
                        <m:r>
                          <m:t>i</m:t>
                        </m:r>
                      </m:sub>
                    </m:sSub>
                  </m:oMath>
                </a14:m>
                <a:r>
                  <a:rPr/>
                  <a:t> is larger or less than the predicted value </a:t>
                </a:r>
                <a14:m>
                  <m:oMath xmlns:m="http://schemas.openxmlformats.org/officeDocument/2006/math">
                    <m:acc>
                      <m:accPr>
                        <m:chr m:val="̂"/>
                      </m:accPr>
                      <m:e>
                        <m:r>
                          <m:t>μ</m:t>
                        </m:r>
                      </m:e>
                    </m:acc>
                  </m:oMath>
                </a14:m>
                <a:r>
                  <a:rPr/>
                  <a:t>:</a:t>
                </a:r>
              </a:p>
              <a:p>
                <a:pPr lvl="0" marL="0" indent="0">
                  <a:buNone/>
                </a:pPr>
                <a14:m>
                  <m:oMathPara xmlns:m="http://schemas.openxmlformats.org/officeDocument/2006/math">
                    <m:oMathParaPr>
                      <m:jc m:val="center"/>
                    </m:oMathParaPr>
                    <m:oMath>
                      <m:sSubSup>
                        <m:e>
                          <m:r>
                            <m:t>r</m:t>
                          </m:r>
                        </m:e>
                        <m:sub>
                          <m:r>
                            <m:t>i</m:t>
                          </m:r>
                        </m:sub>
                        <m:sup>
                          <m:r>
                            <m:t>D</m:t>
                          </m:r>
                        </m:sup>
                      </m:sSubSup>
                      <m:r>
                        <m:t>=</m:t>
                      </m:r>
                      <m:r>
                        <m:rPr>
                          <m:sty m:val="p"/>
                        </m:rPr>
                        <m:t>sgn</m:t>
                      </m:r>
                      <m:r>
                        <m:t>(</m:t>
                      </m:r>
                      <m:sSub>
                        <m:e>
                          <m:r>
                            <m:t>y</m:t>
                          </m:r>
                        </m:e>
                        <m:sub>
                          <m:r>
                            <m:t>i</m:t>
                          </m:r>
                        </m:sub>
                      </m:sSub>
                      <m:r>
                        <m:t>−</m:t>
                      </m:r>
                      <m:sSub>
                        <m:e>
                          <m:acc>
                            <m:accPr>
                              <m:chr m:val="̂"/>
                            </m:accPr>
                            <m:e>
                              <m:r>
                                <m:t>μ</m:t>
                              </m:r>
                            </m:e>
                          </m:acc>
                        </m:e>
                        <m:sub>
                          <m:r>
                            <m:t>i</m:t>
                          </m:r>
                        </m:sub>
                      </m:sSub>
                      <m:r>
                        <m:t>)</m:t>
                      </m:r>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rad>
                    </m:oMath>
                  </m:oMathPara>
                </a14:m>
              </a:p>
              <a:p>
                <a:pPr lvl="0" marL="0" indent="0">
                  <a:buNone/>
                </a:pPr>
                <a:r>
                  <a:rPr/>
                  <a:t>Note: </a:t>
                </a:r>
                <a14:m>
                  <m:oMath xmlns:m="http://schemas.openxmlformats.org/officeDocument/2006/math">
                    <m:sSub>
                      <m:e>
                        <m:acc>
                          <m:accPr>
                            <m:chr m:val="̂"/>
                          </m:accPr>
                          <m:e>
                            <m:r>
                              <m:t>μ</m:t>
                            </m:r>
                          </m:e>
                        </m:acc>
                      </m:e>
                      <m:sub>
                        <m:r>
                          <m:t>i</m:t>
                        </m:r>
                      </m:sub>
                    </m:sSub>
                  </m:oMath>
                </a14:m>
                <a:r>
                  <a:rPr/>
                  <a:t> is just a different notation (highlighting that we always predict average values) for </a:t>
                </a:r>
                <a14:m>
                  <m:oMath xmlns:m="http://schemas.openxmlformats.org/officeDocument/2006/math">
                    <m:sSub>
                      <m:e>
                        <m:acc>
                          <m:accPr>
                            <m:chr m:val="̂"/>
                          </m:accPr>
                          <m:e>
                            <m:r>
                              <m:t>y</m:t>
                            </m:r>
                          </m:e>
                        </m:acc>
                      </m:e>
                      <m:sub>
                        <m:r>
                          <m:t>i</m:t>
                        </m:r>
                      </m:sub>
                    </m:sSub>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1"/>
                <a:r>
                  <a:rPr/>
                  <a:t>model diagnostics: residuals are quite useful for checking model assumptions, identifying influential observations etc.</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14:m>
                  <m:oMathPara xmlns:m="http://schemas.openxmlformats.org/officeDocument/2006/math">
                    <m:oMathParaPr>
                      <m:jc m:val="center"/>
                    </m:oMathParaPr>
                    <m:oMath>
                      <m:r>
                        <m:t> </m:t>
                      </m:r>
                    </m:oMath>
                  </m:oMathPara>
                </a14:m>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14:m>
                  <m:oMathPara xmlns:m="http://schemas.openxmlformats.org/officeDocument/2006/math">
                    <m:oMathParaPr>
                      <m:jc m:val="center"/>
                    </m:oMathParaPr>
                    <m:oMath>
                      <m:r>
                        <m:t> </m:t>
                      </m:r>
                    </m:oMath>
                  </m:oMathPara>
                </a14:m>
              </a:p>
              <a:p>
                <a:pPr lvl="0" marL="0" indent="0">
                  <a:buNone/>
                </a:pPr>
                <a:r>
                  <a:rPr/>
                  <a:t>The point of model diagnostics is to check that the model assumptions seem to be met.</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plots the empirical quantiles of the residuals against those from the theoretical distribution of the errors; such plots are called </a:t>
            </a:r>
            <a:r>
              <a:rPr b="1"/>
              <a:t>quantile-quantile plots</a:t>
            </a:r>
            <a:r>
              <a:rPr/>
              <a:t> or simply </a:t>
            </a:r>
            <a:r>
              <a:rPr b="1"/>
              <a:t>QQ plots</a:t>
            </a:r>
            <a:r>
              <a:rPr/>
              <a:t>.</a:t>
            </a:r>
          </a:p>
          <a:p>
            <a:pPr lvl="0" marL="0" indent="0">
              <a:buNone/>
            </a:pPr>
            <a:r>
              <a:rPr/>
              <a:t>For Gaussian response models, the theoretical distributions is just the normal distribution. For other response distributions, this can be a bit trickier and simulations may be needed needed to derive approximate theoretical quantiles. We know that the linear predictor estimates are approximately normally distributed, so we could compute residuals on that scale and then do a normal distribution QQ plot. However even this has its limitations.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aren’t really distributional assumptions for the errors.</a:t>
                </a:r>
              </a:p>
              <a:p>
                <a:pPr lvl="0" marL="0" indent="0">
                  <a:buNone/>
                </a:pPr>
                <a14:m>
                  <m:oMathPara xmlns:m="http://schemas.openxmlformats.org/officeDocument/2006/math">
                    <m:oMathParaPr>
                      <m:jc m:val="center"/>
                    </m:oMathParaPr>
                    <m:oMath>
                      <m:r>
                        <m:t> </m:t>
                      </m:r>
                    </m:oMath>
                  </m:oMathPara>
                </a14:m>
              </a:p>
              <a:p>
                <a:pPr lvl="0" marL="0" indent="0">
                  <a:buNone/>
                </a:pPr>
                <a:r>
                  <a:rPr/>
                  <a:t>For these reasons, in GLMs, as opposed to normal distribution linear models, QQ plots are not often used.</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models:</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That said, if the residuals are distributed as implied by the model, then the points on the QQ plot should lie on a straight line.</a:t>
            </a:r>
          </a:p>
          <a:p>
            <a:pPr lvl="0" marL="1270000" indent="0">
              <a:buNone/>
            </a:pPr>
            <a:r>
              <a:rPr sz="1800" b="1">
                <a:solidFill>
                  <a:srgbClr val="007020"/>
                </a:solidFill>
                <a:latin typeface="Courier"/>
              </a:rPr>
              <a:t>data</a:t>
            </a:r>
            <a:r>
              <a:rPr sz="1800">
                <a:latin typeface="Courier"/>
              </a:rPr>
              <a:t>(iris)</a:t>
            </a:r>
            <a:br/>
            <a:r>
              <a:rPr sz="1800">
                <a:latin typeface="Courier"/>
              </a:rPr>
              <a:t>modLinReg&lt;-</a:t>
            </a:r>
            <a:r>
              <a:rPr sz="1800" b="1">
                <a:solidFill>
                  <a:srgbClr val="007020"/>
                </a:solidFill>
                <a:latin typeface="Courier"/>
              </a:rPr>
              <a:t>glm</a:t>
            </a:r>
            <a:r>
              <a:rPr sz="1800">
                <a:latin typeface="Courier"/>
              </a:rPr>
              <a:t>(Petal.Length</a:t>
            </a:r>
            <a:r>
              <a:rPr sz="1800">
                <a:solidFill>
                  <a:srgbClr val="666666"/>
                </a:solidFill>
                <a:latin typeface="Courier"/>
              </a:rPr>
              <a:t>~</a:t>
            </a:r>
            <a:r>
              <a:rPr sz="1800">
                <a:latin typeface="Courier"/>
              </a:rPr>
              <a:t>Petal.Width,</a:t>
            </a:r>
            <a:r>
              <a:rPr sz="1800">
                <a:solidFill>
                  <a:srgbClr val="902000"/>
                </a:solidFill>
                <a:latin typeface="Courier"/>
              </a:rPr>
              <a:t>data=</a:t>
            </a:r>
            <a:r>
              <a:rPr sz="1800">
                <a:latin typeface="Courier"/>
              </a:rPr>
              <a:t>iris,</a:t>
            </a:r>
            <a:r>
              <a:rPr sz="1800">
                <a:solidFill>
                  <a:srgbClr val="902000"/>
                </a:solidFill>
                <a:latin typeface="Courier"/>
              </a:rPr>
              <a:t>family=</a:t>
            </a:r>
            <a:r>
              <a:rPr sz="1800">
                <a:latin typeface="Courier"/>
              </a:rPr>
              <a:t>gaussian)</a:t>
            </a:r>
            <a:br/>
            <a:r>
              <a:rPr sz="1800">
                <a:latin typeface="Courier"/>
              </a:rPr>
              <a:t>rmod&lt;-</a:t>
            </a:r>
            <a:r>
              <a:rPr sz="1800" b="1">
                <a:solidFill>
                  <a:srgbClr val="007020"/>
                </a:solidFill>
                <a:latin typeface="Courier"/>
              </a:rPr>
              <a:t>resid</a:t>
            </a:r>
            <a:r>
              <a:rPr sz="1800">
                <a:latin typeface="Courier"/>
              </a:rPr>
              <a:t>(modLinReg)</a:t>
            </a:r>
            <a:br/>
            <a:r>
              <a:rPr sz="1800">
                <a:latin typeface="Courier"/>
              </a:rPr>
              <a:t>theoQ&lt;-</a:t>
            </a:r>
            <a:r>
              <a:rPr sz="1800" b="1">
                <a:solidFill>
                  <a:srgbClr val="007020"/>
                </a:solidFill>
                <a:latin typeface="Courier"/>
              </a:rPr>
              <a:t>qnorm</a:t>
            </a:r>
            <a:r>
              <a:rPr sz="1800">
                <a:latin typeface="Courier"/>
              </a:rPr>
              <a:t>(</a:t>
            </a:r>
            <a:r>
              <a:rPr sz="1800" b="1">
                <a:solidFill>
                  <a:srgbClr val="007020"/>
                </a:solidFill>
                <a:latin typeface="Courier"/>
              </a:rPr>
              <a:t>order</a:t>
            </a:r>
            <a:r>
              <a:rPr sz="1800">
                <a:latin typeface="Courier"/>
              </a:rPr>
              <a:t>(</a:t>
            </a:r>
            <a:r>
              <a:rPr sz="1800" b="1">
                <a:solidFill>
                  <a:srgbClr val="007020"/>
                </a:solidFill>
                <a:latin typeface="Courier"/>
              </a:rPr>
              <a:t>order</a:t>
            </a:r>
            <a:r>
              <a:rPr sz="1800">
                <a:latin typeface="Courier"/>
              </a:rPr>
              <a:t>(rmod))</a:t>
            </a:r>
            <a:r>
              <a:rPr sz="1800">
                <a:solidFill>
                  <a:srgbClr val="666666"/>
                </a:solidFill>
                <a:latin typeface="Courier"/>
              </a:rPr>
              <a:t>/</a:t>
            </a:r>
            <a:r>
              <a:rPr sz="1800" b="1">
                <a:solidFill>
                  <a:srgbClr val="007020"/>
                </a:solidFill>
                <a:latin typeface="Courier"/>
              </a:rPr>
              <a:t>length</a:t>
            </a:r>
            <a:r>
              <a:rPr sz="1800">
                <a:latin typeface="Courier"/>
              </a:rPr>
              <a:t>(rmod)) </a:t>
            </a:r>
            <a:r>
              <a:rPr sz="1800" i="1">
                <a:solidFill>
                  <a:srgbClr val="60A0B0"/>
                </a:solidFill>
                <a:latin typeface="Courier"/>
              </a:rPr>
              <a:t># calculates theorectical normal quantiles</a:t>
            </a:r>
            <a:br/>
            <a:r>
              <a:rPr sz="1800" b="1">
                <a:solidFill>
                  <a:srgbClr val="007020"/>
                </a:solidFill>
                <a:latin typeface="Courier"/>
              </a:rPr>
              <a:t>plot</a:t>
            </a:r>
            <a:r>
              <a:rPr sz="1800">
                <a:latin typeface="Courier"/>
              </a:rPr>
              <a:t>(theoQ,rmod,</a:t>
            </a:r>
            <a:br/>
            <a:r>
              <a:rPr sz="1800">
                <a:latin typeface="Courier"/>
              </a:rPr>
              <a:t>     </a:t>
            </a:r>
            <a:r>
              <a:rPr sz="1800">
                <a:solidFill>
                  <a:srgbClr val="902000"/>
                </a:solidFill>
                <a:latin typeface="Courier"/>
              </a:rPr>
              <a:t>xlab=</a:t>
            </a:r>
            <a:r>
              <a:rPr sz="1800">
                <a:solidFill>
                  <a:srgbClr val="4070A0"/>
                </a:solidFill>
                <a:latin typeface="Courier"/>
              </a:rPr>
              <a:t>"theoretical normal quantiles"</a:t>
            </a:r>
            <a:r>
              <a:rPr sz="1800">
                <a:latin typeface="Courier"/>
              </a:rPr>
              <a:t>,</a:t>
            </a:r>
            <a:br/>
            <a:r>
              <a:rPr sz="1800">
                <a:latin typeface="Courier"/>
              </a:rPr>
              <a:t>     </a:t>
            </a:r>
            <a:r>
              <a:rPr sz="1800">
                <a:solidFill>
                  <a:srgbClr val="902000"/>
                </a:solidFill>
                <a:latin typeface="Courier"/>
              </a:rPr>
              <a:t>ylab=</a:t>
            </a:r>
            <a:r>
              <a:rPr sz="1800">
                <a:solidFill>
                  <a:srgbClr val="4070A0"/>
                </a:solidFill>
                <a:latin typeface="Courier"/>
              </a:rPr>
              <a:t>"sample quantiles"</a:t>
            </a:r>
            <a:r>
              <a:rPr sz="1800">
                <a:latin typeface="Courier"/>
              </a:rPr>
              <a:t>,</a:t>
            </a:r>
            <a:br/>
            <a:r>
              <a:rPr sz="1800">
                <a:latin typeface="Courier"/>
              </a:rPr>
              <a:t>     </a:t>
            </a:r>
            <a:r>
              <a:rPr sz="1800">
                <a:solidFill>
                  <a:srgbClr val="902000"/>
                </a:solidFill>
                <a:latin typeface="Courier"/>
              </a:rPr>
              <a:t>main=</a:t>
            </a:r>
            <a:r>
              <a:rPr sz="1800">
                <a:solidFill>
                  <a:srgbClr val="4070A0"/>
                </a:solidFill>
                <a:latin typeface="Courier"/>
              </a:rPr>
              <a:t>"QQ plot"</a:t>
            </a:r>
            <a:r>
              <a:rPr sz="1800">
                <a:latin typeface="Courier"/>
              </a:rPr>
              <a:t>, </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qqline</a:t>
            </a:r>
            <a:r>
              <a:rPr sz="1800">
                <a:latin typeface="Courier"/>
              </a:rPr>
              <a:t>(rmod) </a:t>
            </a:r>
            <a:r>
              <a:rPr sz="1800" i="1">
                <a:solidFill>
                  <a:srgbClr val="60A0B0"/>
                </a:solidFill>
                <a:latin typeface="Courier"/>
              </a:rPr>
              <a:t># just adds the line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In a Gaussian errors, identity link GLM, you can easily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 (conditional on the linear predictor)</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(modLinReg),</a:t>
                </a:r>
                <a:r>
                  <a:rPr sz="1800" b="1">
                    <a:solidFill>
                      <a:srgbClr val="007020"/>
                    </a:solidFill>
                    <a:latin typeface="Courier"/>
                  </a:rPr>
                  <a:t>resid</a:t>
                </a:r>
                <a:r>
                  <a:rPr sz="1800">
                    <a:latin typeface="Courier"/>
                  </a:rPr>
                  <a:t>(modLinReg),</a:t>
                </a:r>
                <a:r>
                  <a:rPr sz="1800">
                    <a:solidFill>
                      <a:srgbClr val="902000"/>
                    </a:solidFill>
                    <a:latin typeface="Courier"/>
                  </a:rPr>
                  <a:t>xlab=</a:t>
                </a:r>
                <a:r>
                  <a:rPr sz="1800">
                    <a:solidFill>
                      <a:srgbClr val="4070A0"/>
                    </a:solidFill>
                    <a:latin typeface="Courier"/>
                  </a:rPr>
                  <a:t>"predicted values"</a:t>
                </a:r>
                <a:r>
                  <a:rPr sz="1800">
                    <a:latin typeface="Courier"/>
                  </a:rPr>
                  <a:t>,</a:t>
                </a:r>
                <a:r>
                  <a:rPr sz="1800">
                    <a:solidFill>
                      <a:srgbClr val="902000"/>
                    </a:solidFill>
                    <a:latin typeface="Courier"/>
                  </a:rPr>
                  <a:t>ylab=</a:t>
                </a:r>
                <a:r>
                  <a:rPr sz="1800">
                    <a:solidFill>
                      <a:srgbClr val="4070A0"/>
                    </a:solidFill>
                    <a:latin typeface="Courier"/>
                  </a:rPr>
                  <a:t>"residuals"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br/>
                <a:r>
                  <a:rPr sz="1800" b="1">
                    <a:solidFill>
                      <a:srgbClr val="007020"/>
                    </a:solidFill>
                    <a:latin typeface="Courier"/>
                  </a:rPr>
                  <a:t>abline</a:t>
                </a:r>
                <a:r>
                  <a:rPr sz="1800">
                    <a:latin typeface="Courier"/>
                  </a:rPr>
                  <a:t>(</a:t>
                </a:r>
                <a:r>
                  <a:rPr sz="1800">
                    <a:solidFill>
                      <a:srgbClr val="902000"/>
                    </a:solidFill>
                    <a:latin typeface="Courier"/>
                  </a:rPr>
                  <a:t>h=</a:t>
                </a:r>
                <a:r>
                  <a:rPr sz="1800">
                    <a:solidFill>
                      <a:srgbClr val="40A070"/>
                    </a:solidFill>
                    <a:latin typeface="Courier"/>
                  </a:rPr>
                  <a:t>0</a:t>
                </a:r>
                <a:r>
                  <a:rPr sz="1800">
                    <a:latin typeface="Courier"/>
                  </a:rPr>
                  <a:t>,</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70A0"/>
                    </a:solidFill>
                    <a:latin typeface="Courier"/>
                  </a:rPr>
                  <a:t>"red"</a:t>
                </a:r>
                <a:r>
                  <a:rPr sz="1800">
                    <a:latin typeface="Courier"/>
                  </a:rPr>
                  <a: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For non-normal GLMs, it is not as straightforward:</a:t>
                </a:r>
              </a:p>
              <a:p>
                <a:pPr lvl="0" marL="0" indent="0">
                  <a:buNone/>
                </a:pPr>
                <a14:m>
                  <m:oMathPara xmlns:m="http://schemas.openxmlformats.org/officeDocument/2006/math">
                    <m:oMathParaPr>
                      <m:jc m:val="center"/>
                    </m:oMathParaPr>
                    <m:oMath>
                      <m:r>
                        <m:t> </m:t>
                      </m:r>
                    </m:oMath>
                  </m:oMathPara>
                </a14:m>
              </a:p>
              <a:p>
                <a:pPr lvl="1"/>
                <a:r>
                  <a:rPr/>
                  <a:t>Which residuals to pick?</a:t>
                </a:r>
              </a:p>
              <a:p>
                <a:pPr lvl="1"/>
                <a:r>
                  <a:rPr/>
                  <a:t>As we can have non-constant variance functions, we should not expect constant variance.</a:t>
                </a:r>
              </a:p>
              <a:p>
                <a:pPr lvl="1"/>
                <a:r>
                  <a:rPr/>
                  <a:t>Residuals on the link scale or the data scale?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5: Generalised Linear Model - continued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sz="1800">
                <a:latin typeface="Courier"/>
              </a:rPr>
              <a:t>R</a:t>
            </a:r>
            <a:r>
              <a:rPr/>
              <a:t> will by default return deviance residuals (e.g. by typing </a:t>
            </a:r>
            <a:r>
              <a:rPr sz="1800">
                <a:latin typeface="Courier"/>
              </a:rPr>
              <a:t>resid(mod)</a:t>
            </a:r>
            <a:r>
              <a:rPr/>
              <a:t>). You can use the same </a:t>
            </a:r>
            <a:r>
              <a:rPr sz="1800">
                <a:latin typeface="Courier"/>
              </a:rPr>
              <a:t>R</a:t>
            </a:r>
            <a:r>
              <a:rPr/>
              <a:t> function to compute the other residuals: </a:t>
            </a:r>
            <a:r>
              <a:rPr sz="1800">
                <a:latin typeface="Courier"/>
              </a:rPr>
              <a:t>resid(mod,type="pearson")</a:t>
            </a:r>
            <a:r>
              <a:rPr/>
              <a:t> will compute the Pearson residuals.</a:t>
            </a:r>
          </a:p>
          <a:p>
            <a:pPr lvl="0" marL="0" indent="0">
              <a:buNone/>
            </a:pPr>
            <a:r>
              <a:rPr/>
              <a:t>Pearson residuals are very useful: these residuals are standardised by the estimated variance function. In other words, if the Pearson residuals exhibit non-constant variance, then this suggest we have misspecified the data distribution.</a:t>
            </a:r>
          </a:p>
          <a:p>
            <a:pPr lvl="0" marL="1270000" indent="0">
              <a:buNone/>
            </a:pPr>
            <a:r>
              <a:rPr sz="1800">
                <a:latin typeface="Courier"/>
              </a:rPr>
              <a:t>cuse&lt;-</a:t>
            </a:r>
            <a:r>
              <a:rPr sz="1800" b="1">
                <a:solidFill>
                  <a:srgbClr val="007020"/>
                </a:solidFill>
                <a:latin typeface="Courier"/>
              </a:rPr>
              <a:t>read.csv</a:t>
            </a:r>
            <a:r>
              <a:rPr sz="1800">
                <a:latin typeface="Courier"/>
              </a:rPr>
              <a:t>(</a:t>
            </a:r>
            <a:r>
              <a:rPr sz="1800">
                <a:solidFill>
                  <a:srgbClr val="4070A0"/>
                </a:solidFill>
                <a:latin typeface="Courier"/>
              </a:rPr>
              <a:t>"cuse.csv"</a:t>
            </a:r>
            <a:r>
              <a:rPr sz="1800">
                <a:latin typeface="Courier"/>
              </a:rPr>
              <a:t>)</a:t>
            </a:r>
            <a:br/>
            <a:r>
              <a:rPr sz="1800">
                <a:latin typeface="Courier"/>
              </a:rPr>
              <a:t>modPois&lt;-</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a:t>
            </a:r>
            <a:r>
              <a:rPr sz="1800">
                <a:latin typeface="Courier"/>
              </a:rPr>
              <a:t>cuse, </a:t>
            </a:r>
            <a:r>
              <a:rPr sz="1800">
                <a:solidFill>
                  <a:srgbClr val="902000"/>
                </a:solidFill>
                <a:latin typeface="Courier"/>
              </a:rPr>
              <a:t>family=</a:t>
            </a:r>
            <a:r>
              <a:rPr sz="1800">
                <a:latin typeface="Courier"/>
              </a:rPr>
              <a:t>binomial)</a:t>
            </a:r>
            <a:br/>
            <a:r>
              <a:rPr sz="1800" b="1">
                <a:solidFill>
                  <a:srgbClr val="007020"/>
                </a:solidFill>
                <a:latin typeface="Courier"/>
              </a:rPr>
              <a:t>plot</a:t>
            </a:r>
            <a:r>
              <a:rPr sz="1800">
                <a:latin typeface="Courier"/>
              </a:rPr>
              <a:t>(</a:t>
            </a:r>
            <a:r>
              <a:rPr sz="1800" b="1">
                <a:solidFill>
                  <a:srgbClr val="007020"/>
                </a:solidFill>
                <a:latin typeface="Courier"/>
              </a:rPr>
              <a:t>predict</a:t>
            </a:r>
            <a:r>
              <a:rPr sz="1800">
                <a:latin typeface="Courier"/>
              </a:rPr>
              <a:t>(modPois,</a:t>
            </a:r>
            <a:r>
              <a:rPr sz="1800">
                <a:solidFill>
                  <a:srgbClr val="902000"/>
                </a:solidFill>
                <a:latin typeface="Courier"/>
              </a:rPr>
              <a:t>type=</a:t>
            </a:r>
            <a:r>
              <a:rPr sz="1800">
                <a:solidFill>
                  <a:srgbClr val="4070A0"/>
                </a:solidFill>
                <a:latin typeface="Courier"/>
              </a:rPr>
              <a:t>"response"</a:t>
            </a:r>
            <a:r>
              <a:rPr sz="1800">
                <a:latin typeface="Courier"/>
              </a:rPr>
              <a:t>),</a:t>
            </a:r>
            <a:r>
              <a:rPr sz="1800" b="1">
                <a:solidFill>
                  <a:srgbClr val="007020"/>
                </a:solidFill>
                <a:latin typeface="Courier"/>
              </a:rPr>
              <a:t>resid</a:t>
            </a:r>
            <a:r>
              <a:rPr sz="1800">
                <a:latin typeface="Courier"/>
              </a:rPr>
              <a:t>(modPois,</a:t>
            </a:r>
            <a:r>
              <a:rPr sz="1800">
                <a:solidFill>
                  <a:srgbClr val="902000"/>
                </a:solidFill>
                <a:latin typeface="Courier"/>
              </a:rPr>
              <a:t>type=</a:t>
            </a:r>
            <a:r>
              <a:rPr sz="1800">
                <a:solidFill>
                  <a:srgbClr val="4070A0"/>
                </a:solidFill>
                <a:latin typeface="Courier"/>
              </a:rPr>
              <a:t>"pearson"</a:t>
            </a:r>
            <a:r>
              <a:rPr sz="1800">
                <a:latin typeface="Courier"/>
              </a:rPr>
              <a:t>),</a:t>
            </a:r>
            <a:r>
              <a:rPr sz="1800">
                <a:solidFill>
                  <a:srgbClr val="902000"/>
                </a:solidFill>
                <a:latin typeface="Courier"/>
              </a:rPr>
              <a:t>xlab=</a:t>
            </a:r>
            <a:r>
              <a:rPr sz="1800">
                <a:solidFill>
                  <a:srgbClr val="4070A0"/>
                </a:solidFill>
                <a:latin typeface="Courier"/>
              </a:rPr>
              <a:t>"fitted values"</a:t>
            </a:r>
            <a:r>
              <a:rPr sz="1800">
                <a:latin typeface="Courier"/>
              </a:rPr>
              <a:t>,</a:t>
            </a:r>
            <a:r>
              <a:rPr sz="1800">
                <a:solidFill>
                  <a:srgbClr val="902000"/>
                </a:solidFill>
                <a:latin typeface="Courier"/>
              </a:rPr>
              <a:t>ylab=</a:t>
            </a:r>
            <a:r>
              <a:rPr sz="1800">
                <a:solidFill>
                  <a:srgbClr val="4070A0"/>
                </a:solidFill>
                <a:latin typeface="Courier"/>
              </a:rPr>
              <a:t>"Pearson residuals"</a:t>
            </a:r>
            <a:r>
              <a:rPr sz="1800">
                <a:latin typeface="Courier"/>
              </a:rPr>
              <a:t>,</a:t>
            </a:r>
            <a:r>
              <a:rPr sz="1800">
                <a:solidFill>
                  <a:srgbClr val="902000"/>
                </a:solidFill>
                <a:latin typeface="Courier"/>
              </a:rPr>
              <a:t>cex=</a:t>
            </a:r>
            <a:r>
              <a:rPr sz="1800">
                <a:solidFill>
                  <a:srgbClr val="40A070"/>
                </a:solidFill>
                <a:latin typeface="Courier"/>
              </a:rPr>
              <a:t>2</a:t>
            </a:r>
            <a:r>
              <a:rPr sz="1800">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fitted values</a:t>
                </a:r>
              </a:p>
              <a:p>
                <a:pPr lvl="0" marL="0" indent="0">
                  <a:buNone/>
                </a:pPr>
                <a:r>
                  <a:rPr/>
                  <a:t>Also check the residuals for data points with large residuals. These observations have surprising observed response values </a:t>
                </a:r>
                <a:r>
                  <a:rPr i="1"/>
                  <a:t>given</a:t>
                </a:r>
                <a:r>
                  <a:rPr/>
                  <a:t> the values of their predictor values.</a:t>
                </a:r>
              </a:p>
              <a:p>
                <a:pPr lvl="0" marL="0" indent="0">
                  <a:buNone/>
                </a:pPr>
                <a14:m>
                  <m:oMathPara xmlns:m="http://schemas.openxmlformats.org/officeDocument/2006/math">
                    <m:oMathParaPr>
                      <m:jc m:val="center"/>
                    </m:oMathParaPr>
                    <m:oMath>
                      <m:r>
                        <m:t> </m:t>
                      </m:r>
                    </m:oMath>
                  </m:oMathPara>
                </a14:m>
              </a:p>
              <a:p>
                <a:pPr lvl="0" marL="0" indent="0">
                  <a:buNone/>
                </a:pPr>
                <a:r>
                  <a:rPr/>
                  <a:t>Observations with large residuals are </a:t>
                </a:r>
                <a:r>
                  <a:rPr b="1"/>
                  <a:t>outliers</a:t>
                </a:r>
                <a:r>
                  <a:rPr/>
                  <a:t>. Outliers at the extreme ends of the range of the predictor variables are highly likely to be </a:t>
                </a:r>
                <a:r>
                  <a:rPr b="1"/>
                  <a:t>influential data points</a:t>
                </a:r>
                <a:r>
                  <a:rPr/>
                  <a:t> (more later).</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R will compute 4 standard diagnostics plots for you if you type </a:t>
                </a:r>
                <a:r>
                  <a:rPr sz="1800">
                    <a:latin typeface="Courier"/>
                  </a:rPr>
                  <a:t>plot(mod)</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(modLinReg)</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Checking the link function</a:t>
                </a:r>
              </a:p>
              <a:p>
                <a:pPr lvl="0" marL="0" indent="0">
                  <a:buNone/>
                </a:pPr>
                <a:r>
                  <a:rPr/>
                  <a:t>There is a simple test one can do to check if the link function is correctly specified:</a:t>
                </a:r>
              </a:p>
              <a:p>
                <a:pPr lvl="0" marL="0" indent="0">
                  <a:buNone/>
                </a:pPr>
                <a14:m>
                  <m:oMathPara xmlns:m="http://schemas.openxmlformats.org/officeDocument/2006/math">
                    <m:oMathParaPr>
                      <m:jc m:val="center"/>
                    </m:oMathParaPr>
                    <m:oMath>
                      <m:r>
                        <m:t> </m:t>
                      </m:r>
                    </m:oMath>
                  </m:oMathPara>
                </a14:m>
              </a:p>
              <a:p>
                <a:pPr lvl="1">
                  <a:buAutoNum type="arabicPeriod"/>
                </a:pPr>
                <a:r>
                  <a:rPr/>
                  <a:t>Fit the model.</a:t>
                </a:r>
              </a:p>
              <a:p>
                <a:pPr lvl="1">
                  <a:buAutoNum type="arabicPeriod"/>
                </a:pPr>
                <a:r>
                  <a:rPr/>
                  <a:t>Compute predicted values </a:t>
                </a:r>
                <a14:m>
                  <m:oMath xmlns:m="http://schemas.openxmlformats.org/officeDocument/2006/math">
                    <m:sSub>
                      <m:e>
                        <m:acc>
                          <m:accPr>
                            <m:chr m:val="̂"/>
                          </m:accPr>
                          <m:e>
                            <m:r>
                              <m:t>η</m:t>
                            </m:r>
                          </m:e>
                        </m:acc>
                      </m:e>
                      <m:sub>
                        <m:r>
                          <m:t>i</m:t>
                        </m:r>
                      </m:sub>
                    </m:sSub>
                  </m:oMath>
                </a14:m>
                <a:r>
                  <a:rPr/>
                  <a:t> for the linear predictor</a:t>
                </a:r>
              </a:p>
              <a:p>
                <a:pPr lvl="1">
                  <a:buAutoNum type="arabicPeriod"/>
                </a:pPr>
                <a:r>
                  <a:rPr/>
                  <a:t>Add </a:t>
                </a:r>
                <a14:m>
                  <m:oMath xmlns:m="http://schemas.openxmlformats.org/officeDocument/2006/math">
                    <m:sSubSup>
                      <m:e>
                        <m:acc>
                          <m:accPr>
                            <m:chr m:val="̂"/>
                          </m:accPr>
                          <m:e>
                            <m:r>
                              <m:t>η</m:t>
                            </m:r>
                          </m:e>
                        </m:acc>
                      </m:e>
                      <m:sub>
                        <m:r>
                          <m:t>i</m:t>
                        </m:r>
                      </m:sub>
                      <m:sup>
                        <m:r>
                          <m:t>2</m:t>
                        </m:r>
                      </m:sup>
                    </m:sSubSup>
                  </m:oMath>
                </a14:m>
                <a:r>
                  <a:rPr/>
                  <a:t> as another predictor into the model and re-fit.</a:t>
                </a:r>
              </a:p>
              <a:p>
                <a:pPr lvl="1">
                  <a:buAutoNum type="arabicPeriod"/>
                </a:pPr>
                <a:r>
                  <a:rPr/>
                  <a:t>If the coefficient for </a:t>
                </a:r>
                <a14:m>
                  <m:oMath xmlns:m="http://schemas.openxmlformats.org/officeDocument/2006/math">
                    <m:sSubSup>
                      <m:e>
                        <m:acc>
                          <m:accPr>
                            <m:chr m:val="̂"/>
                          </m:accPr>
                          <m:e>
                            <m:r>
                              <m:t>η</m:t>
                            </m:r>
                          </m:e>
                        </m:acc>
                      </m:e>
                      <m:sub>
                        <m:r>
                          <m:t>i</m:t>
                        </m:r>
                      </m:sub>
                      <m:sup>
                        <m:r>
                          <m:t>2</m:t>
                        </m:r>
                      </m:sup>
                    </m:sSubSup>
                  </m:oMath>
                </a14:m>
                <a:r>
                  <a:rPr/>
                  <a:t> is significant, this suggests that the link function may be misspecified.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Checking the link function</a:t>
            </a:r>
          </a:p>
          <a:p>
            <a:pPr lvl="0" marL="1270000" indent="0">
              <a:buNone/>
            </a:pPr>
            <a:r>
              <a:rPr sz="1800">
                <a:latin typeface="Courier"/>
              </a:rPr>
              <a:t>eta2 &lt;-</a:t>
            </a:r>
            <a:r>
              <a:rPr sz="1800">
                <a:solidFill>
                  <a:srgbClr val="4070A0"/>
                </a:solidFill>
                <a:latin typeface="Courier"/>
              </a:rPr>
              <a:t> </a:t>
            </a:r>
            <a:r>
              <a:rPr sz="1800" b="1">
                <a:solidFill>
                  <a:srgbClr val="007020"/>
                </a:solidFill>
                <a:latin typeface="Courier"/>
              </a:rPr>
              <a:t>predict</a:t>
            </a:r>
            <a:r>
              <a:rPr sz="1800">
                <a:latin typeface="Courier"/>
              </a:rPr>
              <a:t>(modPois, </a:t>
            </a:r>
            <a:r>
              <a:rPr sz="1800">
                <a:solidFill>
                  <a:srgbClr val="902000"/>
                </a:solidFill>
                <a:latin typeface="Courier"/>
              </a:rPr>
              <a:t>type =</a:t>
            </a:r>
            <a:r>
              <a:rPr sz="1800">
                <a:latin typeface="Courier"/>
              </a:rPr>
              <a:t> </a:t>
            </a:r>
            <a:r>
              <a:rPr sz="1800">
                <a:solidFill>
                  <a:srgbClr val="4070A0"/>
                </a:solidFill>
                <a:latin typeface="Courier"/>
              </a:rPr>
              <a:t>"link"</a:t>
            </a:r>
            <a:r>
              <a:rPr sz="1800">
                <a:latin typeface="Courier"/>
              </a:rPr>
              <a:t>)</a:t>
            </a:r>
            <a:r>
              <a:rPr sz="1800">
                <a:solidFill>
                  <a:srgbClr val="666666"/>
                </a:solidFill>
                <a:latin typeface="Courier"/>
              </a:rPr>
              <a:t>^</a:t>
            </a:r>
            <a:r>
              <a:rPr sz="1800">
                <a:solidFill>
                  <a:srgbClr val="40A070"/>
                </a:solidFill>
                <a:latin typeface="Courier"/>
              </a:rPr>
              <a:t>2</a:t>
            </a:r>
            <a:br/>
            <a:r>
              <a:rPr sz="1800">
                <a:latin typeface="Courier"/>
              </a:rPr>
              <a:t>modPoisEta &lt;-</a:t>
            </a:r>
            <a:r>
              <a:rPr sz="1800">
                <a:solidFill>
                  <a:srgbClr val="4070A0"/>
                </a:solidFill>
                <a:latin typeface="Courier"/>
              </a:rPr>
              <a:t> </a:t>
            </a:r>
            <a:r>
              <a:rPr sz="1800" b="1">
                <a:solidFill>
                  <a:srgbClr val="007020"/>
                </a:solidFill>
                <a:latin typeface="Courier"/>
              </a:rPr>
              <a:t>glm</a:t>
            </a:r>
            <a:r>
              <a:rPr sz="1800">
                <a:latin typeface="Courier"/>
              </a:rPr>
              <a:t>(</a:t>
            </a:r>
            <a:r>
              <a:rPr sz="1800" b="1">
                <a:solidFill>
                  <a:srgbClr val="007020"/>
                </a:solidFill>
                <a:latin typeface="Courier"/>
              </a:rPr>
              <a:t>cbind</a:t>
            </a:r>
            <a:r>
              <a:rPr sz="1800">
                <a:latin typeface="Courier"/>
              </a:rPr>
              <a:t>(using, notUsing) </a:t>
            </a:r>
            <a:r>
              <a:rPr sz="1800">
                <a:solidFill>
                  <a:srgbClr val="666666"/>
                </a:solidFill>
                <a:latin typeface="Courier"/>
              </a:rPr>
              <a:t>~</a:t>
            </a:r>
            <a:r>
              <a:rPr sz="1800">
                <a:solidFill>
                  <a:srgbClr val="4070A0"/>
                </a:solidFill>
                <a:latin typeface="Courier"/>
              </a:rPr>
              <a:t> </a:t>
            </a:r>
            <a:r>
              <a:rPr sz="1800">
                <a:latin typeface="Courier"/>
              </a:rPr>
              <a:t>eta2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wantsMore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a:latin typeface="Courier"/>
              </a:rPr>
              <a:t>education </a:t>
            </a:r>
            <a:r>
              <a:rPr sz="1800">
                <a:solidFill>
                  <a:srgbClr val="666666"/>
                </a:solidFill>
                <a:latin typeface="Courier"/>
              </a:rPr>
              <a:t>+</a:t>
            </a:r>
            <a:r>
              <a:rPr sz="1800">
                <a:solidFill>
                  <a:srgbClr val="4070A0"/>
                </a:solidFill>
                <a:latin typeface="Courier"/>
              </a:rPr>
              <a:t> </a:t>
            </a:r>
            <a:r>
              <a:rPr sz="1800">
                <a:latin typeface="Courier"/>
              </a:rPr>
              <a:t>age</a:t>
            </a:r>
            <a:r>
              <a:rPr sz="1800">
                <a:solidFill>
                  <a:srgbClr val="666666"/>
                </a:solidFill>
                <a:latin typeface="Courier"/>
              </a:rPr>
              <a:t>:</a:t>
            </a:r>
            <a:r>
              <a:rPr sz="1800">
                <a:latin typeface="Courier"/>
              </a:rPr>
              <a:t>wantsMore, </a:t>
            </a:r>
            <a:r>
              <a:rPr sz="1800">
                <a:solidFill>
                  <a:srgbClr val="902000"/>
                </a:solidFill>
                <a:latin typeface="Courier"/>
              </a:rPr>
              <a:t>data =</a:t>
            </a:r>
            <a:r>
              <a:rPr sz="1800">
                <a:latin typeface="Courier"/>
              </a:rPr>
              <a:t> cuse, </a:t>
            </a:r>
            <a:r>
              <a:rPr sz="1800">
                <a:solidFill>
                  <a:srgbClr val="902000"/>
                </a:solidFill>
                <a:latin typeface="Courier"/>
              </a:rPr>
              <a:t>family =</a:t>
            </a:r>
            <a:r>
              <a:rPr sz="1800">
                <a:latin typeface="Courier"/>
              </a:rPr>
              <a:t> binomial)</a:t>
            </a:r>
            <a:br/>
            <a:br/>
            <a:r>
              <a:rPr sz="1800" b="1">
                <a:solidFill>
                  <a:srgbClr val="007020"/>
                </a:solidFill>
                <a:latin typeface="Courier"/>
              </a:rPr>
              <a:t>summary</a:t>
            </a:r>
            <a:r>
              <a:rPr sz="1800">
                <a:latin typeface="Courier"/>
              </a:rPr>
              <a:t>(modPoisEta)</a:t>
            </a:r>
            <a:r>
              <a:rPr sz="1800">
                <a:solidFill>
                  <a:srgbClr val="666666"/>
                </a:solidFill>
                <a:latin typeface="Courier"/>
              </a:rPr>
              <a:t>$</a:t>
            </a:r>
            <a:r>
              <a:rPr sz="1800">
                <a:latin typeface="Courier"/>
              </a:rPr>
              <a:t>coefficients[,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4</a:t>
            </a:r>
            <a:r>
              <a:rPr sz="1800">
                <a:latin typeface="Courier"/>
              </a:rPr>
              <a:t>)]</a:t>
            </a:r>
            <a:br/>
            <a:r>
              <a:rPr sz="1800" i="1">
                <a:solidFill>
                  <a:srgbClr val="60A0B0"/>
                </a:solidFill>
                <a:latin typeface="Courier"/>
              </a:rPr>
              <a:t>##                          Estimate    Pr(&gt;|z|)</a:t>
            </a:r>
            <a:br/>
            <a:r>
              <a:rPr sz="1800" i="1">
                <a:solidFill>
                  <a:srgbClr val="60A0B0"/>
                </a:solidFill>
                <a:latin typeface="Courier"/>
              </a:rPr>
              <a:t>## (Intercept)           -1.33532612 0.029772145</a:t>
            </a:r>
            <a:br/>
            <a:r>
              <a:rPr sz="1800" i="1">
                <a:solidFill>
                  <a:srgbClr val="60A0B0"/>
                </a:solidFill>
                <a:latin typeface="Courier"/>
              </a:rPr>
              <a:t>## eta2                  -0.02977876 0.909688824</a:t>
            </a:r>
            <a:br/>
            <a:r>
              <a:rPr sz="1800" i="1">
                <a:solidFill>
                  <a:srgbClr val="60A0B0"/>
                </a:solidFill>
                <a:latin typeface="Courier"/>
              </a:rPr>
              <a:t>## age25-29               0.61037710 0.243424044</a:t>
            </a:r>
            <a:br/>
            <a:r>
              <a:rPr sz="1800" i="1">
                <a:solidFill>
                  <a:srgbClr val="60A0B0"/>
                </a:solidFill>
                <a:latin typeface="Courier"/>
              </a:rPr>
              <a:t>## age30-39               1.59257167 0.017573077</a:t>
            </a:r>
            <a:br/>
            <a:r>
              <a:rPr sz="1800" i="1">
                <a:solidFill>
                  <a:srgbClr val="60A0B0"/>
                </a:solidFill>
                <a:latin typeface="Courier"/>
              </a:rPr>
              <a:t>## age40-49               1.87456946 0.006124198</a:t>
            </a:r>
            <a:br/>
            <a:r>
              <a:rPr sz="1800" i="1">
                <a:solidFill>
                  <a:srgbClr val="60A0B0"/>
                </a:solidFill>
                <a:latin typeface="Courier"/>
              </a:rPr>
              <a:t>## educationlow          -0.32751691 0.055285613</a:t>
            </a:r>
            <a:br/>
            <a:r>
              <a:rPr sz="1800" i="1">
                <a:solidFill>
                  <a:srgbClr val="60A0B0"/>
                </a:solidFill>
                <a:latin typeface="Courier"/>
              </a:rPr>
              <a:t>## wantsMoreyes          -0.06050189 0.856494325</a:t>
            </a:r>
            <a:br/>
            <a:r>
              <a:rPr sz="1800" i="1">
                <a:solidFill>
                  <a:srgbClr val="60A0B0"/>
                </a:solidFill>
                <a:latin typeface="Courier"/>
              </a:rPr>
              <a:t>## age25-29:wantsMoreyes -0.24579360 0.564355316</a:t>
            </a:r>
            <a:br/>
            <a:r>
              <a:rPr sz="1800" i="1">
                <a:solidFill>
                  <a:srgbClr val="60A0B0"/>
                </a:solidFill>
                <a:latin typeface="Courier"/>
              </a:rPr>
              <a:t>## age30-39:wantsMoreyes -1.08382227 0.016557469</a:t>
            </a:r>
            <a:br/>
            <a:r>
              <a:rPr sz="1800" i="1">
                <a:solidFill>
                  <a:srgbClr val="60A0B0"/>
                </a:solidFill>
                <a:latin typeface="Courier"/>
              </a:rPr>
              <a:t>## age40-49:wantsMoreyes -1.33288332 0.014782012</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t>=</m:t>
                      </m:r>
                      <m:r>
                        <m:rPr>
                          <m:sty m:val="b"/>
                        </m:rPr>
                        <m:t>X</m:t>
                      </m:r>
                      <m:r>
                        <m:t>(</m:t>
                      </m:r>
                      <m:sSup>
                        <m:e>
                          <m:r>
                            <m:rPr>
                              <m:sty m:val="b"/>
                            </m:rPr>
                            <m:t>X</m:t>
                          </m:r>
                        </m:e>
                        <m:sup>
                          <m:r>
                            <m:t>T</m:t>
                          </m:r>
                        </m:sup>
                      </m:sSup>
                      <m:r>
                        <m:rPr>
                          <m:sty m:val="b"/>
                        </m:rPr>
                        <m:t>X</m:t>
                      </m:r>
                      <m:sSup>
                        <m:e>
                          <m:r>
                            <m:t>)</m:t>
                          </m:r>
                        </m:e>
                        <m:sup>
                          <m: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t>=</m:t>
                      </m:r>
                      <m:sSup>
                        <m:e>
                          <m:r>
                            <m:rPr>
                              <m:sty m:val="b"/>
                            </m:rPr>
                            <m:t>W</m:t>
                          </m:r>
                        </m:e>
                        <m:sup>
                          <m:r>
                            <m:t>1</m:t>
                          </m:r>
                          <m:r>
                            <m:t>/</m:t>
                          </m:r>
                          <m:r>
                            <m:t>2</m:t>
                          </m:r>
                        </m:sup>
                      </m:sSup>
                      <m:r>
                        <m:rPr>
                          <m:sty m:val="b"/>
                        </m:rPr>
                        <m:t>X</m:t>
                      </m:r>
                      <m:r>
                        <m:t>(</m:t>
                      </m:r>
                      <m:sSup>
                        <m:e>
                          <m:r>
                            <m:rPr>
                              <m:sty m:val="b"/>
                            </m:rPr>
                            <m:t>X</m:t>
                          </m:r>
                        </m:e>
                        <m:sup>
                          <m:r>
                            <m:t>T</m:t>
                          </m:r>
                        </m:sup>
                      </m:sSup>
                      <m:r>
                        <m:rPr>
                          <m:sty m:val="b"/>
                        </m:rPr>
                        <m:t>W</m:t>
                      </m:r>
                      <m:r>
                        <m:rPr>
                          <m:sty m:val="b"/>
                        </m:rPr>
                        <m:t>X</m:t>
                      </m:r>
                      <m:sSup>
                        <m:e>
                          <m:r>
                            <m:t>)</m:t>
                          </m:r>
                        </m:e>
                        <m:sup>
                          <m:r>
                            <m:t>−</m:t>
                          </m:r>
                          <m:r>
                            <m:t>1</m:t>
                          </m:r>
                        </m:sup>
                      </m:sSup>
                      <m:sSup>
                        <m:e>
                          <m:r>
                            <m:rPr>
                              <m:sty m:val="b"/>
                            </m:rPr>
                            <m:t>X</m:t>
                          </m:r>
                        </m:e>
                        <m:sup>
                          <m:r>
                            <m:t>T</m:t>
                          </m:r>
                        </m:sup>
                      </m:sSup>
                      <m:sSup>
                        <m:e>
                          <m:r>
                            <m:rPr>
                              <m:sty m:val="b"/>
                            </m:rPr>
                            <m:t>W</m:t>
                          </m:r>
                        </m:e>
                        <m:sup>
                          <m:r>
                            <m:t>1</m:t>
                          </m:r>
                          <m: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sz="1800">
                    <a:latin typeface="Courier"/>
                  </a:rPr>
                  <a:t>R</a:t>
                </a:r>
                <a:r>
                  <a:rPr/>
                  <a:t> function </a:t>
                </a:r>
                <a:r>
                  <a:rPr sz="1800">
                    <a:latin typeface="Courier"/>
                  </a:rPr>
                  <a:t>hatvalues()</a:t>
                </a:r>
                <a:r>
                  <a:rPr/>
                  <a:t> will compute hat values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hatvalues</a:t>
                </a:r>
                <a:r>
                  <a:rPr sz="1800">
                    <a:latin typeface="Courier"/>
                  </a:rPr>
                  <a:t>(modPois),</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r>
                          <m:t>(</m:t>
                        </m:r>
                        <m:r>
                          <m:t>i</m:t>
                        </m:r>
                        <m:r>
                          <m:t>)</m:t>
                        </m:r>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t>−</m:t>
                    </m:r>
                    <m:sSub>
                      <m:e>
                        <m:acc>
                          <m:accPr>
                            <m:chr m:val="̂"/>
                          </m:accPr>
                          <m:e>
                            <m:r>
                              <m:rPr>
                                <m:sty m:val="b"/>
                              </m:rPr>
                              <m:t>β</m:t>
                            </m:r>
                          </m:e>
                        </m:acc>
                      </m:e>
                      <m:sub>
                        <m:r>
                          <m:t>(</m:t>
                        </m:r>
                        <m:r>
                          <m:t>i</m:t>
                        </m:r>
                        <m:r>
                          <m:t>)</m:t>
                        </m:r>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t>=</m:t>
                      </m:r>
                      <m:f>
                        <m:fPr>
                          <m:type m:val="bar"/>
                        </m:fPr>
                        <m:num>
                          <m:r>
                            <m:t>(</m:t>
                          </m:r>
                          <m:r>
                            <m:rPr>
                              <m:sty m:val="b"/>
                            </m:rPr>
                            <m:t>β</m:t>
                          </m:r>
                          <m:r>
                            <m:t>−</m:t>
                          </m:r>
                          <m:sSub>
                            <m:e>
                              <m:acc>
                                <m:accPr>
                                  <m:chr m:val="̂"/>
                                </m:accPr>
                                <m:e>
                                  <m:r>
                                    <m:rPr>
                                      <m:sty m:val="b"/>
                                    </m:rPr>
                                    <m:t>β</m:t>
                                  </m:r>
                                </m:e>
                              </m:acc>
                            </m:e>
                            <m:sub>
                              <m:r>
                                <m:t>(</m:t>
                              </m:r>
                              <m:r>
                                <m:t>i</m:t>
                              </m:r>
                              <m:r>
                                <m:t>)</m:t>
                              </m:r>
                            </m:sub>
                          </m:sSub>
                          <m:sSup>
                            <m:e>
                              <m:r>
                                <m:t>)</m:t>
                              </m:r>
                            </m:e>
                            <m:sup>
                              <m:r>
                                <m:t>T</m:t>
                              </m:r>
                            </m:sup>
                          </m:sSup>
                          <m:r>
                            <m:t>(</m:t>
                          </m:r>
                          <m:sSup>
                            <m:e>
                              <m:r>
                                <m:rPr>
                                  <m:sty m:val="b"/>
                                </m:rPr>
                                <m:t>X</m:t>
                              </m:r>
                            </m:e>
                            <m:sup>
                              <m:r>
                                <m:t>T</m:t>
                              </m:r>
                            </m:sup>
                          </m:sSup>
                          <m:r>
                            <m:rPr>
                              <m:sty m:val="b"/>
                            </m:rPr>
                            <m:t>W</m:t>
                          </m:r>
                          <m:r>
                            <m:rPr>
                              <m:sty m:val="b"/>
                            </m:rPr>
                            <m:t>X</m:t>
                          </m:r>
                          <m:sSup>
                            <m:e>
                              <m:r>
                                <m:t>)</m:t>
                              </m:r>
                            </m:e>
                            <m:sup>
                              <m:r>
                                <m:t>−</m:t>
                              </m:r>
                              <m:r>
                                <m:t>1</m:t>
                              </m:r>
                            </m:sup>
                          </m:sSup>
                          <m:r>
                            <m:t>(</m:t>
                          </m:r>
                          <m:r>
                            <m:rPr>
                              <m:sty m:val="b"/>
                            </m:rPr>
                            <m:t>β</m:t>
                          </m:r>
                          <m:r>
                            <m:t>−</m:t>
                          </m:r>
                          <m:sSub>
                            <m:e>
                              <m:acc>
                                <m:accPr>
                                  <m:chr m:val="̂"/>
                                </m:accPr>
                                <m:e>
                                  <m:r>
                                    <m:rPr>
                                      <m:sty m:val="b"/>
                                    </m:rPr>
                                    <m:t>β</m:t>
                                  </m:r>
                                </m:e>
                              </m:acc>
                            </m:e>
                            <m:sub>
                              <m:r>
                                <m:t>(</m:t>
                              </m:r>
                              <m:r>
                                <m:t>i</m:t>
                              </m:r>
                              <m:r>
                                <m:t>)</m:t>
                              </m:r>
                            </m:sub>
                          </m:sSub>
                          <m:r>
                            <m:t>)</m:t>
                          </m:r>
                        </m:num>
                        <m:den>
                          <m:r>
                            <m:t>(</m:t>
                          </m:r>
                          <m:r>
                            <m:t>p</m:t>
                          </m:r>
                          <m:r>
                            <m:t>+</m:t>
                          </m:r>
                          <m:r>
                            <m:t>1</m:t>
                          </m:r>
                          <m:r>
                            <m:t>)</m:t>
                          </m:r>
                          <m:sSup>
                            <m:e>
                              <m:r>
                                <m:t>s</m:t>
                              </m:r>
                            </m:e>
                            <m:sup>
                              <m:r>
                                <m:t>2</m:t>
                              </m:r>
                            </m:sup>
                          </m:sSup>
                        </m:den>
                      </m:f>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a:t>
                </a:r>
                <a:r>
                  <a:rPr/>
                  <a:t> function </a:t>
                </a:r>
                <a:r>
                  <a:rPr sz="1800">
                    <a:latin typeface="Courier"/>
                  </a:rPr>
                  <a:t>cooks.distance()</a:t>
                </a:r>
                <a:r>
                  <a:rPr/>
                  <a:t> computes Cook’s distance for both </a:t>
                </a:r>
                <a:r>
                  <a:rPr sz="1800">
                    <a:latin typeface="Courier"/>
                  </a:rPr>
                  <a:t>lm</a:t>
                </a:r>
                <a:r>
                  <a:rPr/>
                  <a:t> and </a:t>
                </a:r>
                <a:r>
                  <a:rPr sz="1800">
                    <a:latin typeface="Courier"/>
                  </a:rPr>
                  <a:t>glm</a:t>
                </a:r>
                <a:r>
                  <a:rPr/>
                  <a:t> objects.</a:t>
                </a:r>
              </a:p>
              <a:p>
                <a:pPr lvl="0" marL="1270000" indent="0">
                  <a:buNone/>
                </a:pPr>
                <a:r>
                  <a:rPr sz="1800" b="1">
                    <a:solidFill>
                      <a:srgbClr val="007020"/>
                    </a:solidFill>
                    <a:latin typeface="Courier"/>
                  </a:rPr>
                  <a:t>plot</a:t>
                </a:r>
                <a:r>
                  <a:rPr sz="1800">
                    <a:latin typeface="Courier"/>
                  </a:rPr>
                  <a:t>(</a:t>
                </a:r>
                <a:r>
                  <a:rPr sz="1800" b="1">
                    <a:solidFill>
                      <a:srgbClr val="007020"/>
                    </a:solidFill>
                    <a:latin typeface="Courier"/>
                  </a:rPr>
                  <a:t>cooks.distance</a:t>
                </a:r>
                <a:r>
                  <a:rPr sz="1800">
                    <a:latin typeface="Courier"/>
                  </a:rPr>
                  <a:t>(modPois),</a:t>
                </a:r>
                <a:r>
                  <a:rPr sz="1800">
                    <a:solidFill>
                      <a:srgbClr val="902000"/>
                    </a:solidFill>
                    <a:latin typeface="Courier"/>
                  </a:rPr>
                  <a:t>cex=</a:t>
                </a:r>
                <a:r>
                  <a:rPr sz="1800">
                    <a:solidFill>
                      <a:srgbClr val="40A070"/>
                    </a:solidFill>
                    <a:latin typeface="Courier"/>
                  </a:rPr>
                  <a:t>2</a:t>
                </a:r>
                <a:r>
                  <a:rPr sz="1800">
                    <a:latin typeface="Courier"/>
                  </a:rPr>
                  <a:t>)</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sz="1800">
                <a:latin typeface="Courier"/>
              </a:rPr>
              <a:t>R</a:t>
            </a:r>
            <a:r>
              <a:rPr/>
              <a:t> package </a:t>
            </a:r>
            <a:r>
              <a:rPr sz="1800">
                <a:latin typeface="Courier"/>
              </a:rPr>
              <a:t>car</a:t>
            </a:r>
            <a:r>
              <a:rPr/>
              <a:t> has a helpful plotting function for plotting both the hat values and Cook’s D (and also studentised residuals). Cook’s D is given by the size of the circles.</a:t>
            </a:r>
          </a:p>
          <a:p>
            <a:pPr lvl="0" marL="1270000" indent="0">
              <a:buNone/>
            </a:pPr>
            <a:r>
              <a:rPr sz="1800" b="1">
                <a:solidFill>
                  <a:srgbClr val="007020"/>
                </a:solidFill>
                <a:latin typeface="Courier"/>
              </a:rPr>
              <a:t>library</a:t>
            </a:r>
            <a:r>
              <a:rPr sz="1800">
                <a:latin typeface="Courier"/>
              </a:rPr>
              <a:t>(car)</a:t>
            </a:r>
            <a:br/>
            <a:r>
              <a:rPr sz="1800" b="1">
                <a:solidFill>
                  <a:srgbClr val="007020"/>
                </a:solidFill>
                <a:latin typeface="Courier"/>
              </a:rPr>
              <a:t>influencePlot</a:t>
            </a:r>
            <a:r>
              <a:rPr sz="1800">
                <a:latin typeface="Courier"/>
              </a:rPr>
              <a:t>(modPois)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5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marL="1270000" indent="0">
              <a:buNone/>
            </a:pPr>
            <a:r>
              <a:rPr sz="1800">
                <a:latin typeface="Courier"/>
              </a:rPr>
              <a:t>##       StudRes       Hat     CookD
## 3   0.9998404 0.8636039 0.7044194
## 4  -1.5780140 0.8463730 1.5140854
## 13 -2.2799501 0.6962950 1.2832143
## 15  2.1755471 0.3395831 0.2877967</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rPr>
                          <m:sty m:val="p"/>
                        </m:rPr>
                        <m:t> age</m:t>
                      </m:r>
                      <m:r>
                        <m:t>+</m:t>
                      </m:r>
                      <m:sSub>
                        <m:e>
                          <m:r>
                            <m:t>β</m:t>
                          </m:r>
                        </m:e>
                        <m:sub>
                          <m:r>
                            <m:t>2</m:t>
                          </m:r>
                        </m:sub>
                      </m:sSub>
                      <m:r>
                        <m:rPr>
                          <m:sty m:val="p"/>
                        </m:rPr>
                        <m:t> male</m:t>
                      </m:r>
                      <m:r>
                        <m:t>+</m:t>
                      </m:r>
                      <m:sSub>
                        <m:e>
                          <m:r>
                            <m:t>β</m:t>
                          </m:r>
                        </m:e>
                        <m:sub>
                          <m:r>
                            <m:t>3</m:t>
                          </m:r>
                        </m:sub>
                      </m:sSub>
                      <m:r>
                        <m:rPr>
                          <m:sty m:val="p"/>
                        </m:rPr>
                        <m:t> male</m:t>
                      </m:r>
                      <m:r>
                        <m:t>⋅</m:t>
                      </m:r>
                      <m:r>
                        <m:rPr>
                          <m:sty m:val="p"/>
                        </m:rPr>
                        <m:t> age</m:t>
                      </m:r>
                      <m: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 for 2 continuous variables.</a:t>
                </a:r>
              </a:p>
              <a:p>
                <a:pPr lvl="0" marL="0" indent="0">
                  <a:buNone/>
                </a:pPr>
                <a:r>
                  <a:rPr/>
                  <a:t>Always include both individual terms!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can help sometimes.</a:t>
                </a:r>
              </a:p>
              <a:p>
                <a:pPr lvl="0" marL="0" indent="0">
                  <a:buNone/>
                </a:pPr>
                <a:r>
                  <a:rPr/>
                  <a:t>There are methods to help spotting collinearity: </a:t>
                </a:r>
                <a:r>
                  <a:rPr b="1"/>
                  <a:t>Variance inflation factors (VIF)</a:t>
                </a:r>
                <a:r>
                  <a:rPr/>
                  <a:t> are helpful. The main idea behind VIFs is to check whether standard errors in the model increase significantly when you add a variable suspected to be collinear with another variable.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It is often helpful to express how the variance of </a:t>
                </a:r>
                <a14:m>
                  <m:oMath xmlns:m="http://schemas.openxmlformats.org/officeDocument/2006/math">
                    <m:sSub>
                      <m:e>
                        <m:r>
                          <m:t>Y</m:t>
                        </m:r>
                      </m:e>
                      <m:sub>
                        <m:r>
                          <m:t>i</m:t>
                        </m:r>
                      </m:sub>
                    </m:sSub>
                  </m:oMath>
                </a14:m>
                <a:r>
                  <a:rPr/>
                  <a:t> depends on the mean </a:t>
                </a:r>
                <a14:m>
                  <m:oMath xmlns:m="http://schemas.openxmlformats.org/officeDocument/2006/math">
                    <m:sSub>
                      <m:e>
                        <m:r>
                          <m:t>μ</m:t>
                        </m:r>
                      </m:e>
                      <m:sub>
                        <m:r>
                          <m:t>i</m:t>
                        </m:r>
                      </m:sub>
                    </m:sSub>
                  </m:oMath>
                </a14:m>
                <a:r>
                  <a:rPr/>
                  <a:t>. To do this we can define the </a:t>
                </a:r>
                <a:r>
                  <a:rPr b="1"/>
                  <a:t>variance function</a:t>
                </a:r>
                <a:r>
                  <a:rPr/>
                  <a:t> </a:t>
                </a:r>
                <a14:m>
                  <m:oMath xmlns:m="http://schemas.openxmlformats.org/officeDocument/2006/math">
                    <m:r>
                      <m:t>V</m:t>
                    </m:r>
                    <m:r>
                      <m:t>(</m:t>
                    </m:r>
                    <m:sSub>
                      <m:e>
                        <m:r>
                          <m:t>μ</m:t>
                        </m:r>
                      </m:e>
                      <m:sub>
                        <m:r>
                          <m:t>i</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V</m:t>
                      </m:r>
                      <m:r>
                        <m:t>a</m:t>
                      </m:r>
                      <m:r>
                        <m:t>r</m:t>
                      </m:r>
                      <m:r>
                        <m:t>(</m:t>
                      </m:r>
                      <m:sSub>
                        <m:e>
                          <m:r>
                            <m:t>Y</m:t>
                          </m:r>
                        </m:e>
                        <m:sub>
                          <m:r>
                            <m:t>i</m:t>
                          </m:r>
                        </m:sub>
                      </m:sSub>
                      <m:r>
                        <m:t>)</m:t>
                      </m:r>
                      <m:r>
                        <m:t>=</m:t>
                      </m:r>
                      <m:r>
                        <m:t>a</m:t>
                      </m:r>
                      <m:r>
                        <m:t>(</m:t>
                      </m:r>
                      <m:r>
                        <m:t>ϕ</m:t>
                      </m:r>
                      <m:r>
                        <m:t>)</m:t>
                      </m:r>
                      <m:r>
                        <m:t>V</m:t>
                      </m:r>
                      <m:r>
                        <m:t>(</m:t>
                      </m:r>
                      <m:sSub>
                        <m:e>
                          <m:r>
                            <m:t>μ</m:t>
                          </m:r>
                        </m:e>
                        <m:sub>
                          <m:r>
                            <m:t>i</m:t>
                          </m:r>
                        </m:sub>
                      </m:sSub>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ϕ</m:t>
                    </m:r>
                  </m:oMath>
                </a14:m>
                <a:r>
                  <a:rPr/>
                  <a:t> is the </a:t>
                </a:r>
                <a:r>
                  <a:rPr b="1"/>
                  <a:t>dispersion parameter</a:t>
                </a:r>
                <a:r>
                  <a:rPr/>
                  <a:t> and </a:t>
                </a:r>
                <a14:m>
                  <m:oMath xmlns:m="http://schemas.openxmlformats.org/officeDocument/2006/math">
                    <m:r>
                      <m:t>a</m:t>
                    </m:r>
                    <m:r>
                      <m:t>(</m:t>
                    </m:r>
                    <m:r>
                      <m:t>ϕ</m:t>
                    </m:r>
                    <m:r>
                      <m:t>)</m:t>
                    </m:r>
                  </m:oMath>
                </a14:m>
                <a:r>
                  <a:rPr/>
                  <a:t> the same function from the exponential family functional form equation.</a:t>
                </a:r>
              </a:p>
              <a:p>
                <a:pPr lvl="0" marL="0" indent="0">
                  <a:buNone/>
                </a:pPr>
                <a14:m>
                  <m:oMathPara xmlns:m="http://schemas.openxmlformats.org/officeDocument/2006/math">
                    <m:oMathParaPr>
                      <m:jc m:val="center"/>
                    </m:oMathParaPr>
                    <m:oMath>
                      <m:r>
                        <m:t> </m:t>
                      </m:r>
                    </m:oMath>
                  </m:oMathPara>
                </a14:m>
              </a:p>
              <a:p>
                <a:pPr lvl="0" marL="0" indent="0">
                  <a:buNone/>
                </a:pPr>
                <a:r>
                  <a:rPr/>
                  <a:t>We did encounter this function earlier, during the IWLS algorithm derivation.</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Confounding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a:t>
            </a:r>
            <a:r>
              <a:rPr b="1"/>
              <a:t>confounder variable</a:t>
            </a:r>
            <a:r>
              <a:rPr/>
              <a:t> is a variable which simultaneously affects one or more predictors in your model </a:t>
            </a:r>
            <a:r>
              <a:rPr i="1"/>
              <a:t>and</a:t>
            </a:r>
            <a:r>
              <a:rPr/>
              <a:t> the response variable.</a:t>
            </a:r>
          </a:p>
          <a:p>
            <a:pPr lvl="0" marL="0" indent="0">
              <a:buNone/>
            </a:pPr>
            <a:r>
              <a:rPr b="1"/>
              <a:t>Confounding</a:t>
            </a:r>
            <a:r>
              <a:rPr/>
              <a:t> can be noticed when the inclusion of a suspected confounder affects the coefficients for other variables in the model.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a trivial topic and a rigorous treatment of this topic is beyond the scope of this course.</a:t>
                </a:r>
              </a:p>
              <a:p>
                <a:pPr lvl="0" marL="0" indent="0">
                  <a:buNone/>
                </a:pPr>
                <a14:m>
                  <m:oMathPara xmlns:m="http://schemas.openxmlformats.org/officeDocument/2006/math">
                    <m:oMathParaPr>
                      <m:jc m:val="center"/>
                    </m:oMathParaPr>
                    <m:oMath>
                      <m:r>
                        <m:t> </m:t>
                      </m:r>
                    </m:oMath>
                  </m:oMathPara>
                </a14:m>
              </a:p>
              <a:p>
                <a:pPr lvl="0" marL="0" indent="0">
                  <a:buNone/>
                </a:pPr>
                <a:r>
                  <a:rPr/>
                  <a:t>Best to rely on expert knowledge and avoiding methods that are based on estimated effects such as (in decreasing order of badness)</a:t>
                </a:r>
              </a:p>
              <a:p>
                <a:pPr lvl="1"/>
                <a:r>
                  <a:rPr/>
                  <a:t>significant variables from single predictor regressions</a:t>
                </a:r>
              </a:p>
              <a:p>
                <a:pPr lvl="1"/>
                <a:r>
                  <a:rPr/>
                  <a:t>stepwise forwards selection</a:t>
                </a:r>
              </a:p>
              <a:p>
                <a:pPr lvl="1"/>
                <a:r>
                  <a:rPr/>
                  <a:t>stepwise backwards selection</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Model</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a:t>
                </a:r>
                <a14:m>
                  <m:oMath xmlns:m="http://schemas.openxmlformats.org/officeDocument/2006/math">
                    <m:r>
                      <m:t>0.5</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14:m>
                  <m:oMathPara xmlns:m="http://schemas.openxmlformats.org/officeDocument/2006/math">
                    <m:oMathParaPr>
                      <m:jc m:val="center"/>
                    </m:oMathParaPr>
                    <m:oMath>
                      <m:r>
                        <m:t> </m:t>
                      </m:r>
                    </m:oMath>
                  </m:oMathPara>
                </a14:m>
              </a:p>
              <a:p>
                <a:pPr lvl="0" marL="0" indent="0">
                  <a:buNone/>
                </a:pPr>
                <a:r>
                  <a:rPr b="1"/>
                  <a:t>Regularisation techniques</a:t>
                </a:r>
                <a:r>
                  <a:rPr/>
                  <a:t> such as </a:t>
                </a:r>
                <a:r>
                  <a:rPr b="1"/>
                  <a:t>elastic net</a:t>
                </a:r>
                <a:r>
                  <a:rPr/>
                  <a:t>, </a:t>
                </a:r>
                <a:r>
                  <a:rPr b="1"/>
                  <a:t>ridge regression</a:t>
                </a:r>
                <a:r>
                  <a:rPr/>
                  <a:t> or the </a:t>
                </a:r>
                <a:r>
                  <a:rPr b="1"/>
                  <a:t>lasso</a:t>
                </a:r>
                <a:r>
                  <a:rPr/>
                  <a:t> have more desirable properties.</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Relaxing</a:t>
            </a:r>
            <a:r>
              <a:rPr/>
              <a:t> </a:t>
            </a:r>
            <a:r>
              <a:rPr/>
              <a:t>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cubic, restricted cubic, B-</a:t>
                </a:r>
                <a:r>
                  <a:rPr b="1"/>
                  <a:t>Splines</a:t>
                </a:r>
                <a:r>
                  <a:rPr/>
                  <a:t> and </a:t>
                </a:r>
                <a:r>
                  <a:rPr b="1"/>
                  <a:t>Generalised Additive Models (GAMs)</a:t>
                </a:r>
                <a:r>
                  <a:rPr/>
                  <a:t> can provide very flexible ways to model data.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This topic is beyond this course. 2 good references are:</a:t>
                </a:r>
              </a:p>
              <a:p>
                <a:pPr lvl="0" marL="0" indent="0">
                  <a:buNone/>
                </a:pPr>
                <a14:m>
                  <m:oMathPara xmlns:m="http://schemas.openxmlformats.org/officeDocument/2006/math">
                    <m:oMathParaPr>
                      <m:jc m:val="center"/>
                    </m:oMathParaPr>
                    <m:oMath>
                      <m:r>
                        <m:t> </m:t>
                      </m:r>
                    </m:oMath>
                  </m:oMathPara>
                </a14:m>
              </a:p>
              <a:p>
                <a:pPr lvl="0" marL="0" indent="0">
                  <a:buNone/>
                </a:pPr>
                <a:r>
                  <a:rPr/>
                  <a:t>Harrell, F.E. (2015), “Regression Modelling Strategies.”, 2nd ed., Springer</a:t>
                </a:r>
              </a:p>
              <a:p>
                <a:pPr lvl="0" marL="0" indent="0">
                  <a:buNone/>
                </a:pPr>
                <a14:m>
                  <m:oMathPara xmlns:m="http://schemas.openxmlformats.org/officeDocument/2006/math">
                    <m:oMathParaPr>
                      <m:jc m:val="center"/>
                    </m:oMathParaPr>
                    <m:oMath>
                      <m:r>
                        <m:t> </m:t>
                      </m:r>
                    </m:oMath>
                  </m:oMathPara>
                </a14:m>
              </a:p>
              <a:p>
                <a:pPr lvl="0" marL="0" indent="0">
                  <a:buNone/>
                </a:pPr>
                <a:r>
                  <a:rPr/>
                  <a:t>Hastie, T., Tibshirani, R., Friedman, J. (2009), “The Elements of Statistical Learning”, 2nd ed., Springer, </a:t>
                </a:r>
                <a:r>
                  <a:rPr>
                    <a:hlinkClick r:id="rId2"/>
                  </a:rPr>
                  <a:t>https://web.stanford.edu/~hastie/Papers/ESLII.pdf</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your observations </a:t>
                </a:r>
                <a14:m>
                  <m:oMath xmlns:m="http://schemas.openxmlformats.org/officeDocument/2006/math">
                    <m:sSub>
                      <m:e>
                        <m:r>
                          <m:t>y</m:t>
                        </m:r>
                      </m:e>
                      <m:sub>
                        <m:r>
                          <m:t>i</m:t>
                        </m:r>
                      </m:sub>
                    </m:sSub>
                  </m:oMath>
                </a14:m>
                <a:r>
                  <a:rPr/>
                  <a:t> are not independent because of correlations, e.g. clustering of children within teachers within schools, or longitudinal data with multiple observations for the same individual over time, we cannot use GLMs.</a:t>
                </a:r>
              </a:p>
              <a:p>
                <a:pPr lvl="0" marL="0" indent="0">
                  <a:buNone/>
                </a:pPr>
                <a14:m>
                  <m:oMathPara xmlns:m="http://schemas.openxmlformats.org/officeDocument/2006/math">
                    <m:oMathParaPr>
                      <m:jc m:val="center"/>
                    </m:oMathParaPr>
                    <m:oMath>
                      <m:r>
                        <m:t> </m:t>
                      </m:r>
                    </m:oMath>
                  </m:oMathPara>
                </a14:m>
              </a:p>
              <a:p>
                <a:pPr lvl="0" marL="0" indent="0">
                  <a:buNone/>
                </a:pPr>
                <a:r>
                  <a:rPr/>
                  <a:t>Marginal models: </a:t>
                </a:r>
                <a:r>
                  <a:rPr b="1"/>
                  <a:t>General Estimating Equations (GEE)</a:t>
                </a:r>
              </a:p>
              <a:p>
                <a:pPr lvl="0" marL="1270000" indent="0">
                  <a:buNone/>
                </a:pPr>
                <a:r>
                  <a:rPr sz="1800" b="1">
                    <a:solidFill>
                      <a:srgbClr val="007020"/>
                    </a:solidFill>
                    <a:latin typeface="Courier"/>
                  </a:rPr>
                  <a:t>library</a:t>
                </a:r>
                <a:r>
                  <a:rPr sz="1800">
                    <a:latin typeface="Courier"/>
                  </a:rPr>
                  <a:t>(gee)</a:t>
                </a:r>
              </a:p>
              <a:p>
                <a:pPr lvl="0" marL="0" indent="0">
                  <a:buNone/>
                </a:pPr>
                <a:r>
                  <a:rPr/>
                  <a:t>Mixed models: </a:t>
                </a:r>
                <a:r>
                  <a:rPr b="1"/>
                  <a:t>[Generalised] Linear Mixed Models ([G]LMM)</a:t>
                </a:r>
              </a:p>
              <a:p>
                <a:pPr lvl="0" marL="1270000" indent="0">
                  <a:buNone/>
                </a:pPr>
                <a:r>
                  <a:rPr sz="1800" b="1">
                    <a:solidFill>
                      <a:srgbClr val="007020"/>
                    </a:solidFill>
                    <a:latin typeface="Courier"/>
                  </a:rPr>
                  <a:t>library</a:t>
                </a:r>
                <a:r>
                  <a:rPr sz="1800">
                    <a:latin typeface="Courier"/>
                  </a:rPr>
                  <a:t>(nlme)</a:t>
                </a:r>
                <a:br/>
                <a:r>
                  <a:rPr sz="1800" b="1">
                    <a:solidFill>
                      <a:srgbClr val="007020"/>
                    </a:solidFill>
                    <a:latin typeface="Courier"/>
                  </a:rPr>
                  <a:t>library</a:t>
                </a:r>
                <a:r>
                  <a:rPr sz="1800">
                    <a:latin typeface="Courier"/>
                  </a:rPr>
                  <a:t>(lme4)</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sz="1800">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sz="1800">
                    <a:latin typeface="Courier"/>
                  </a:rPr>
                  <a:t>rms</a:t>
                </a:r>
                <a:r>
                  <a:rPr/>
                  <a:t> package provides a full set of tools for all kinds of regression problems. It is a companion package to the Harrell book.</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5]</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Examples of variance functions:</a:t>
                </a:r>
              </a:p>
              <a:p>
                <a:pPr lvl="0" marL="0" indent="0">
                  <a:buNone/>
                </a:pPr>
                <a14:m>
                  <m:oMathPara xmlns:m="http://schemas.openxmlformats.org/officeDocument/2006/math">
                    <m:oMathParaPr>
                      <m:jc m:val="center"/>
                    </m:oMathParaPr>
                    <m:oMath>
                      <m:r>
                        <m:t> </m:t>
                      </m:r>
                    </m:oMath>
                  </m:oMathPara>
                </a14:m>
              </a:p>
              <a:p>
                <a:pPr lvl="1"/>
                <a:r>
                  <a:rPr/>
                  <a:t>Gaussian distribution:</a:t>
                </a:r>
              </a:p>
              <a:p>
                <a:pPr lvl="0" marL="0" indent="0">
                  <a:buNone/>
                </a:pPr>
                <a14:m>
                  <m:oMathPara xmlns:m="http://schemas.openxmlformats.org/officeDocument/2006/math">
                    <m:oMathParaPr>
                      <m:jc m:val="center"/>
                    </m:oMathParaPr>
                    <m:oMath>
                      <m:r>
                        <m:t>V</m:t>
                      </m:r>
                      <m:r>
                        <m:t>(</m:t>
                      </m:r>
                      <m:r>
                        <m:t>μ</m:t>
                      </m:r>
                      <m:r>
                        <m:t>)</m:t>
                      </m:r>
                      <m:r>
                        <m:t>=</m:t>
                      </m:r>
                      <m:r>
                        <m:t>1</m:t>
                      </m:r>
                      <m:r>
                        <m:t> </m:t>
                      </m:r>
                      <m:r>
                        <m:rPr>
                          <m:sty m:val="p"/>
                        </m:rPr>
                        <m:t> since </m:t>
                      </m:r>
                      <m:r>
                        <m:t>E</m:t>
                      </m:r>
                      <m:r>
                        <m:t>(</m:t>
                      </m:r>
                      <m:r>
                        <m:t>Y</m:t>
                      </m:r>
                      <m:r>
                        <m:t>)</m:t>
                      </m:r>
                      <m:r>
                        <m:t>=</m:t>
                      </m:r>
                      <m:r>
                        <m:t>μ</m:t>
                      </m:r>
                      <m:r>
                        <m:t>,</m:t>
                      </m:r>
                      <m:r>
                        <m:t>V</m:t>
                      </m:r>
                      <m:r>
                        <m:t>a</m:t>
                      </m:r>
                      <m:r>
                        <m:t>r</m:t>
                      </m:r>
                      <m:r>
                        <m:t>(</m:t>
                      </m:r>
                      <m:r>
                        <m:t>Y</m:t>
                      </m:r>
                      <m:r>
                        <m:t>)</m:t>
                      </m:r>
                      <m:r>
                        <m:t>=</m:t>
                      </m:r>
                      <m:sSup>
                        <m:e>
                          <m:r>
                            <m:t>σ</m:t>
                          </m:r>
                        </m:e>
                        <m:sup>
                          <m:r>
                            <m:t>2</m:t>
                          </m:r>
                        </m:sup>
                      </m:sSup>
                    </m:oMath>
                  </m:oMathPara>
                </a14:m>
              </a:p>
              <a:p>
                <a:pPr lvl="1"/>
                <a:r>
                  <a:rPr/>
                  <a:t>Binomial distribution:</a:t>
                </a:r>
              </a:p>
              <a:p>
                <a:pPr lvl="0" marL="0" indent="0">
                  <a:buNone/>
                </a:pPr>
                <a14:m>
                  <m:oMathPara xmlns:m="http://schemas.openxmlformats.org/officeDocument/2006/math">
                    <m:oMathParaPr>
                      <m:jc m:val="center"/>
                    </m:oMathParaPr>
                    <m:oMath>
                      <m:r>
                        <m:t>V</m:t>
                      </m:r>
                      <m:r>
                        <m:t>(</m:t>
                      </m:r>
                      <m:r>
                        <m:t>μ</m:t>
                      </m:r>
                      <m:r>
                        <m:t>)</m:t>
                      </m:r>
                      <m:r>
                        <m:t>=</m:t>
                      </m:r>
                      <m:r>
                        <m:t>μ</m:t>
                      </m:r>
                      <m:r>
                        <m:t>(</m:t>
                      </m:r>
                      <m:r>
                        <m:t>1</m:t>
                      </m:r>
                      <m:r>
                        <m:t>−</m:t>
                      </m:r>
                      <m:r>
                        <m:t>μ</m:t>
                      </m:r>
                      <m:r>
                        <m:t>)</m:t>
                      </m:r>
                      <m:r>
                        <m:t> </m:t>
                      </m:r>
                      <m:r>
                        <m:rPr>
                          <m:sty m:val="p"/>
                        </m:rPr>
                        <m:t> since </m:t>
                      </m:r>
                      <m:r>
                        <m:t>E</m:t>
                      </m:r>
                      <m:r>
                        <m:t>(</m:t>
                      </m:r>
                      <m:r>
                        <m:t>Y</m:t>
                      </m:r>
                      <m:r>
                        <m:t>/</m:t>
                      </m:r>
                      <m:r>
                        <m:t>m</m:t>
                      </m:r>
                      <m:r>
                        <m:t>)</m:t>
                      </m:r>
                      <m:r>
                        <m:t>=</m:t>
                      </m:r>
                      <m:r>
                        <m:t>μ</m:t>
                      </m:r>
                      <m:r>
                        <m:t>,</m:t>
                      </m:r>
                      <m:r>
                        <m:t>V</m:t>
                      </m:r>
                      <m:r>
                        <m:t>a</m:t>
                      </m:r>
                      <m:r>
                        <m:t>r</m:t>
                      </m:r>
                      <m:r>
                        <m:t>(</m:t>
                      </m:r>
                      <m:r>
                        <m:t>Y</m:t>
                      </m:r>
                      <m:r>
                        <m:t>/</m:t>
                      </m:r>
                      <m:r>
                        <m:t>m</m:t>
                      </m:r>
                      <m:r>
                        <m:t>)</m:t>
                      </m:r>
                      <m:r>
                        <m:t>=</m:t>
                      </m:r>
                      <m:f>
                        <m:fPr>
                          <m:type m:val="bar"/>
                        </m:fPr>
                        <m:num>
                          <m:r>
                            <m:t>1</m:t>
                          </m:r>
                        </m:num>
                        <m:den>
                          <m:r>
                            <m:t>m</m:t>
                          </m:r>
                        </m:den>
                      </m:f>
                      <m:r>
                        <m:t>π</m:t>
                      </m:r>
                      <m:r>
                        <m:t>(</m:t>
                      </m:r>
                      <m:r>
                        <m:t>1</m:t>
                      </m:r>
                      <m:r>
                        <m:t>−</m:t>
                      </m:r>
                      <m:r>
                        <m:t>π</m:t>
                      </m:r>
                      <m:r>
                        <m:t>)</m:t>
                      </m:r>
                    </m:oMath>
                  </m:oMathPara>
                </a14:m>
              </a:p>
              <a:p>
                <a:pPr lvl="1"/>
                <a:r>
                  <a:rPr/>
                  <a:t>Poisson distribution:</a:t>
                </a:r>
              </a:p>
              <a:p>
                <a:pPr lvl="0" marL="0" indent="0">
                  <a:buNone/>
                </a:pPr>
                <a14:m>
                  <m:oMathPara xmlns:m="http://schemas.openxmlformats.org/officeDocument/2006/math">
                    <m:oMathParaPr>
                      <m:jc m:val="center"/>
                    </m:oMathParaPr>
                    <m:oMath>
                      <m:r>
                        <m:t>V</m:t>
                      </m:r>
                      <m:r>
                        <m:t>(</m:t>
                      </m:r>
                      <m:r>
                        <m:t>μ</m:t>
                      </m:r>
                      <m:r>
                        <m:t>)</m:t>
                      </m:r>
                      <m:r>
                        <m:t>=</m:t>
                      </m:r>
                      <m:r>
                        <m:t>μ</m:t>
                      </m:r>
                      <m:r>
                        <m:t> </m:t>
                      </m:r>
                      <m:r>
                        <m:rPr>
                          <m:sty m:val="p"/>
                        </m:rPr>
                        <m:t> since </m:t>
                      </m:r>
                      <m:r>
                        <m:t>E</m:t>
                      </m:r>
                      <m:r>
                        <m:t>(</m:t>
                      </m:r>
                      <m:r>
                        <m:t>Y</m:t>
                      </m:r>
                      <m:r>
                        <m:t>)</m:t>
                      </m:r>
                      <m:r>
                        <m:t>=</m:t>
                      </m:r>
                      <m:r>
                        <m:t>λ</m:t>
                      </m:r>
                      <m:r>
                        <m:t>,</m:t>
                      </m:r>
                      <m:r>
                        <m:t>V</m:t>
                      </m:r>
                      <m:r>
                        <m:t>a</m:t>
                      </m:r>
                      <m:r>
                        <m:t>r</m:t>
                      </m:r>
                      <m:r>
                        <m:t>(</m:t>
                      </m:r>
                      <m:r>
                        <m:t>Y</m:t>
                      </m:r>
                      <m:r>
                        <m:t>)</m:t>
                      </m:r>
                      <m:r>
                        <m:t>=</m:t>
                      </m:r>
                      <m:r>
                        <m:t>λ</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1"/>
                <a:r>
                  <a:rPr b="1"/>
                  <a:t>response</a:t>
                </a:r>
                <a:r>
                  <a:rPr/>
                  <a:t> </a:t>
                </a:r>
                <a14:m>
                  <m:oMath xmlns:m="http://schemas.openxmlformats.org/officeDocument/2006/math">
                    <m:sSub>
                      <m:e>
                        <m:r>
                          <m:t>r</m:t>
                        </m:r>
                      </m:e>
                      <m:sub>
                        <m:r>
                          <m:t>i</m:t>
                        </m:r>
                      </m:sub>
                    </m:sSub>
                    <m:r>
                      <m:t>=</m:t>
                    </m:r>
                    <m:sSub>
                      <m:e>
                        <m:r>
                          <m:t>y</m:t>
                        </m:r>
                      </m:e>
                      <m:sub>
                        <m:r>
                          <m:t>i</m:t>
                        </m:r>
                      </m:sub>
                    </m:sSub>
                    <m: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t>=</m:t>
                    </m:r>
                    <m:f>
                      <m:fPr>
                        <m:type m:val="bar"/>
                      </m:fPr>
                      <m:num>
                        <m:sSub>
                          <m:e>
                            <m:r>
                              <m:t>y</m:t>
                            </m:r>
                          </m:e>
                          <m:sub>
                            <m:r>
                              <m:t>i</m:t>
                            </m:r>
                          </m:sub>
                        </m:sSub>
                        <m:r>
                          <m:t>−</m:t>
                        </m:r>
                        <m:sSub>
                          <m:e>
                            <m:acc>
                              <m:accPr>
                                <m:chr m:val="̂"/>
                              </m:accPr>
                              <m:e>
                                <m:r>
                                  <m:t>y</m:t>
                                </m:r>
                              </m:e>
                            </m:acc>
                          </m:e>
                          <m:sub>
                            <m:r>
                              <m:t>i</m:t>
                            </m:r>
                          </m:sub>
                        </m:sSub>
                      </m:num>
                      <m:den>
                        <m:rad>
                          <m:radPr>
                            <m:degHide m:val="1"/>
                          </m:radPr>
                          <m:deg/>
                          <m:e>
                            <m:r>
                              <m:t>V</m:t>
                            </m:r>
                            <m:r>
                              <m:t>(</m:t>
                            </m:r>
                            <m:sSub>
                              <m:e>
                                <m:acc>
                                  <m:accPr>
                                    <m:chr m:val="̂"/>
                                  </m:accPr>
                                  <m:e>
                                    <m:r>
                                      <m:t>μ</m:t>
                                    </m:r>
                                  </m:e>
                                </m:acc>
                              </m:e>
                              <m:sub>
                                <m:r>
                                  <m:t>i</m:t>
                                </m:r>
                              </m:sub>
                            </m:sSub>
                            <m:r>
                              <m:t>)</m:t>
                            </m:r>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r>
                          <m:t>(</m:t>
                        </m:r>
                      </m:e>
                    </m:nary>
                    <m:sSubSup>
                      <m:e>
                        <m:r>
                          <m:t>r</m:t>
                        </m:r>
                      </m:e>
                      <m:sub>
                        <m:r>
                          <m:t>i</m:t>
                        </m:r>
                      </m:sub>
                      <m:sup>
                        <m:r>
                          <m:t>D</m:t>
                        </m:r>
                      </m:sup>
                    </m:sSubSup>
                    <m:sSup>
                      <m:e>
                        <m:r>
                          <m:t>)</m:t>
                        </m:r>
                      </m:e>
                      <m:sup>
                        <m:r>
                          <m:t>2</m:t>
                        </m:r>
                      </m:sup>
                    </m:sSup>
                    <m:r>
                      <m:t>=</m:t>
                    </m:r>
                    <m:r>
                      <m:t>D</m:t>
                    </m:r>
                    <m:r>
                      <m:t>(</m:t>
                    </m:r>
                    <m:r>
                      <m:rPr>
                        <m:sty m:val="b"/>
                      </m:rPr>
                      <m:t>y</m:t>
                    </m:r>
                    <m:r>
                      <m:t>,</m:t>
                    </m:r>
                    <m:acc>
                      <m:accPr>
                        <m:chr m:val="̂"/>
                      </m:accPr>
                      <m:e>
                        <m:r>
                          <m:rPr>
                            <m:sty m:val="b"/>
                          </m:rPr>
                          <m:t>μ</m:t>
                        </m:r>
                      </m:e>
                    </m:acc>
                    <m:r>
                      <m:t>)</m:t>
                    </m:r>
                  </m:oMath>
                </a14:m>
              </a:p>
              <a:p>
                <a:pPr lvl="0" marL="0" indent="0">
                  <a:buNone/>
                </a:pPr>
                <a14:m>
                  <m:oMathPara xmlns:m="http://schemas.openxmlformats.org/officeDocument/2006/math">
                    <m:oMathParaPr>
                      <m:jc m:val="center"/>
                    </m:oMathParaPr>
                    <m:oMath>
                      <m:r>
                        <m:t> </m:t>
                      </m:r>
                    </m:oMath>
                  </m:oMathPara>
                </a14:m>
              </a:p>
              <a:p>
                <a:pPr lvl="0" marL="0" indent="0">
                  <a:buNone/>
                </a:pPr>
                <a:r>
                  <a:rPr/>
                  <a:t>Note: for normal models these are all equal.</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Exercise</a:t>
                </a:r>
              </a:p>
              <a:p>
                <a:pPr lvl="0" marL="0" indent="0">
                  <a:buNone/>
                </a:pPr>
                <a14:m>
                  <m:oMathPara xmlns:m="http://schemas.openxmlformats.org/officeDocument/2006/math">
                    <m:oMathParaPr>
                      <m:jc m:val="center"/>
                    </m:oMathParaPr>
                    <m:oMath>
                      <m:r>
                        <m:t> </m:t>
                      </m:r>
                    </m:oMath>
                  </m:oMathPara>
                </a14:m>
              </a:p>
              <a:p>
                <a:pPr lvl="0" marL="0" indent="0">
                  <a:buNone/>
                </a:pPr>
                <a:r>
                  <a:rPr/>
                  <a:t>Derive the deviance residuals for Gaussian-identity and Poisson-log models. In the former case, show that these are equal to the response residuals.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Yesterday we showed that for the Gaussian-distribution, identity-link GLM, the deviance is just the residual sum of squares ESS: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oMath>
                  </m:oMathPara>
                </a14:m>
              </a:p>
              <a:p>
                <a:pPr lvl="0" marL="0" indent="0">
                  <a:buNone/>
                </a:pPr>
                <a:r>
                  <a:rPr/>
                  <a:t>So this obviously implies that </a:t>
                </a:r>
                <a14:m>
                  <m:oMath xmlns:m="http://schemas.openxmlformats.org/officeDocument/2006/math">
                    <m:sSubSup>
                      <m:e>
                        <m:r>
                          <m:t>r</m:t>
                        </m:r>
                      </m:e>
                      <m:sub>
                        <m:r>
                          <m:t>i</m:t>
                        </m:r>
                      </m:sub>
                      <m:sup>
                        <m:r>
                          <m:t>D</m:t>
                        </m:r>
                      </m:sup>
                    </m:sSubSup>
                    <m:r>
                      <m:t>=</m:t>
                    </m:r>
                    <m:sSub>
                      <m:e>
                        <m:r>
                          <m:t>y</m:t>
                        </m:r>
                      </m:e>
                      <m:sub>
                        <m:r>
                          <m:t>i</m:t>
                        </m:r>
                      </m:sub>
                    </m:sSub>
                    <m:r>
                      <m:t>−</m:t>
                    </m:r>
                    <m:sSub>
                      <m:e>
                        <m:acc>
                          <m:accPr>
                            <m:chr m:val="̂"/>
                          </m:accPr>
                          <m:e>
                            <m:r>
                              <m:t>y</m:t>
                            </m:r>
                          </m:e>
                        </m:acc>
                      </m:e>
                      <m:sub>
                        <m:r>
                          <m:t>i</m:t>
                        </m:r>
                      </m:sub>
                    </m:sSub>
                  </m:oMath>
                </a14:m>
                <a:r>
                  <a:rPr/>
                  <a:t> and so the response and deviance residuals are the same for the Gaussian GLM.</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Solution</a:t>
                </a:r>
              </a:p>
              <a:p>
                <a:pPr lvl="0" marL="0" indent="0">
                  <a:buNone/>
                </a:pPr>
                <a14:m>
                  <m:oMathPara xmlns:m="http://schemas.openxmlformats.org/officeDocument/2006/math">
                    <m:oMathParaPr>
                      <m:jc m:val="center"/>
                    </m:oMathParaPr>
                    <m:oMath>
                      <m:r>
                        <m:t> </m:t>
                      </m:r>
                    </m:oMath>
                  </m:oMathPara>
                </a14:m>
              </a:p>
              <a:p>
                <a:pPr lvl="0" marL="0" indent="0">
                  <a:buNone/>
                </a:pPr>
                <a:r>
                  <a:rPr/>
                  <a:t>For the Poisson GLM with log link we showed that the deviance is given by</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r>
                        <m:t>2</m:t>
                      </m:r>
                      <m:nary>
                        <m:naryPr>
                          <m:chr m:val="∑"/>
                          <m:limLoc m:val="undOvr"/>
                          <m:subHide m:val="0"/>
                          <m:supHide m:val="1"/>
                        </m:naryPr>
                        <m:sub>
                          <m:r>
                            <m:t>i</m:t>
                          </m:r>
                        </m:sub>
                        <m:sup>
                          <m:r>
                            <m:t>​</m:t>
                          </m:r>
                        </m:sup>
                        <m:e>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nary>
                    </m:oMath>
                  </m:oMathPara>
                </a14:m>
              </a:p>
              <a:p>
                <a:pPr lvl="0" marL="0" indent="0">
                  <a:buNone/>
                </a:pPr>
                <a:r>
                  <a:rPr/>
                  <a:t>Obviously we can write this as</a:t>
                </a:r>
              </a:p>
              <a:p>
                <a:pPr lvl="0" marL="0" indent="0">
                  <a:buNone/>
                </a:pPr>
                <a14:m>
                  <m:oMathPara xmlns:m="http://schemas.openxmlformats.org/officeDocument/2006/math">
                    <m:oMathParaPr>
                      <m:jc m:val="center"/>
                    </m:oMathParaPr>
                    <m:oMath>
                      <m:r>
                        <m:t>D</m:t>
                      </m:r>
                      <m:r>
                        <m:t>(</m:t>
                      </m:r>
                      <m:r>
                        <m:rPr>
                          <m:sty m:val="b"/>
                        </m:rPr>
                        <m:t>y</m:t>
                      </m:r>
                      <m:r>
                        <m:t>,</m:t>
                      </m:r>
                      <m:acc>
                        <m:accPr>
                          <m:chr m:val="̂"/>
                        </m:accPr>
                        <m:e>
                          <m:r>
                            <m:rPr>
                              <m:sty m:val="b"/>
                            </m:rPr>
                            <m:t>μ</m:t>
                          </m:r>
                        </m:e>
                      </m:acc>
                      <m:r>
                        <m:t>)</m:t>
                      </m:r>
                      <m:r>
                        <m:t>=</m:t>
                      </m:r>
                      <m:nary>
                        <m:naryPr>
                          <m:chr m:val="∑"/>
                          <m:limLoc m:val="undOvr"/>
                          <m:subHide m:val="0"/>
                          <m:supHide m:val="1"/>
                        </m:naryPr>
                        <m:sub>
                          <m:r>
                            <m:t>i</m:t>
                          </m:r>
                        </m:sub>
                        <m:sup>
                          <m:r>
                            <m:t>​</m:t>
                          </m:r>
                        </m:sup>
                        <m:e>
                          <m:sSup>
                            <m:e>
                              <m:d>
                                <m:dPr>
                                  <m:begChr m:val="("/>
                                  <m:endChr m:val=")"/>
                                  <m:grow/>
                                </m:dPr>
                                <m:e>
                                  <m:rad>
                                    <m:radPr>
                                      <m:degHide m:val="1"/>
                                    </m:radPr>
                                    <m:deg/>
                                    <m:e>
                                      <m:r>
                                        <m:t>2</m:t>
                                      </m:r>
                                      <m:d>
                                        <m:dPr>
                                          <m:begChr m:val="("/>
                                          <m:endChr m:val=")"/>
                                          <m:grow/>
                                        </m:dPr>
                                        <m:e>
                                          <m:sSub>
                                            <m:e>
                                              <m:r>
                                                <m:t>y</m:t>
                                              </m:r>
                                            </m:e>
                                            <m:sub>
                                              <m:r>
                                                <m:t>i</m:t>
                                              </m:r>
                                            </m:sub>
                                          </m:sSub>
                                          <m:r>
                                            <m:rPr>
                                              <m:sty m:val="p"/>
                                            </m:rPr>
                                            <m:t>log</m:t>
                                          </m:r>
                                          <m:f>
                                            <m:fPr>
                                              <m:type m:val="bar"/>
                                            </m:fPr>
                                            <m:num>
                                              <m:sSub>
                                                <m:e>
                                                  <m:r>
                                                    <m:t>y</m:t>
                                                  </m:r>
                                                </m:e>
                                                <m:sub>
                                                  <m:r>
                                                    <m:t>i</m:t>
                                                  </m:r>
                                                </m:sub>
                                              </m:sSub>
                                            </m:num>
                                            <m:den>
                                              <m:sSub>
                                                <m:e>
                                                  <m:acc>
                                                    <m:accPr>
                                                      <m:chr m:val="̂"/>
                                                    </m:accPr>
                                                    <m:e>
                                                      <m:r>
                                                        <m:t>μ</m:t>
                                                      </m:r>
                                                    </m:e>
                                                  </m:acc>
                                                </m:e>
                                                <m:sub>
                                                  <m:r>
                                                    <m:t>i</m:t>
                                                  </m:r>
                                                </m:sub>
                                              </m:sSub>
                                            </m:den>
                                          </m:f>
                                          <m:r>
                                            <m:t>−</m:t>
                                          </m:r>
                                          <m:r>
                                            <m:t>(</m:t>
                                          </m:r>
                                          <m:sSub>
                                            <m:e>
                                              <m:r>
                                                <m:t>y</m:t>
                                              </m:r>
                                            </m:e>
                                            <m:sub>
                                              <m:r>
                                                <m:t>i</m:t>
                                              </m:r>
                                            </m:sub>
                                          </m:sSub>
                                          <m:r>
                                            <m:t>−</m:t>
                                          </m:r>
                                          <m:sSub>
                                            <m:e>
                                              <m:acc>
                                                <m:accPr>
                                                  <m:chr m:val="̂"/>
                                                </m:accPr>
                                                <m:e>
                                                  <m:r>
                                                    <m:t>μ</m:t>
                                                  </m:r>
                                                </m:e>
                                              </m:acc>
                                            </m:e>
                                            <m:sub>
                                              <m:r>
                                                <m:t>i</m:t>
                                              </m:r>
                                            </m:sub>
                                          </m:sSub>
                                          <m:r>
                                            <m:t>)</m:t>
                                          </m:r>
                                        </m:e>
                                      </m:d>
                                    </m:e>
                                  </m:rad>
                                </m:e>
                              </m:d>
                            </m:e>
                            <m:sup>
                              <m:r>
                                <m:t>2</m:t>
                              </m:r>
                            </m:sup>
                          </m:sSup>
                        </m:e>
                      </m:nary>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5</dc:title>
  <dc:creator>Marc Henrion</dc:creator>
  <cp:keywords/>
  <dcterms:created xsi:type="dcterms:W3CDTF">2019-07-19T09:12:23Z</dcterms:created>
  <dcterms:modified xsi:type="dcterms:W3CDTF">2019-07-19T09:12:23Z</dcterms:modified>
</cp:coreProperties>
</file>