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1" Type="http://schemas.openxmlformats.org/officeDocument/2006/relationships/tableStyles" Target="tableStyles.xml" /><Relationship Id="rId20" Type="http://schemas.openxmlformats.org/officeDocument/2006/relationships/theme" Target="theme/theme1.xml" /><Relationship Id="rId1" Type="http://schemas.openxmlformats.org/officeDocument/2006/relationships/slideMaster" Target="slideMasters/slideMaster1.xml" /><Relationship Id="rId19" Type="http://schemas.openxmlformats.org/officeDocument/2006/relationships/viewProps" Target="viewProps.xml" /><Relationship Id="rId1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Practical</a:t>
            </a:r>
            <a:r>
              <a:rPr/>
              <a:t> </a:t>
            </a:r>
            <a:r>
              <a:rPr/>
              <a:t>4</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18</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Relative to this reference group:</a:t>
                </a:r>
              </a:p>
              <a:p>
                <a:pPr lvl="1"/>
                <a:r>
                  <a:rPr/>
                  <a:t>Contraceptive use increases for older ager groups: compared to the &lt;25 group, the odds ratio of using contraceptives are </a:t>
                </a:r>
                <a14:m>
                  <m:oMath xmlns:m="http://schemas.openxmlformats.org/officeDocument/2006/math">
                    <m:sSup>
                      <m:e>
                        <m:r>
                          <m:t>e</m:t>
                        </m:r>
                      </m:e>
                      <m:sup>
                        <m:r>
                          <m:t>0.3894</m:t>
                        </m:r>
                      </m:sup>
                    </m:sSup>
                    <m:r>
                      <m:t>=</m:t>
                    </m:r>
                    <m:r>
                      <m:t>1.48</m:t>
                    </m:r>
                  </m:oMath>
                </a14:m>
                <a:r>
                  <a:rPr/>
                  <a:t>, </a:t>
                </a:r>
                <a14:m>
                  <m:oMath xmlns:m="http://schemas.openxmlformats.org/officeDocument/2006/math">
                    <m:sSup>
                      <m:e>
                        <m:r>
                          <m:t>e</m:t>
                        </m:r>
                      </m:e>
                      <m:sup>
                        <m:r>
                          <m:t>0.9086</m:t>
                        </m:r>
                      </m:sup>
                    </m:sSup>
                    <m:r>
                      <m:t>=</m:t>
                    </m:r>
                    <m:r>
                      <m:t>2.48</m:t>
                    </m:r>
                  </m:oMath>
                </a14:m>
                <a:r>
                  <a:rPr/>
                  <a:t>, </a:t>
                </a:r>
                <a14:m>
                  <m:oMath xmlns:m="http://schemas.openxmlformats.org/officeDocument/2006/math">
                    <m:sSup>
                      <m:e>
                        <m:r>
                          <m:t>e</m:t>
                        </m:r>
                      </m:e>
                      <m:sup>
                        <m:r>
                          <m:t>1.1892</m:t>
                        </m:r>
                      </m:sup>
                    </m:sSup>
                    <m:r>
                      <m:t>=</m:t>
                    </m:r>
                    <m:r>
                      <m:t>3.28</m:t>
                    </m:r>
                  </m:oMath>
                </a14:m>
                <a:r>
                  <a:rPr/>
                  <a:t> for the age groups </a:t>
                </a:r>
                <a14:m>
                  <m:oMath xmlns:m="http://schemas.openxmlformats.org/officeDocument/2006/math">
                    <m:r>
                      <m:t>25</m:t>
                    </m:r>
                    <m:r>
                      <m:t>−</m:t>
                    </m:r>
                    <m:r>
                      <m:t>29</m:t>
                    </m:r>
                  </m:oMath>
                </a14:m>
                <a:r>
                  <a:rPr/>
                  <a:t>, </a:t>
                </a:r>
                <a14:m>
                  <m:oMath xmlns:m="http://schemas.openxmlformats.org/officeDocument/2006/math">
                    <m:r>
                      <m:t>30</m:t>
                    </m:r>
                    <m:r>
                      <m:t>−</m:t>
                    </m:r>
                    <m:r>
                      <m:t>39</m:t>
                    </m:r>
                  </m:oMath>
                </a14:m>
                <a:r>
                  <a:rPr/>
                  <a:t>, </a:t>
                </a:r>
                <a14:m>
                  <m:oMath xmlns:m="http://schemas.openxmlformats.org/officeDocument/2006/math">
                    <m:r>
                      <m:t>40</m:t>
                    </m:r>
                    <m:r>
                      <m:t>−</m:t>
                    </m:r>
                    <m:r>
                      <m:t>49</m:t>
                    </m:r>
                  </m:oMath>
                </a14:m>
                <a:r>
                  <a:rPr/>
                  <a:t> respectively.</a:t>
                </a:r>
              </a:p>
              <a:p>
                <a:pPr lvl="1"/>
                <a:r>
                  <a:rPr/>
                  <a:t>Having a low level of education decreases contraceptive use (</a:t>
                </a:r>
                <a14:m>
                  <m:oMath xmlns:m="http://schemas.openxmlformats.org/officeDocument/2006/math">
                    <m:r>
                      <m:t>O</m:t>
                    </m:r>
                    <m:r>
                      <m:t>R</m:t>
                    </m:r>
                    <m:r>
                      <m:t>=</m:t>
                    </m:r>
                    <m:sSup>
                      <m:e>
                        <m:r>
                          <m:t>e</m:t>
                        </m:r>
                      </m:e>
                      <m:sup>
                        <m:r>
                          <m:t>−</m:t>
                        </m:r>
                        <m:r>
                          <m:t>0.3250</m:t>
                        </m:r>
                      </m:sup>
                    </m:sSup>
                  </m:oMath>
                </a14:m>
                <a:r>
                  <a:rPr/>
                  <a:t>=0.72&lt;1)</a:t>
                </a:r>
              </a:p>
              <a:p>
                <a:pPr lvl="1"/>
                <a:r>
                  <a:rPr/>
                  <a:t>Wanting more children decreases contraceptive use (</a:t>
                </a:r>
                <a14:m>
                  <m:oMath xmlns:m="http://schemas.openxmlformats.org/officeDocument/2006/math">
                    <m:r>
                      <m:t>O</m:t>
                    </m:r>
                    <m:r>
                      <m:t>R</m:t>
                    </m:r>
                    <m:r>
                      <m:t>=</m:t>
                    </m:r>
                    <m:sSup>
                      <m:e>
                        <m:r>
                          <m:t>e</m:t>
                        </m:r>
                      </m:e>
                      <m:sup>
                        <m:r>
                          <m:t>−</m:t>
                        </m:r>
                        <m:r>
                          <m:t>0.8330</m:t>
                        </m:r>
                      </m:sup>
                    </m:sSup>
                    <m:r>
                      <m:t>=</m:t>
                    </m:r>
                    <m:r>
                      <m:t>0.43</m:t>
                    </m:r>
                    <m:r>
                      <m:t>&lt;</m:t>
                    </m:r>
                    <m:r>
                      <m:t>1</m:t>
                    </m:r>
                  </m:oMath>
                </a14:m>
                <a:r>
                  <a:rPr/>
                  <a:t>)</a:t>
                </a:r>
              </a:p>
              <a:p>
                <a:pPr lvl="0" marL="0" indent="0">
                  <a:buNone/>
                </a:pPr>
                <a:r>
                  <a:rPr/>
                  <a:t>Note: you can directly compute ORs by typing </a:t>
                </a:r>
                <a:r>
                  <a:rPr sz="1800">
                    <a:latin typeface="Courier"/>
                  </a:rPr>
                  <a:t>exp(coef(mod)[-1])</a:t>
                </a:r>
                <a:r>
                  <a:rPr/>
                  <a:t>:</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exp</a:t>
                </a:r>
                <a:r>
                  <a:rPr sz="1800">
                    <a:latin typeface="Courier"/>
                  </a:rPr>
                  <a:t>(</a:t>
                </a:r>
                <a:r>
                  <a:rPr sz="1800" b="1">
                    <a:solidFill>
                      <a:srgbClr val="007020"/>
                    </a:solidFill>
                    <a:latin typeface="Courier"/>
                  </a:rPr>
                  <a:t>coef</a:t>
                </a:r>
                <a:r>
                  <a:rPr sz="1800">
                    <a:latin typeface="Courier"/>
                  </a:rPr>
                  <a:t>(mod)[</a:t>
                </a:r>
                <a:r>
                  <a:rPr sz="1800">
                    <a:solidFill>
                      <a:srgbClr val="666666"/>
                    </a:solidFill>
                    <a:latin typeface="Courier"/>
                  </a:rPr>
                  <a:t>-</a:t>
                </a:r>
                <a:r>
                  <a:rPr sz="1800">
                    <a:solidFill>
                      <a:srgbClr val="40A070"/>
                    </a:solidFill>
                    <a:latin typeface="Courier"/>
                  </a:rPr>
                  <a:t>1</a:t>
                </a:r>
                <a:r>
                  <a:rPr sz="1800">
                    <a:latin typeface="Courier"/>
                  </a:rPr>
                  <a:t>]))</a:t>
                </a:r>
                <a:br/>
                <a:r>
                  <a:rPr sz="1800" i="1">
                    <a:solidFill>
                      <a:srgbClr val="60A0B0"/>
                    </a:solidFill>
                    <a:latin typeface="Courier"/>
                  </a:rPr>
                  <a:t>##     age25-29     age30-39     age40-49 educationlow wantsMoreyes </a:t>
                </a:r>
                <a:br/>
                <a:r>
                  <a:rPr sz="1800" i="1">
                    <a:solidFill>
                      <a:srgbClr val="60A0B0"/>
                    </a:solidFill>
                    <a:latin typeface="Courier"/>
                  </a:rPr>
                  <a:t>##    1.4760678    2.4808804    3.2845805    0.7225312    0.4347628</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can also compute ORs for groups that involve several of the predictors: e.g. the OR for individuals aged 40-49, with high education and wanting more children is </a:t>
                </a:r>
                <a14:m>
                  <m:oMath xmlns:m="http://schemas.openxmlformats.org/officeDocument/2006/math">
                    <m:sSup>
                      <m:e>
                        <m:r>
                          <m:t>e</m:t>
                        </m:r>
                      </m:e>
                      <m:sup>
                        <m:r>
                          <m:t>1.1892</m:t>
                        </m:r>
                        <m:r>
                          <m:t>−</m:t>
                        </m:r>
                        <m:r>
                          <m:t>0.833</m:t>
                        </m:r>
                      </m:sup>
                    </m:sSup>
                    <m:r>
                      <m:t>=</m:t>
                    </m:r>
                    <m:r>
                      <m:t>1.43</m:t>
                    </m:r>
                  </m:oMath>
                </a14:m>
                <a:r>
                  <a:rPr/>
                  <a:t>.</a:t>
                </a:r>
              </a:p>
              <a:p>
                <a:pPr lvl="0" marL="0" indent="0">
                  <a:buNone/>
                </a:pPr>
                <a:r>
                  <a:rPr/>
                  <a:t>We can even compute probabilities: </a:t>
                </a:r>
                <a14:m>
                  <m:oMath xmlns:m="http://schemas.openxmlformats.org/officeDocument/2006/math">
                    <m:r>
                      <m:t>P</m:t>
                    </m:r>
                    <m:r>
                      <m:t>(</m:t>
                    </m:r>
                    <m:r>
                      <m:rPr>
                        <m:sty m:val="p"/>
                      </m:rPr>
                      <m:t>contraceptive use</m:t>
                    </m:r>
                    <m:r>
                      <m:t>|</m:t>
                    </m:r>
                    <m:r>
                      <m:rPr>
                        <m:sty m:val="b"/>
                      </m:rPr>
                      <m:t>x</m:t>
                    </m:r>
                    <m:r>
                      <m:t>)</m:t>
                    </m:r>
                    <m:r>
                      <m:t>=</m:t>
                    </m:r>
                    <m:f>
                      <m:fPr>
                        <m:type m:val="bar"/>
                      </m:fPr>
                      <m:num>
                        <m:sSup>
                          <m:e>
                            <m:r>
                              <m:t>e</m:t>
                            </m:r>
                          </m:e>
                          <m:sup>
                            <m:sSup>
                              <m:e>
                                <m:r>
                                  <m:rPr>
                                    <m:sty m:val="b"/>
                                  </m:rPr>
                                  <m:t>β</m:t>
                                </m:r>
                              </m:e>
                              <m:sup>
                                <m:r>
                                  <m:t>T</m:t>
                                </m:r>
                              </m:sup>
                            </m:sSup>
                            <m:r>
                              <m:rPr>
                                <m:sty m:val="b"/>
                              </m:rPr>
                              <m:t>x</m:t>
                            </m:r>
                          </m:sup>
                        </m:sSup>
                      </m:num>
                      <m:den>
                        <m:r>
                          <m:t>1</m:t>
                        </m:r>
                        <m:r>
                          <m:t>+</m:t>
                        </m:r>
                        <m:sSup>
                          <m:e>
                            <m:r>
                              <m:t>e</m:t>
                            </m:r>
                          </m:e>
                          <m:sup>
                            <m:sSup>
                              <m:e>
                                <m:r>
                                  <m:rPr>
                                    <m:sty m:val="b"/>
                                  </m:rPr>
                                  <m:t>β</m:t>
                                </m:r>
                              </m:e>
                              <m:sup>
                                <m:r>
                                  <m:t>T</m:t>
                                </m:r>
                              </m:sup>
                            </m:sSup>
                            <m:r>
                              <m:rPr>
                                <m:sty m:val="b"/>
                              </m:rPr>
                              <m:t>x</m:t>
                            </m:r>
                          </m:sup>
                        </m:sSup>
                      </m:den>
                    </m:f>
                  </m:oMath>
                </a14:m>
              </a:p>
              <a:p>
                <a:pPr lvl="0" marL="0" indent="0">
                  <a:buNone/>
                </a:pPr>
                <a:r>
                  <a:rPr/>
                  <a:t>So for the above group, this is </a:t>
                </a:r>
                <a14:m>
                  <m:oMath xmlns:m="http://schemas.openxmlformats.org/officeDocument/2006/math">
                    <m:r>
                      <m:t>p</m:t>
                    </m:r>
                    <m:r>
                      <m:t>=</m:t>
                    </m:r>
                    <m:f>
                      <m:fPr>
                        <m:type m:val="bar"/>
                      </m:fPr>
                      <m:num>
                        <m:sSup>
                          <m:e>
                            <m:r>
                              <m:t>e</m:t>
                            </m:r>
                          </m:e>
                          <m:sup>
                            <m:r>
                              <m:t>−</m:t>
                            </m:r>
                            <m:r>
                              <m:t>0.8082</m:t>
                            </m:r>
                            <m:r>
                              <m:t>+</m:t>
                            </m:r>
                            <m:r>
                              <m:t>1.1892</m:t>
                            </m:r>
                            <m:r>
                              <m:t>−</m:t>
                            </m:r>
                            <m:r>
                              <m:t>0.833</m:t>
                            </m:r>
                          </m:sup>
                        </m:sSup>
                      </m:num>
                      <m:den>
                        <m:r>
                          <m:t>1</m:t>
                        </m:r>
                        <m:r>
                          <m:t>+</m:t>
                        </m:r>
                        <m:sSup>
                          <m:e>
                            <m:r>
                              <m:t>e</m:t>
                            </m:r>
                          </m:e>
                          <m:sup>
                            <m:r>
                              <m:t>−</m:t>
                            </m:r>
                            <m:r>
                              <m:t>0.8082</m:t>
                            </m:r>
                            <m:r>
                              <m:t>+</m:t>
                            </m:r>
                            <m:r>
                              <m:t>1.1892</m:t>
                            </m:r>
                            <m:r>
                              <m:t>−</m:t>
                            </m:r>
                            <m:r>
                              <m:t>0.833</m:t>
                            </m:r>
                          </m:sup>
                        </m:sSup>
                      </m:den>
                    </m:f>
                    <m:r>
                      <m:t>=</m:t>
                    </m:r>
                    <m:r>
                      <m:t>0.65</m:t>
                    </m:r>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Coefficients for all variables are statistically significant, telling us that there is evidence that the predictor variables are associated with the response variable.</a:t>
                </a:r>
              </a:p>
              <a:p>
                <a:pPr lvl="0" marL="0" indent="0">
                  <a:buNone/>
                </a:pPr>
                <a:r>
                  <a:rPr/>
                  <a:t>The deviance of this model is 29.917 on 10 degrees of freedom. This is highly statistically signficant: </a:t>
                </a:r>
                <a14:m>
                  <m:oMath xmlns:m="http://schemas.openxmlformats.org/officeDocument/2006/math">
                    <m:r>
                      <m:t>p</m:t>
                    </m:r>
                    <m:r>
                      <m:t>=</m:t>
                    </m:r>
                    <m:r>
                      <m:t>8.84</m:t>
                    </m:r>
                    <m:r>
                      <m:t>⋅</m:t>
                    </m:r>
                    <m:sSup>
                      <m:e>
                        <m:r>
                          <m:t>10</m:t>
                        </m:r>
                      </m:e>
                      <m:sup>
                        <m:r>
                          <m:t>−</m:t>
                        </m:r>
                        <m:r>
                          <m:t>4</m:t>
                        </m:r>
                      </m:sup>
                    </m:sSup>
                  </m:oMath>
                </a14:m>
                <a:r>
                  <a:rPr/>
                  <a:t>.</a:t>
                </a:r>
              </a:p>
              <a:p>
                <a:pPr lvl="0" marL="1270000" indent="0">
                  <a:buNone/>
                </a:pPr>
                <a:r>
                  <a:rPr sz="1800">
                    <a:solidFill>
                      <a:srgbClr val="40A070"/>
                    </a:solidFill>
                    <a:latin typeface="Courier"/>
                  </a:rPr>
                  <a:t>1</a:t>
                </a:r>
                <a:r>
                  <a:rPr sz="1800">
                    <a:solidFill>
                      <a:srgbClr val="666666"/>
                    </a:solidFill>
                    <a:latin typeface="Courier"/>
                  </a:rPr>
                  <a:t>-</a:t>
                </a:r>
                <a:r>
                  <a:rPr sz="1800" b="1">
                    <a:solidFill>
                      <a:srgbClr val="007020"/>
                    </a:solidFill>
                    <a:latin typeface="Courier"/>
                  </a:rPr>
                  <a:t>pchisq</a:t>
                </a:r>
                <a:r>
                  <a:rPr sz="1800">
                    <a:latin typeface="Courier"/>
                  </a:rPr>
                  <a:t>(</a:t>
                </a:r>
                <a:r>
                  <a:rPr sz="1800">
                    <a:solidFill>
                      <a:srgbClr val="40A070"/>
                    </a:solidFill>
                    <a:latin typeface="Courier"/>
                  </a:rPr>
                  <a:t>29.917</a:t>
                </a:r>
                <a:r>
                  <a:rPr sz="1800">
                    <a:latin typeface="Courier"/>
                  </a:rPr>
                  <a:t>,</a:t>
                </a:r>
                <a:r>
                  <a:rPr sz="1800">
                    <a:solidFill>
                      <a:srgbClr val="902000"/>
                    </a:solidFill>
                    <a:latin typeface="Courier"/>
                  </a:rPr>
                  <a:t>df=</a:t>
                </a:r>
                <a:r>
                  <a:rPr sz="1800">
                    <a:solidFill>
                      <a:srgbClr val="40A070"/>
                    </a:solidFill>
                    <a:latin typeface="Courier"/>
                  </a:rPr>
                  <a:t>10</a:t>
                </a:r>
                <a:r>
                  <a:rPr sz="1800">
                    <a:latin typeface="Courier"/>
                  </a:rPr>
                  <a:t>)</a:t>
                </a:r>
              </a:p>
              <a:p>
                <a:pPr lvl="0" marL="1270000" indent="0">
                  <a:buNone/>
                </a:pPr>
                <a:r>
                  <a:rPr sz="1800">
                    <a:latin typeface="Courier"/>
                  </a:rPr>
                  <a:t>## [1] 0.0008838311</a:t>
                </a:r>
              </a:p>
              <a:p>
                <a:pPr lvl="0" marL="0" indent="0">
                  <a:buNone/>
                </a:pPr>
                <a:r>
                  <a:rPr/>
                  <a:t>This means we reject the null hypothesis that our model is no different than the saturated model. There is evidence that we have not explained all the variation in the dataset. Our model does not fit well.</a:t>
                </a:r>
              </a:p>
              <a:p>
                <a:pPr lvl="0" marL="0" indent="0">
                  <a:buNone/>
                </a:pPr>
                <a:r>
                  <a:rPr/>
                  <a:t>Let’s add an interaction term between age and wanting more children.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mod2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 =</a:t>
            </a:r>
            <a:r>
              <a:rPr sz="1800">
                <a:latin typeface="Courier"/>
              </a:rPr>
              <a:t> dat, </a:t>
            </a:r>
            <a:r>
              <a:rPr sz="1800">
                <a:solidFill>
                  <a:srgbClr val="902000"/>
                </a:solidFill>
                <a:latin typeface="Courier"/>
              </a:rPr>
              <a:t>family =</a:t>
            </a:r>
            <a:r>
              <a:rPr sz="1800">
                <a:latin typeface="Courier"/>
              </a:rPr>
              <a:t> binomial)</a:t>
            </a:r>
            <a:br/>
            <a:r>
              <a:rPr sz="1800" b="1">
                <a:solidFill>
                  <a:srgbClr val="007020"/>
                </a:solidFill>
                <a:latin typeface="Courier"/>
              </a:rPr>
              <a:t>summary</a:t>
            </a:r>
            <a:r>
              <a:rPr sz="1800">
                <a:latin typeface="Courier"/>
              </a:rPr>
              <a:t>(mod2)</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cbind(using, notUsing) ~ age + education + wantsMore + </a:t>
            </a:r>
            <a:br/>
            <a:r>
              <a:rPr sz="1800" i="1">
                <a:solidFill>
                  <a:srgbClr val="60A0B0"/>
                </a:solidFill>
                <a:latin typeface="Courier"/>
              </a:rPr>
              <a:t>##     education + age:wantsMore, family = binomial, data = dat)</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-1.30027  -0.66163  -0.03286   0.81945   1.73851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z value Pr(&gt;|z|)    </a:t>
            </a:r>
            <a:br/>
            <a:r>
              <a:rPr sz="1800" i="1">
                <a:solidFill>
                  <a:srgbClr val="60A0B0"/>
                </a:solidFill>
                <a:latin typeface="Courier"/>
              </a:rPr>
              <a:t>## (Intercept)           -1.39630    0.29782  -4.688 2.75e-06 ***</a:t>
            </a:r>
            <a:br/>
            <a:r>
              <a:rPr sz="1800" i="1">
                <a:solidFill>
                  <a:srgbClr val="60A0B0"/>
                </a:solidFill>
                <a:latin typeface="Courier"/>
              </a:rPr>
              <a:t>## age25-29               0.65378    0.35700   1.831  0.06705 .  </a:t>
            </a:r>
            <a:br/>
            <a:r>
              <a:rPr sz="1800" i="1">
                <a:solidFill>
                  <a:srgbClr val="60A0B0"/>
                </a:solidFill>
                <a:latin typeface="Courier"/>
              </a:rPr>
              <a:t>## age30-39               1.65933    0.32207   5.152 2.58e-07 ***</a:t>
            </a:r>
            <a:br/>
            <a:r>
              <a:rPr sz="1800" i="1">
                <a:solidFill>
                  <a:srgbClr val="60A0B0"/>
                </a:solidFill>
                <a:latin typeface="Courier"/>
              </a:rPr>
              <a:t>## age40-49               1.94120    0.35076   5.534 3.13e-08 ***</a:t>
            </a:r>
            <a:br/>
            <a:r>
              <a:rPr sz="1800" i="1">
                <a:solidFill>
                  <a:srgbClr val="60A0B0"/>
                </a:solidFill>
                <a:latin typeface="Courier"/>
              </a:rPr>
              <a:t>## educationlow          -0.34065    0.12577  -2.709  0.00676 ** </a:t>
            </a:r>
            <a:br/>
            <a:r>
              <a:rPr sz="1800" i="1">
                <a:solidFill>
                  <a:srgbClr val="60A0B0"/>
                </a:solidFill>
                <a:latin typeface="Courier"/>
              </a:rPr>
              <a:t>## wantsMoreyes          -0.06622    0.33071  -0.200  0.84130    </a:t>
            </a:r>
            <a:br/>
            <a:r>
              <a:rPr sz="1800" i="1">
                <a:solidFill>
                  <a:srgbClr val="60A0B0"/>
                </a:solidFill>
                <a:latin typeface="Courier"/>
              </a:rPr>
              <a:t>## age25-29:wantsMoreyes -0.25918    0.40975  -0.633  0.52704    </a:t>
            </a:r>
            <a:br/>
            <a:r>
              <a:rPr sz="1800" i="1">
                <a:solidFill>
                  <a:srgbClr val="60A0B0"/>
                </a:solidFill>
                <a:latin typeface="Courier"/>
              </a:rPr>
              <a:t>## age30-39:wantsMoreyes -1.11266    0.37404  -2.975  0.00293 ** </a:t>
            </a:r>
            <a:br/>
            <a:r>
              <a:rPr sz="1800" i="1">
                <a:solidFill>
                  <a:srgbClr val="60A0B0"/>
                </a:solidFill>
                <a:latin typeface="Courier"/>
              </a:rPr>
              <a:t>## age40-49:wantsMoreyes -1.36167    0.48433  -2.811  0.00493 **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binomial family taken to be 1)</a:t>
            </a:r>
            <a:br/>
            <a:r>
              <a:rPr sz="1800" i="1">
                <a:solidFill>
                  <a:srgbClr val="60A0B0"/>
                </a:solidFill>
                <a:latin typeface="Courier"/>
              </a:rPr>
              <a:t>## </a:t>
            </a:r>
            <a:br/>
            <a:r>
              <a:rPr sz="1800" i="1">
                <a:solidFill>
                  <a:srgbClr val="60A0B0"/>
                </a:solidFill>
                <a:latin typeface="Courier"/>
              </a:rPr>
              <a:t>##     Null deviance: 165.77  on 15  degrees of freedom</a:t>
            </a:r>
            <a:br/>
            <a:r>
              <a:rPr sz="1800" i="1">
                <a:solidFill>
                  <a:srgbClr val="60A0B0"/>
                </a:solidFill>
                <a:latin typeface="Courier"/>
              </a:rPr>
              <a:t>## Residual deviance:  12.63  on  7  degrees of freedom</a:t>
            </a:r>
            <a:br/>
            <a:r>
              <a:rPr sz="1800" i="1">
                <a:solidFill>
                  <a:srgbClr val="60A0B0"/>
                </a:solidFill>
                <a:latin typeface="Courier"/>
              </a:rPr>
              <a:t>## AIC: 102.14</a:t>
            </a:r>
            <a:br/>
            <a:r>
              <a:rPr sz="1800" i="1">
                <a:solidFill>
                  <a:srgbClr val="60A0B0"/>
                </a:solidFill>
                <a:latin typeface="Courier"/>
              </a:rPr>
              <a:t>## </a:t>
            </a:r>
            <a:br/>
            <a:r>
              <a:rPr sz="1800" i="1">
                <a:solidFill>
                  <a:srgbClr val="60A0B0"/>
                </a:solidFill>
                <a:latin typeface="Courier"/>
              </a:rPr>
              <a:t>## Number of Fisher Scoring iterations: 4</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Some of the interaction terms we introduced are statistically significant - so it was good to include them in the model.</a:t>
                </a:r>
              </a:p>
              <a:p>
                <a:pPr lvl="0" marL="0" indent="0">
                  <a:buNone/>
                </a:pPr>
                <a:r>
                  <a:rPr/>
                  <a:t>To interpret the interaction terms: the combined odds ratio (compared to individuals aged &lt;25, having high education and not wanting more children), for being aged 30-39, having high education and wanting more children is </a:t>
                </a:r>
                <a14:m>
                  <m:oMath xmlns:m="http://schemas.openxmlformats.org/officeDocument/2006/math">
                    <m:sSup>
                      <m:e>
                        <m:r>
                          <m:t>e</m:t>
                        </m:r>
                      </m:e>
                      <m:sup>
                        <m:r>
                          <m:t>1.6593</m:t>
                        </m:r>
                        <m:r>
                          <m:t>−</m:t>
                        </m:r>
                        <m:r>
                          <m:t>0.0662</m:t>
                        </m:r>
                        <m:r>
                          <m:t>−</m:t>
                        </m:r>
                        <m:r>
                          <m:t>1.1127</m:t>
                        </m:r>
                      </m:sup>
                    </m:sSup>
                    <m:r>
                      <m:t>=</m:t>
                    </m:r>
                    <m:r>
                      <m:t>1.62</m:t>
                    </m:r>
                  </m:oMath>
                </a14:m>
                <a:r>
                  <a:rPr/>
                  <a:t>. Without the interaction term this would have been (coefficients from the previous model!) </a:t>
                </a:r>
                <a14:m>
                  <m:oMath xmlns:m="http://schemas.openxmlformats.org/officeDocument/2006/math">
                    <m:sSup>
                      <m:e>
                        <m:r>
                          <m:t>e</m:t>
                        </m:r>
                      </m:e>
                      <m:sup>
                        <m:r>
                          <m:t>0.9086</m:t>
                        </m:r>
                        <m:r>
                          <m:t>−</m:t>
                        </m:r>
                        <m:r>
                          <m:t>0.8330</m:t>
                        </m:r>
                      </m:sup>
                    </m:sSup>
                    <m:r>
                      <m:t>=</m:t>
                    </m:r>
                    <m:r>
                      <m:t>1.07</m:t>
                    </m:r>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Our revised model now has a deviance of 12.63 on 7 degrees of freedom, </a:t>
                </a:r>
                <a14:m>
                  <m:oMath xmlns:m="http://schemas.openxmlformats.org/officeDocument/2006/math">
                    <m:r>
                      <m:t>p</m:t>
                    </m:r>
                    <m:r>
                      <m:t>=</m:t>
                    </m:r>
                    <m:r>
                      <m:t>0.08</m:t>
                    </m:r>
                  </m:oMath>
                </a14:m>
                <a:r>
                  <a:rPr/>
                  <a:t>. This is no longer statistically significant (though only just) - our model fits much better now.</a:t>
                </a:r>
              </a:p>
              <a:p>
                <a:pPr lvl="0" marL="1270000" indent="0">
                  <a:buNone/>
                </a:pPr>
                <a:r>
                  <a:rPr sz="1800">
                    <a:solidFill>
                      <a:srgbClr val="40A070"/>
                    </a:solidFill>
                    <a:latin typeface="Courier"/>
                  </a:rPr>
                  <a:t>1</a:t>
                </a:r>
                <a:r>
                  <a:rPr sz="1800">
                    <a:solidFill>
                      <a:srgbClr val="666666"/>
                    </a:solidFill>
                    <a:latin typeface="Courier"/>
                  </a:rPr>
                  <a:t>-</a:t>
                </a:r>
                <a:r>
                  <a:rPr sz="1800" b="1">
                    <a:solidFill>
                      <a:srgbClr val="007020"/>
                    </a:solidFill>
                    <a:latin typeface="Courier"/>
                  </a:rPr>
                  <a:t>pchisq</a:t>
                </a:r>
                <a:r>
                  <a:rPr sz="1800">
                    <a:latin typeface="Courier"/>
                  </a:rPr>
                  <a:t>(</a:t>
                </a:r>
                <a:r>
                  <a:rPr sz="1800">
                    <a:solidFill>
                      <a:srgbClr val="40A070"/>
                    </a:solidFill>
                    <a:latin typeface="Courier"/>
                  </a:rPr>
                  <a:t>12.63</a:t>
                </a:r>
                <a:r>
                  <a:rPr sz="1800">
                    <a:latin typeface="Courier"/>
                  </a:rPr>
                  <a:t>,</a:t>
                </a:r>
                <a:r>
                  <a:rPr sz="1800">
                    <a:solidFill>
                      <a:srgbClr val="902000"/>
                    </a:solidFill>
                    <a:latin typeface="Courier"/>
                  </a:rPr>
                  <a:t>df=</a:t>
                </a:r>
                <a:r>
                  <a:rPr sz="1800">
                    <a:solidFill>
                      <a:srgbClr val="40A070"/>
                    </a:solidFill>
                    <a:latin typeface="Courier"/>
                  </a:rPr>
                  <a:t>7</a:t>
                </a:r>
                <a:r>
                  <a:rPr sz="1800">
                    <a:latin typeface="Courier"/>
                  </a:rPr>
                  <a:t>)</a:t>
                </a:r>
              </a:p>
              <a:p>
                <a:pPr lvl="0" marL="1270000" indent="0">
                  <a:buNone/>
                </a:pPr>
                <a:r>
                  <a:rPr sz="1800">
                    <a:latin typeface="Courier"/>
                  </a:rPr>
                  <a:t>## [1] 0.08165321</a:t>
                </a:r>
              </a:p>
              <a:p>
                <a:pPr lvl="0" marL="0" indent="0">
                  <a:buNone/>
                </a:pPr>
                <a:r>
                  <a:rPr/>
                  <a:t>Note that the coefficient for the individual term </a:t>
                </a:r>
                <a:r>
                  <a:rPr sz="1800">
                    <a:latin typeface="Courier"/>
                  </a:rPr>
                  <a:t>wantsMore</a:t>
                </a:r>
                <a:r>
                  <a:rPr/>
                  <a:t> is no longer statistically significant (as well as one for the age categories).</a:t>
                </a:r>
              </a:p>
              <a:p>
                <a:pPr lvl="0" marL="0" indent="0">
                  <a:buNone/>
                </a:pPr>
                <a:r>
                  <a:rPr/>
                  <a:t>that is no reason to remove it from the model: the interaction terms would be difficult to interpret without it and also it can still contribute to predicting new data.</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Practical 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4: Generalised Linear Models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Show that the deviance for a GLM with Poisson distribution and log link is given by</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Recall that the Poisson pmf for a variable </a:t>
                </a:r>
                <a14:m>
                  <m:oMath xmlns:m="http://schemas.openxmlformats.org/officeDocument/2006/math">
                    <m:r>
                      <m:t>Y</m:t>
                    </m:r>
                  </m:oMath>
                </a14:m>
                <a:r>
                  <a:rPr/>
                  <a:t> is given by </a:t>
                </a:r>
                <a14:m>
                  <m:oMath xmlns:m="http://schemas.openxmlformats.org/officeDocument/2006/math">
                    <m:sSub>
                      <m:e>
                        <m:r>
                          <m:t>f</m:t>
                        </m:r>
                      </m:e>
                      <m:sub>
                        <m:r>
                          <m:t>Y</m:t>
                        </m:r>
                      </m:sub>
                    </m:sSub>
                    <m:r>
                      <m:t>(</m:t>
                    </m:r>
                    <m:r>
                      <m:t>y</m:t>
                    </m:r>
                    <m:r>
                      <m:t>)</m:t>
                    </m:r>
                    <m:r>
                      <m:t>=</m:t>
                    </m:r>
                    <m:f>
                      <m:fPr>
                        <m:type m:val="bar"/>
                      </m:fPr>
                      <m:num>
                        <m:sSup>
                          <m:e>
                            <m:r>
                              <m:t>λ</m:t>
                            </m:r>
                          </m:e>
                          <m:sup>
                            <m:r>
                              <m:t>y</m:t>
                            </m:r>
                          </m:sup>
                        </m:sSup>
                        <m:sSup>
                          <m:e>
                            <m:r>
                              <m:t>e</m:t>
                            </m:r>
                          </m:e>
                          <m:sup>
                            <m:r>
                              <m:t>−</m:t>
                            </m:r>
                            <m:r>
                              <m:t>y</m:t>
                            </m:r>
                          </m:sup>
                        </m:sSup>
                      </m:num>
                      <m:den>
                        <m:r>
                          <m:t>y</m:t>
                        </m:r>
                        <m:r>
                          <m:t>!</m:t>
                        </m:r>
                      </m:den>
                    </m:f>
                  </m:oMath>
                </a14:m>
                <a:r>
                  <a:rPr/>
                  <a:t>.</a:t>
                </a:r>
              </a:p>
              <a:p>
                <a:pPr lvl="0" marL="0" indent="0">
                  <a:buNone/>
                </a:pPr>
                <a:r>
                  <a:rPr/>
                  <a:t>Note: when </a:t>
                </a:r>
                <a14:m>
                  <m:oMath xmlns:m="http://schemas.openxmlformats.org/officeDocument/2006/math">
                    <m:sSub>
                      <m:e>
                        <m:r>
                          <m:t>y</m:t>
                        </m:r>
                      </m:e>
                      <m:sub>
                        <m:r>
                          <m:t>i</m:t>
                        </m:r>
                      </m:sub>
                    </m:sSub>
                    <m:r>
                      <m:t>=</m:t>
                    </m:r>
                    <m:r>
                      <m:t>0</m:t>
                    </m:r>
                  </m:oMath>
                </a14:m>
                <a:r>
                  <a:rPr/>
                  <a:t> then </a:t>
                </a:r>
                <a14:m>
                  <m:oMath xmlns:m="http://schemas.openxmlformats.org/officeDocument/2006/math">
                    <m:sSub>
                      <m:e>
                        <m:r>
                          <m:t>y</m:t>
                        </m:r>
                      </m:e>
                      <m:sub>
                        <m:r>
                          <m:t>i</m:t>
                        </m:r>
                      </m:sub>
                    </m:sSub>
                    <m:r>
                      <m:rPr>
                        <m:sty m:val="p"/>
                      </m:rPr>
                      <m:t>log</m:t>
                    </m:r>
                    <m:r>
                      <m:t>(</m:t>
                    </m:r>
                    <m:sSub>
                      <m:e>
                        <m:r>
                          <m:t>y</m:t>
                        </m:r>
                      </m:e>
                      <m:sub>
                        <m:r>
                          <m:t>i</m:t>
                        </m:r>
                      </m:sub>
                    </m:sSub>
                    <m:r>
                      <m:t>)</m:t>
                    </m:r>
                    <m:r>
                      <m:t>=</m:t>
                    </m:r>
                    <m:r>
                      <m:t>0</m:t>
                    </m:r>
                  </m:oMath>
                </a14:m>
                <a:r>
                  <a:rPr/>
                  <a:t> (calculate the likelihood for this case before and after taking the logs to see this).</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 dataset </a:t>
                </a:r>
                <a14:m>
                  <m:oMath xmlns:m="http://schemas.openxmlformats.org/officeDocument/2006/math">
                    <m:r>
                      <m:t>{</m:t>
                    </m:r>
                    <m:r>
                      <m:rPr>
                        <m:sty m:val="b"/>
                      </m:rPr>
                      <m:t>y</m:t>
                    </m:r>
                    <m:r>
                      <m:t>,</m:t>
                    </m:r>
                    <m:r>
                      <m:rPr>
                        <m:sty m:val="b"/>
                      </m:rPr>
                      <m:t>X</m:t>
                    </m:r>
                    <m:r>
                      <m:t>}</m:t>
                    </m:r>
                  </m:oMath>
                </a14:m>
                <a:r>
                  <a:rPr/>
                  <a:t>, the log likelihood function for a Poisson model is given by</a:t>
                </a:r>
              </a:p>
              <a:p>
                <a:pPr lvl="0" marL="0" indent="0">
                  <a:buNone/>
                </a:pPr>
                <a14:m>
                  <m:oMathPara xmlns:m="http://schemas.openxmlformats.org/officeDocument/2006/math">
                    <m:oMathParaPr>
                      <m:jc m:val="center"/>
                    </m:oMathParaPr>
                    <m:oMath>
                      <m:r>
                        <m:t>l</m:t>
                      </m:r>
                      <m:r>
                        <m:t>(</m:t>
                      </m:r>
                      <m:r>
                        <m:rPr>
                          <m:sty m:val="b"/>
                        </m:rPr>
                        <m:t>λ</m:t>
                      </m:r>
                      <m:r>
                        <m:t>)</m:t>
                      </m:r>
                      <m:r>
                        <m:t>=</m:t>
                      </m:r>
                      <m:nary>
                        <m:naryPr>
                          <m:chr m:val="∑"/>
                          <m:limLoc m:val="undOvr"/>
                          <m:subHide m:val="0"/>
                          <m:supHide m:val="1"/>
                        </m:naryPr>
                        <m:sub>
                          <m:r>
                            <m:t>i</m:t>
                          </m:r>
                        </m:sub>
                        <m:sup>
                          <m:r>
                            <m:t>​</m:t>
                          </m:r>
                        </m:sup>
                        <m:e>
                          <m:d>
                            <m:dPr>
                              <m:begChr m:val="("/>
                              <m:endChr m:val=")"/>
                              <m:grow/>
                            </m:dPr>
                            <m:e>
                              <m:sSub>
                                <m:e>
                                  <m:r>
                                    <m:t>y</m:t>
                                  </m:r>
                                </m:e>
                                <m:sub>
                                  <m:r>
                                    <m:t>i</m:t>
                                  </m:r>
                                </m:sub>
                              </m:sSub>
                              <m:r>
                                <m:rPr>
                                  <m:sty m:val="p"/>
                                </m:rPr>
                                <m:t>log</m:t>
                              </m:r>
                              <m:sSub>
                                <m:e>
                                  <m:r>
                                    <m:t>λ</m:t>
                                  </m:r>
                                </m:e>
                                <m:sub>
                                  <m:r>
                                    <m:t>i</m:t>
                                  </m:r>
                                </m:sub>
                              </m:sSub>
                              <m:r>
                                <m:t>−</m:t>
                              </m:r>
                              <m:sSub>
                                <m:e>
                                  <m:r>
                                    <m:t>λ</m:t>
                                  </m:r>
                                </m:e>
                                <m:sub>
                                  <m:r>
                                    <m:t>i</m:t>
                                  </m:r>
                                </m:sub>
                              </m:sSub>
                              <m:r>
                                <m:t>−</m:t>
                              </m:r>
                              <m:r>
                                <m:rPr>
                                  <m:sty m:val="p"/>
                                </m:rPr>
                                <m:t>log</m:t>
                              </m:r>
                              <m:r>
                                <m:t>(</m:t>
                              </m:r>
                              <m:sSub>
                                <m:e>
                                  <m:r>
                                    <m:t>y</m:t>
                                  </m:r>
                                </m:e>
                                <m:sub>
                                  <m:r>
                                    <m:t>i</m:t>
                                  </m:r>
                                </m:sub>
                              </m:sSub>
                              <m:r>
                                <m:t>!</m:t>
                              </m:r>
                              <m:r>
                                <m:t>)</m:t>
                              </m:r>
                            </m:e>
                          </m:d>
                        </m:e>
                      </m:nary>
                    </m:oMath>
                  </m:oMathPara>
                </a14:m>
              </a:p>
              <a:p>
                <a:pPr lvl="0" marL="0" indent="0">
                  <a:buNone/>
                </a:pPr>
                <a:r>
                  <a:rPr/>
                  <a:t>For a Poisson GLM, we estimate the </a:t>
                </a:r>
                <a14:m>
                  <m:oMath xmlns:m="http://schemas.openxmlformats.org/officeDocument/2006/math">
                    <m:sSub>
                      <m:e>
                        <m:r>
                          <m:t>λ</m:t>
                        </m:r>
                      </m:e>
                      <m:sub>
                        <m:r>
                          <m:t>i</m:t>
                        </m:r>
                      </m:sub>
                    </m:sSub>
                  </m:oMath>
                </a14:m>
                <a:r>
                  <a:rPr/>
                  <a:t> parameter by the linear predictor </a:t>
                </a:r>
                <a14:m>
                  <m:oMath xmlns:m="http://schemas.openxmlformats.org/officeDocument/2006/math">
                    <m:sSub>
                      <m:e>
                        <m:acc>
                          <m:accPr>
                            <m:chr m:val="̂"/>
                          </m:accPr>
                          <m:e>
                            <m:r>
                              <m:t>λ</m:t>
                            </m:r>
                          </m:e>
                        </m:acc>
                      </m:e>
                      <m:sub>
                        <m:r>
                          <m:t>i</m:t>
                        </m:r>
                      </m:sub>
                    </m:sSub>
                    <m:r>
                      <m:t>=</m:t>
                    </m:r>
                    <m:nary>
                      <m:naryPr>
                        <m:chr m:val="∑"/>
                        <m:limLoc m:val="undOvr"/>
                        <m:subHide m:val="0"/>
                        <m:supHide m:val="1"/>
                      </m:naryPr>
                      <m:sub>
                        <m:r>
                          <m:t>j</m:t>
                        </m:r>
                      </m:sub>
                      <m:sup>
                        <m:r>
                          <m:t>​</m:t>
                        </m:r>
                      </m:sup>
                      <m:e>
                        <m:sSub>
                          <m:e>
                            <m:acc>
                              <m:accPr>
                                <m:chr m:val="̂"/>
                              </m:accPr>
                              <m:e>
                                <m:r>
                                  <m:t>β</m:t>
                                </m:r>
                              </m:e>
                            </m:acc>
                          </m:e>
                          <m:sub>
                            <m:r>
                              <m:t>j</m:t>
                            </m:r>
                          </m:sub>
                        </m:sSub>
                      </m:e>
                    </m:nary>
                    <m:sSub>
                      <m:e>
                        <m:r>
                          <m:t>x</m:t>
                        </m:r>
                      </m:e>
                      <m:sub>
                        <m:r>
                          <m:t>i</m:t>
                        </m:r>
                        <m:r>
                          <m:t>j</m:t>
                        </m:r>
                      </m:sub>
                    </m:sSub>
                  </m:oMath>
                </a14:m>
                <a:r>
                  <a:rPr/>
                  <a:t> and </a:t>
                </a:r>
                <a14:m>
                  <m:oMath xmlns:m="http://schemas.openxmlformats.org/officeDocument/2006/math">
                    <m:acc>
                      <m:accPr>
                        <m:chr m:val="̂"/>
                      </m:accPr>
                      <m:e>
                        <m:r>
                          <m:rPr>
                            <m:sty m:val="b"/>
                          </m:rPr>
                          <m:t>λ</m:t>
                        </m:r>
                      </m:e>
                    </m:acc>
                    <m:r>
                      <m:t>=</m:t>
                    </m:r>
                    <m:acc>
                      <m:accPr>
                        <m:chr m:val="̂"/>
                      </m:accPr>
                      <m:e>
                        <m:r>
                          <m:rPr>
                            <m:sty m:val="b"/>
                          </m:rPr>
                          <m:t>μ</m:t>
                        </m:r>
                      </m:e>
                    </m:acc>
                    <m:r>
                      <m:t>=</m:t>
                    </m:r>
                    <m:r>
                      <m:rPr>
                        <m:sty m:val="b"/>
                      </m:rPr>
                      <m:t>X</m:t>
                    </m:r>
                    <m:acc>
                      <m:accPr>
                        <m:chr m:val="̂"/>
                      </m:accPr>
                      <m:e>
                        <m:r>
                          <m:rPr>
                            <m:sty m:val="b"/>
                          </m:rPr>
                          <m:t>β</m:t>
                        </m:r>
                      </m:e>
                    </m:acc>
                  </m:oMath>
                </a14:m>
                <a:r>
                  <a:rPr/>
                  <a:t>. Hence</a:t>
                </a:r>
              </a:p>
              <a:p>
                <a:pPr lvl="0" marL="0" indent="0">
                  <a:buNone/>
                </a:pPr>
                <a14:m>
                  <m:oMathPara xmlns:m="http://schemas.openxmlformats.org/officeDocument/2006/math">
                    <m:oMathParaPr>
                      <m:jc m:val="center"/>
                    </m:oMathParaPr>
                    <m:oMath>
                      <m:r>
                        <m:t>l</m:t>
                      </m:r>
                      <m:r>
                        <m:t>(</m:t>
                      </m:r>
                      <m:acc>
                        <m:accPr>
                          <m:chr m:val="̂"/>
                        </m:accPr>
                        <m:e>
                          <m:r>
                            <m:rPr>
                              <m:sty m:val="b"/>
                            </m:rPr>
                            <m:t>μ</m:t>
                          </m:r>
                        </m:e>
                      </m:acc>
                      <m:r>
                        <m:t>)</m:t>
                      </m:r>
                      <m:r>
                        <m:t>=</m:t>
                      </m:r>
                      <m:nary>
                        <m:naryPr>
                          <m:chr m:val="∑"/>
                          <m:limLoc m:val="undOvr"/>
                          <m:subHide m:val="0"/>
                          <m:supHide m:val="1"/>
                        </m:naryPr>
                        <m:sub>
                          <m:r>
                            <m:t>i</m:t>
                          </m:r>
                        </m:sub>
                        <m:sup>
                          <m:r>
                            <m:t>​</m:t>
                          </m:r>
                        </m:sup>
                        <m:e>
                          <m:r>
                            <m:t>(</m:t>
                          </m:r>
                        </m:e>
                      </m:nary>
                      <m:sSub>
                        <m:e>
                          <m:r>
                            <m:t>y</m:t>
                          </m:r>
                        </m:e>
                        <m:sub>
                          <m:r>
                            <m:t>i</m:t>
                          </m:r>
                        </m:sub>
                      </m:sSub>
                      <m:r>
                        <m:rPr>
                          <m:sty m:val="p"/>
                        </m:rPr>
                        <m:t>log</m:t>
                      </m:r>
                      <m:sSub>
                        <m:e>
                          <m:acc>
                            <m:accPr>
                              <m:chr m:val="̂"/>
                            </m:accPr>
                            <m:e>
                              <m:r>
                                <m:t>μ</m:t>
                              </m:r>
                            </m:e>
                          </m:acc>
                        </m:e>
                        <m:sub>
                          <m:r>
                            <m:t>i</m:t>
                          </m:r>
                        </m:sub>
                      </m:sSub>
                      <m:r>
                        <m:t>−</m:t>
                      </m:r>
                      <m:sSub>
                        <m:e>
                          <m:acc>
                            <m:accPr>
                              <m:chr m:val="̂"/>
                            </m:accPr>
                            <m:e>
                              <m:r>
                                <m:t>μ</m:t>
                              </m:r>
                            </m:e>
                          </m:acc>
                        </m:e>
                        <m:sub>
                          <m:r>
                            <m:t>i</m:t>
                          </m:r>
                        </m:sub>
                      </m:sSub>
                      <m:r>
                        <m:t>)</m:t>
                      </m:r>
                      <m:r>
                        <m:t>−</m:t>
                      </m:r>
                      <m:r>
                        <m:rPr>
                          <m:sty m:val="p"/>
                        </m:rPr>
                        <m:t>log</m:t>
                      </m:r>
                      <m:r>
                        <m:t>(</m:t>
                      </m:r>
                      <m:sSub>
                        <m:e>
                          <m:r>
                            <m:t>y</m:t>
                          </m:r>
                        </m:e>
                        <m:sub>
                          <m:r>
                            <m:t>i</m:t>
                          </m:r>
                        </m:sub>
                      </m:sSub>
                      <m:r>
                        <m:t>!</m:t>
                      </m:r>
                      <m:r>
                        <m:t>)</m:t>
                      </m:r>
                    </m:oMath>
                  </m:oMathPara>
                </a14:m>
              </a:p>
              <a:p>
                <a:pPr lvl="0" marL="0" indent="0">
                  <a:buNone/>
                </a:pPr>
                <a:r>
                  <a:rPr/>
                  <a:t>For the saturated model we need to find </a:t>
                </a:r>
                <a14:m>
                  <m:oMath xmlns:m="http://schemas.openxmlformats.org/officeDocument/2006/math">
                    <m:r>
                      <m:t>n</m:t>
                    </m:r>
                  </m:oMath>
                </a14:m>
                <a:r>
                  <a:rPr/>
                  <a:t> parameters </a:t>
                </a:r>
                <a14:m>
                  <m:oMath xmlns:m="http://schemas.openxmlformats.org/officeDocument/2006/math">
                    <m:sSub>
                      <m:e>
                        <m:r>
                          <m:t>λ</m:t>
                        </m:r>
                      </m:e>
                      <m:sub>
                        <m:r>
                          <m:t>i</m:t>
                        </m:r>
                      </m:sub>
                    </m:sSub>
                  </m:oMath>
                </a14:m>
                <a:r>
                  <a:rPr/>
                  <a:t> that directly maximise </a:t>
                </a:r>
                <a14:m>
                  <m:oMath xmlns:m="http://schemas.openxmlformats.org/officeDocument/2006/math">
                    <m:r>
                      <m:t>l</m:t>
                    </m:r>
                    <m:r>
                      <m:t>(</m:t>
                    </m:r>
                    <m:r>
                      <m:rPr>
                        <m:sty m:val="b"/>
                      </m:rPr>
                      <m:t>λ</m:t>
                    </m:r>
                    <m:r>
                      <m:t>)</m:t>
                    </m:r>
                  </m:oMath>
                </a14:m>
                <a:r>
                  <a:rPr/>
                  <a:t>.</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we need to solve the score equations </a:t>
                </a:r>
                <a14:m>
                  <m:oMath xmlns:m="http://schemas.openxmlformats.org/officeDocument/2006/math">
                    <m:f>
                      <m:fPr>
                        <m:type m:val="bar"/>
                      </m:fPr>
                      <m:num>
                        <m:r>
                          <m:t>δ</m:t>
                        </m:r>
                      </m:num>
                      <m:den>
                        <m:r>
                          <m:t>δ</m:t>
                        </m:r>
                        <m:sSub>
                          <m:e>
                            <m:r>
                              <m:t>λ</m:t>
                            </m:r>
                          </m:e>
                          <m:sub>
                            <m:r>
                              <m:t>i</m:t>
                            </m:r>
                          </m:sub>
                        </m:sSub>
                      </m:den>
                    </m:f>
                    <m:r>
                      <m:t>l</m:t>
                    </m:r>
                    <m:r>
                      <m:t>(</m:t>
                    </m:r>
                    <m:r>
                      <m:rPr>
                        <m:sty m:val="b"/>
                      </m:rPr>
                      <m:t>λ</m:t>
                    </m:r>
                    <m:r>
                      <m:t>)</m:t>
                    </m:r>
                    <m:r>
                      <m:t>=</m:t>
                    </m:r>
                    <m:r>
                      <m:t>0</m:t>
                    </m:r>
                  </m:oMath>
                </a14:m>
                <a:r>
                  <a:rPr/>
                  <a:t>, </a:t>
                </a:r>
                <a14:m>
                  <m:oMath xmlns:m="http://schemas.openxmlformats.org/officeDocument/2006/math">
                    <m:r>
                      <m:t>i</m:t>
                    </m:r>
                    <m:r>
                      <m:t>=</m:t>
                    </m:r>
                    <m:r>
                      <m:t>1</m:t>
                    </m:r>
                    <m:r>
                      <m:t>,</m:t>
                    </m:r>
                    <m:r>
                      <m:t>…</m:t>
                    </m:r>
                    <m:r>
                      <m:t>,</m:t>
                    </m:r>
                    <m:r>
                      <m:t>n</m:t>
                    </m:r>
                  </m:oMath>
                </a14:m>
                <a:r>
                  <a:rPr/>
                  <a:t>. The partial derivatives are given by</a:t>
                </a:r>
              </a:p>
              <a:p>
                <a:pPr lvl="0" marL="0" indent="0">
                  <a:buNone/>
                </a:pPr>
                <a14:m>
                  <m:oMathPara xmlns:m="http://schemas.openxmlformats.org/officeDocument/2006/math">
                    <m:oMathParaPr>
                      <m:jc m:val="center"/>
                    </m:oMathParaPr>
                    <m:oMath>
                      <m:f>
                        <m:fPr>
                          <m:type m:val="bar"/>
                        </m:fPr>
                        <m:num>
                          <m:r>
                            <m:t>δ</m:t>
                          </m:r>
                        </m:num>
                        <m:den>
                          <m:r>
                            <m:t>δ</m:t>
                          </m:r>
                          <m:sSub>
                            <m:e>
                              <m:r>
                                <m:t>λ</m:t>
                              </m:r>
                            </m:e>
                            <m:sub>
                              <m:r>
                                <m:t>i</m:t>
                              </m:r>
                            </m:sub>
                          </m:sSub>
                        </m:den>
                      </m:f>
                      <m:r>
                        <m:t>l</m:t>
                      </m:r>
                      <m:r>
                        <m:t>(</m:t>
                      </m:r>
                      <m:r>
                        <m:rPr>
                          <m:sty m:val="b"/>
                        </m:rPr>
                        <m:t>λ</m:t>
                      </m:r>
                      <m:r>
                        <m:t>)</m:t>
                      </m:r>
                      <m:r>
                        <m:t>=</m:t>
                      </m:r>
                      <m:sSub>
                        <m:e>
                          <m:r>
                            <m:t>y</m:t>
                          </m:r>
                        </m:e>
                        <m:sub>
                          <m:r>
                            <m:t>i</m:t>
                          </m:r>
                        </m:sub>
                      </m:sSub>
                      <m:f>
                        <m:fPr>
                          <m:type m:val="bar"/>
                        </m:fPr>
                        <m:num>
                          <m:r>
                            <m:t>1</m:t>
                          </m:r>
                        </m:num>
                        <m:den>
                          <m:sSub>
                            <m:e>
                              <m:r>
                                <m:t>λ</m:t>
                              </m:r>
                            </m:e>
                            <m:sub>
                              <m:r>
                                <m:t>i</m:t>
                              </m:r>
                            </m:sub>
                          </m:sSub>
                        </m:den>
                      </m:f>
                      <m:r>
                        <m:t>−</m:t>
                      </m:r>
                      <m:r>
                        <m:t>1</m:t>
                      </m:r>
                    </m:oMath>
                  </m:oMathPara>
                </a14:m>
              </a:p>
              <a:p>
                <a:pPr lvl="0" marL="0" indent="0">
                  <a:buNone/>
                </a:pPr>
                <a:r>
                  <a:rPr/>
                  <a:t>So by solving </a:t>
                </a:r>
                <a14:m>
                  <m:oMath xmlns:m="http://schemas.openxmlformats.org/officeDocument/2006/math">
                    <m:sSub>
                      <m:e>
                        <m:r>
                          <m:t>y</m:t>
                        </m:r>
                      </m:e>
                      <m:sub>
                        <m:r>
                          <m:t>i</m:t>
                        </m:r>
                      </m:sub>
                    </m:sSub>
                    <m:r>
                      <m:t>/</m:t>
                    </m:r>
                    <m:sSub>
                      <m:e>
                        <m:r>
                          <m:t>λ</m:t>
                        </m:r>
                      </m:e>
                      <m:sub>
                        <m:r>
                          <m:t>i</m:t>
                        </m:r>
                      </m:sub>
                    </m:sSub>
                    <m:r>
                      <m:t>−</m:t>
                    </m:r>
                    <m:r>
                      <m:t>1</m:t>
                    </m:r>
                    <m:r>
                      <m:t>=</m:t>
                    </m:r>
                    <m:r>
                      <m:t>0</m:t>
                    </m:r>
                  </m:oMath>
                </a14:m>
                <a:r>
                  <a:rPr/>
                  <a:t>, </a:t>
                </a:r>
                <a14:m>
                  <m:oMath xmlns:m="http://schemas.openxmlformats.org/officeDocument/2006/math">
                    <m:r>
                      <m:t>i</m:t>
                    </m:r>
                    <m:r>
                      <m:t>=</m:t>
                    </m:r>
                    <m:r>
                      <m:t>1</m:t>
                    </m:r>
                    <m:r>
                      <m:t>,</m:t>
                    </m:r>
                    <m:r>
                      <m:t>…</m:t>
                    </m:r>
                    <m:r>
                      <m:t>,</m:t>
                    </m:r>
                    <m:r>
                      <m:t>n</m:t>
                    </m:r>
                  </m:oMath>
                </a14:m>
                <a:r>
                  <a:rPr/>
                  <a:t> we find </a:t>
                </a:r>
                <a14:m>
                  <m:oMath xmlns:m="http://schemas.openxmlformats.org/officeDocument/2006/math">
                    <m:sSub>
                      <m:e>
                        <m:acc>
                          <m:accPr>
                            <m:chr m:val="̂"/>
                          </m:accPr>
                          <m:e>
                            <m:r>
                              <m:t>λ</m:t>
                            </m:r>
                          </m:e>
                        </m:acc>
                      </m:e>
                      <m:sub>
                        <m:r>
                          <m:t>i</m:t>
                        </m:r>
                      </m:sub>
                    </m:sSub>
                    <m:r>
                      <m:t>=</m:t>
                    </m:r>
                    <m:sSub>
                      <m:e>
                        <m:r>
                          <m:t>y</m:t>
                        </m:r>
                      </m:e>
                      <m:sub>
                        <m:r>
                          <m:t>i</m:t>
                        </m:r>
                      </m:sub>
                    </m:sSub>
                  </m:oMath>
                </a14:m>
                <a:r>
                  <a:rPr/>
                  <a:t>, </a:t>
                </a:r>
                <a14:m>
                  <m:oMath xmlns:m="http://schemas.openxmlformats.org/officeDocument/2006/math">
                    <m:r>
                      <m:t>i</m:t>
                    </m:r>
                    <m:r>
                      <m:t>=</m:t>
                    </m:r>
                    <m:r>
                      <m:t>1</m:t>
                    </m:r>
                    <m:r>
                      <m:t>,</m:t>
                    </m:r>
                    <m:r>
                      <m:t>…</m:t>
                    </m:r>
                    <m:r>
                      <m:t>,</m:t>
                    </m:r>
                    <m:r>
                      <m:t>n</m:t>
                    </m:r>
                  </m:oMath>
                </a14:m>
                <a:r>
                  <a:rPr/>
                  <a:t>. Hence </a:t>
                </a:r>
                <a14:m>
                  <m:oMath xmlns:m="http://schemas.openxmlformats.org/officeDocument/2006/math">
                    <m:sSub>
                      <m:e>
                        <m:acc>
                          <m:accPr>
                            <m:chr m:val="̂"/>
                          </m:accPr>
                          <m:e>
                            <m:r>
                              <m:rPr>
                                <m:sty m:val="b"/>
                              </m:rPr>
                              <m:t>λ</m:t>
                            </m:r>
                          </m:e>
                        </m:acc>
                      </m:e>
                      <m:sub>
                        <m:r>
                          <m:t>s</m:t>
                        </m:r>
                      </m:sub>
                    </m:sSub>
                    <m:r>
                      <m:t>=</m:t>
                    </m:r>
                    <m:r>
                      <m:rPr>
                        <m:sty m:val="b"/>
                      </m:rPr>
                      <m:t>y</m:t>
                    </m:r>
                  </m:oMath>
                </a14:m>
                <a:r>
                  <a:rPr/>
                  <a:t> and</a:t>
                </a:r>
              </a:p>
              <a:p>
                <a:pPr lvl="0" marL="0" indent="0">
                  <a:buNone/>
                </a:pPr>
                <a14:m>
                  <m:oMathPara xmlns:m="http://schemas.openxmlformats.org/officeDocument/2006/math">
                    <m:oMathParaPr>
                      <m:jc m:val="center"/>
                    </m:oMathParaPr>
                    <m:oMath>
                      <m:r>
                        <m:t>l</m:t>
                      </m:r>
                      <m:r>
                        <m:t>(</m:t>
                      </m:r>
                      <m:sSub>
                        <m:e>
                          <m:acc>
                            <m:accPr>
                              <m:chr m:val="̂"/>
                            </m:accPr>
                            <m:e>
                              <m:r>
                                <m:rPr>
                                  <m:sty m:val="b"/>
                                </m:rPr>
                                <m:t>λ</m:t>
                              </m:r>
                            </m:e>
                          </m:acc>
                        </m:e>
                        <m:sub>
                          <m:r>
                            <m:t>s</m:t>
                          </m:r>
                        </m:sub>
                      </m:sSub>
                      <m:r>
                        <m:t>)</m:t>
                      </m:r>
                      <m:r>
                        <m:t>=</m:t>
                      </m:r>
                      <m:nary>
                        <m:naryPr>
                          <m:chr m:val="∑"/>
                          <m:limLoc m:val="undOvr"/>
                          <m:subHide m:val="0"/>
                          <m:supHide m:val="1"/>
                        </m:naryPr>
                        <m:sub>
                          <m:r>
                            <m:t>i</m:t>
                          </m:r>
                        </m:sub>
                        <m:sup>
                          <m:r>
                            <m:t>​</m:t>
                          </m:r>
                        </m:sup>
                        <m:e>
                          <m:r>
                            <m:t>(</m:t>
                          </m:r>
                        </m:e>
                      </m:nary>
                      <m:sSub>
                        <m:e>
                          <m:r>
                            <m:t>y</m:t>
                          </m:r>
                        </m:e>
                        <m:sub>
                          <m:r>
                            <m:t>i</m:t>
                          </m:r>
                        </m:sub>
                      </m:sSub>
                      <m:r>
                        <m:rPr>
                          <m:sty m:val="p"/>
                        </m:rPr>
                        <m:t>log</m:t>
                      </m:r>
                      <m:sSub>
                        <m:e>
                          <m:r>
                            <m:t>y</m:t>
                          </m:r>
                        </m:e>
                        <m:sub>
                          <m:r>
                            <m:t>i</m:t>
                          </m:r>
                        </m:sub>
                      </m:sSub>
                      <m:r>
                        <m:t>−</m:t>
                      </m:r>
                      <m:sSub>
                        <m:e>
                          <m:r>
                            <m:t>y</m:t>
                          </m:r>
                        </m:e>
                        <m:sub>
                          <m:r>
                            <m:t>i</m:t>
                          </m:r>
                        </m:sub>
                      </m:sSub>
                      <m:r>
                        <m:t>−</m:t>
                      </m:r>
                      <m:r>
                        <m:rPr>
                          <m:sty m:val="p"/>
                        </m:rPr>
                        <m:t>log</m:t>
                      </m:r>
                      <m:r>
                        <m:t>(</m:t>
                      </m:r>
                      <m:sSub>
                        <m:e>
                          <m:r>
                            <m:t>y</m:t>
                          </m:r>
                        </m:e>
                        <m:sub>
                          <m:r>
                            <m:t>i</m:t>
                          </m:r>
                        </m:sub>
                      </m:sSub>
                      <m:r>
                        <m:t>!</m:t>
                      </m:r>
                      <m:r>
                        <m:t>)</m:t>
                      </m:r>
                      <m:r>
                        <m:t>)</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now write the deviance, noting that </a:t>
                </a:r>
                <a14:m>
                  <m:oMath xmlns:m="http://schemas.openxmlformats.org/officeDocument/2006/math">
                    <m:r>
                      <m:t>ϕ</m:t>
                    </m:r>
                    <m:r>
                      <m:t>=</m:t>
                    </m:r>
                    <m:r>
                      <m:t>1</m:t>
                    </m:r>
                  </m:oMath>
                </a14:m>
                <a:r>
                  <a:rPr/>
                  <a:t> for the Poisson GLM:</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r>
                        <m:t>ϕ</m:t>
                      </m:r>
                      <m:r>
                        <m:t>(</m:t>
                      </m:r>
                      <m:r>
                        <m:t>l</m:t>
                      </m:r>
                      <m:r>
                        <m:t>(</m:t>
                      </m:r>
                      <m:sSub>
                        <m:e>
                          <m:acc>
                            <m:accPr>
                              <m:chr m:val="̂"/>
                            </m:accPr>
                            <m:e>
                              <m:r>
                                <m:rPr>
                                  <m:sty m:val="b"/>
                                </m:rPr>
                                <m:t>λ</m:t>
                              </m:r>
                            </m:e>
                          </m:acc>
                        </m:e>
                        <m:sub>
                          <m:r>
                            <m:t>s</m:t>
                          </m:r>
                        </m:sub>
                      </m:sSub>
                      <m:r>
                        <m:t>)</m:t>
                      </m:r>
                      <m:r>
                        <m:t>−</m:t>
                      </m:r>
                      <m:r>
                        <m:t>l</m:t>
                      </m:r>
                      <m:r>
                        <m:t>(</m:t>
                      </m:r>
                      <m:acc>
                        <m:accPr>
                          <m:chr m:val="̂"/>
                        </m:accPr>
                        <m:e>
                          <m:r>
                            <m:rPr>
                              <m:sty m:val="b"/>
                            </m:rPr>
                            <m:t>μ</m:t>
                          </m:r>
                        </m:e>
                      </m:acc>
                      <m:r>
                        <m:t>)</m:t>
                      </m:r>
                      <m:r>
                        <m:t>)</m:t>
                      </m:r>
                      <m:r>
                        <m:t>=</m:t>
                      </m:r>
                      <m:r>
                        <m:t>2</m:t>
                      </m:r>
                      <m:r>
                        <m:t>⋅</m:t>
                      </m:r>
                      <m:r>
                        <m:t>1</m:t>
                      </m:r>
                      <m:r>
                        <m:t>⋅</m:t>
                      </m:r>
                      <m:nary>
                        <m:naryPr>
                          <m:chr m:val="∑"/>
                          <m:limLoc m:val="undOvr"/>
                          <m:subHide m:val="0"/>
                          <m:supHide m:val="1"/>
                        </m:naryPr>
                        <m:sub>
                          <m:r>
                            <m:t>i</m:t>
                          </m:r>
                        </m:sub>
                        <m:sup>
                          <m:r>
                            <m:t>​</m:t>
                          </m:r>
                        </m:sup>
                        <m:e>
                          <m:d>
                            <m:dPr>
                              <m:begChr m:val="("/>
                              <m:endChr m:val=")"/>
                              <m:grow/>
                            </m:dPr>
                            <m:e>
                              <m:sSub>
                                <m:e>
                                  <m:r>
                                    <m:t>y</m:t>
                                  </m:r>
                                </m:e>
                                <m:sub>
                                  <m:r>
                                    <m:t>i</m:t>
                                  </m:r>
                                </m:sub>
                              </m:sSub>
                              <m:r>
                                <m:rPr>
                                  <m:sty m:val="p"/>
                                </m:rPr>
                                <m:t>log</m:t>
                              </m:r>
                              <m:sSub>
                                <m:e>
                                  <m:r>
                                    <m:t>y</m:t>
                                  </m:r>
                                </m:e>
                                <m:sub>
                                  <m:r>
                                    <m:t>i</m:t>
                                  </m:r>
                                </m:sub>
                              </m:sSub>
                              <m:r>
                                <m:t>−</m:t>
                              </m:r>
                              <m:sSub>
                                <m:e>
                                  <m:r>
                                    <m:t>y</m:t>
                                  </m:r>
                                </m:e>
                                <m:sub>
                                  <m:r>
                                    <m:t>i</m:t>
                                  </m:r>
                                </m:sub>
                              </m:sSub>
                              <m:r>
                                <m:t>−</m:t>
                              </m:r>
                              <m:r>
                                <m:rPr>
                                  <m:sty m:val="p"/>
                                </m:rPr>
                                <m:t>log</m:t>
                              </m:r>
                              <m:r>
                                <m:t>(</m:t>
                              </m:r>
                              <m:sSub>
                                <m:e>
                                  <m:r>
                                    <m:t>y</m:t>
                                  </m:r>
                                </m:e>
                                <m:sub>
                                  <m:r>
                                    <m:t>i</m:t>
                                  </m:r>
                                </m:sub>
                              </m:sSub>
                              <m:r>
                                <m:t>!</m:t>
                              </m:r>
                              <m:r>
                                <m:t>)</m:t>
                              </m:r>
                              <m:r>
                                <m:t>−</m:t>
                              </m:r>
                              <m:sSub>
                                <m:e>
                                  <m:r>
                                    <m:t>y</m:t>
                                  </m:r>
                                </m:e>
                                <m:sub>
                                  <m:r>
                                    <m:t>i</m:t>
                                  </m:r>
                                </m:sub>
                              </m:sSub>
                              <m:r>
                                <m:rPr>
                                  <m:sty m:val="p"/>
                                </m:rPr>
                                <m:t>log</m:t>
                              </m:r>
                              <m:sSub>
                                <m:e>
                                  <m:acc>
                                    <m:accPr>
                                      <m:chr m:val="̂"/>
                                    </m:accPr>
                                    <m:e>
                                      <m:r>
                                        <m:t>μ</m:t>
                                      </m:r>
                                    </m:e>
                                  </m:acc>
                                </m:e>
                                <m:sub>
                                  <m:r>
                                    <m:t>i</m:t>
                                  </m:r>
                                </m:sub>
                              </m:sSub>
                              <m:r>
                                <m:t>+</m:t>
                              </m:r>
                              <m:sSub>
                                <m:e>
                                  <m:acc>
                                    <m:accPr>
                                      <m:chr m:val="̂"/>
                                    </m:accPr>
                                    <m:e>
                                      <m:r>
                                        <m:t>μ</m:t>
                                      </m:r>
                                    </m:e>
                                  </m:acc>
                                </m:e>
                                <m:sub>
                                  <m:r>
                                    <m:t>i</m:t>
                                  </m:r>
                                </m:sub>
                              </m:sSub>
                              <m:r>
                                <m:t>+</m:t>
                              </m:r>
                              <m:r>
                                <m:rPr>
                                  <m:sty m:val="p"/>
                                </m:rPr>
                                <m:t>log</m:t>
                              </m:r>
                              <m:r>
                                <m:t>(</m:t>
                              </m:r>
                              <m:sSub>
                                <m:e>
                                  <m:r>
                                    <m:t>y</m:t>
                                  </m:r>
                                </m:e>
                                <m:sub>
                                  <m:r>
                                    <m:t>i</m:t>
                                  </m:r>
                                </m:sub>
                              </m:sSub>
                              <m:r>
                                <m:t>!</m:t>
                              </m:r>
                              <m:r>
                                <m:t>)</m:t>
                              </m:r>
                            </m:e>
                          </m:d>
                        </m:e>
                      </m:nary>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QED</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(from GitHub) and load the dataset </a:t>
            </a:r>
            <a:r>
              <a:rPr sz="1800">
                <a:latin typeface="Courier"/>
              </a:rPr>
              <a:t>cuse.csv</a:t>
            </a:r>
            <a:r>
              <a:rPr/>
              <a:t>.</a:t>
            </a:r>
          </a:p>
          <a:p>
            <a:pPr lvl="0" marL="0" indent="0">
              <a:buNone/>
            </a:pPr>
            <a:r>
              <a:rPr/>
              <a:t>This is a dataset on contraceptive use. </a:t>
            </a:r>
            <a:r>
              <a:rPr sz="1800">
                <a:latin typeface="Courier"/>
              </a:rPr>
              <a:t>using</a:t>
            </a:r>
            <a:r>
              <a:rPr/>
              <a:t>, </a:t>
            </a:r>
            <a:r>
              <a:rPr sz="1800">
                <a:latin typeface="Courier"/>
              </a:rPr>
              <a:t>notUsing</a:t>
            </a:r>
            <a:r>
              <a:rPr/>
              <a:t> lists how many people in each group implied by combinations of </a:t>
            </a:r>
            <a:r>
              <a:rPr sz="1800">
                <a:latin typeface="Courier"/>
              </a:rPr>
              <a:t>age</a:t>
            </a:r>
            <a:r>
              <a:rPr/>
              <a:t>, </a:t>
            </a:r>
            <a:r>
              <a:rPr sz="1800">
                <a:latin typeface="Courier"/>
              </a:rPr>
              <a:t>education</a:t>
            </a:r>
            <a:r>
              <a:rPr/>
              <a:t>, </a:t>
            </a:r>
            <a:r>
              <a:rPr sz="1800">
                <a:latin typeface="Courier"/>
              </a:rPr>
              <a:t>wantsMore</a:t>
            </a:r>
            <a:r>
              <a:rPr/>
              <a:t> are currently using contraceptives. </a:t>
            </a:r>
            <a:r>
              <a:rPr sz="1800">
                <a:latin typeface="Courier"/>
              </a:rPr>
              <a:t>age</a:t>
            </a:r>
            <a:r>
              <a:rPr/>
              <a:t>, </a:t>
            </a:r>
            <a:r>
              <a:rPr sz="1800">
                <a:latin typeface="Courier"/>
              </a:rPr>
              <a:t>education</a:t>
            </a:r>
            <a:r>
              <a:rPr/>
              <a:t> are self-explanatory. </a:t>
            </a:r>
            <a:r>
              <a:rPr sz="1800">
                <a:latin typeface="Courier"/>
              </a:rPr>
              <a:t>wantsMore</a:t>
            </a:r>
            <a:r>
              <a:rPr/>
              <a:t> lists whether individuals want more children or not.</a:t>
            </a:r>
          </a:p>
          <a:p>
            <a:pPr lvl="0" marL="0" indent="0">
              <a:buNone/>
            </a:pPr>
            <a:r>
              <a:rPr/>
              <a:t>Model the binary variable specified by the 2 columns </a:t>
            </a:r>
            <a:r>
              <a:rPr sz="1800">
                <a:latin typeface="Courier"/>
              </a:rPr>
              <a:t>using</a:t>
            </a:r>
            <a:r>
              <a:rPr/>
              <a:t>, </a:t>
            </a:r>
            <a:r>
              <a:rPr sz="1800">
                <a:latin typeface="Courier"/>
              </a:rPr>
              <a:t>notUsing</a:t>
            </a:r>
            <a:r>
              <a:rPr/>
              <a:t> in terms of </a:t>
            </a:r>
            <a:r>
              <a:rPr sz="1800">
                <a:latin typeface="Courier"/>
              </a:rPr>
              <a:t>age</a:t>
            </a:r>
            <a:r>
              <a:rPr/>
              <a:t>, </a:t>
            </a:r>
            <a:r>
              <a:rPr sz="1800">
                <a:latin typeface="Courier"/>
              </a:rPr>
              <a:t>education</a:t>
            </a:r>
            <a:r>
              <a:rPr/>
              <a:t>, </a:t>
            </a:r>
            <a:r>
              <a:rPr sz="1800">
                <a:latin typeface="Courier"/>
              </a:rPr>
              <a:t>wantsMore</a:t>
            </a:r>
            <a:r>
              <a:rPr/>
              <a:t>.</a:t>
            </a:r>
          </a:p>
          <a:p>
            <a:pPr lvl="1"/>
            <a:r>
              <a:rPr/>
              <a:t>Discuss your results.</a:t>
            </a:r>
          </a:p>
          <a:p>
            <a:pPr lvl="1"/>
            <a:r>
              <a:rPr/>
              <a:t>What can you say about the deviance? Does it look like this is a good model?</a:t>
            </a:r>
          </a:p>
          <a:p>
            <a:pPr lvl="1"/>
            <a:r>
              <a:rPr/>
              <a:t>What happens if you include an interaction term between the age variable and the desire for more children variable?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dat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"cuse.csv"</a:t>
            </a:r>
            <a:r>
              <a:rPr sz="1800">
                <a:latin typeface="Courier"/>
              </a:rPr>
              <a:t>)</a:t>
            </a:r>
            <a:br/>
            <a:r>
              <a:rPr sz="1800">
                <a:latin typeface="Courier"/>
              </a:rPr>
              <a:t>mod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902000"/>
                </a:solidFill>
                <a:latin typeface="Courier"/>
              </a:rPr>
              <a:t>data =</a:t>
            </a:r>
            <a:r>
              <a:rPr sz="1800">
                <a:latin typeface="Courier"/>
              </a:rPr>
              <a:t> dat, </a:t>
            </a:r>
            <a:br/>
            <a:r>
              <a:rPr sz="1800">
                <a:latin typeface="Courier"/>
              </a:rPr>
              <a:t>    </a:t>
            </a:r>
            <a:r>
              <a:rPr sz="1800">
                <a:solidFill>
                  <a:srgbClr val="902000"/>
                </a:solidFill>
                <a:latin typeface="Courier"/>
              </a:rPr>
              <a:t>family =</a:t>
            </a:r>
            <a:r>
              <a:rPr sz="1800">
                <a:latin typeface="Courier"/>
              </a:rPr>
              <a:t> binomial)</a:t>
            </a:r>
            <a:br/>
            <a:br/>
            <a:r>
              <a:rPr sz="1800" b="1">
                <a:solidFill>
                  <a:srgbClr val="007020"/>
                </a:solidFill>
                <a:latin typeface="Courier"/>
              </a:rPr>
              <a:t>summary</a:t>
            </a:r>
            <a:r>
              <a:rPr sz="1800">
                <a:latin typeface="Courier"/>
              </a:rPr>
              <a:t>(mod)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cbind(using, notUsing) ~ age + education + wantsMore, </a:t>
            </a:r>
            <a:br/>
            <a:r>
              <a:rPr sz="1800" i="1">
                <a:solidFill>
                  <a:srgbClr val="60A0B0"/>
                </a:solidFill>
                <a:latin typeface="Courier"/>
              </a:rPr>
              <a:t>##     family = binomial, data = dat)</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-2.5148  -0.9376   0.2408   0.9822   1.7333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z value Pr(&gt;|z|)    </a:t>
            </a:r>
            <a:br/>
            <a:r>
              <a:rPr sz="1800" i="1">
                <a:solidFill>
                  <a:srgbClr val="60A0B0"/>
                </a:solidFill>
                <a:latin typeface="Courier"/>
              </a:rPr>
              <a:t>## (Intercept)   -0.8082     0.1590  -5.083 3.71e-07 ***</a:t>
            </a:r>
            <a:br/>
            <a:r>
              <a:rPr sz="1800" i="1">
                <a:solidFill>
                  <a:srgbClr val="60A0B0"/>
                </a:solidFill>
                <a:latin typeface="Courier"/>
              </a:rPr>
              <a:t>## age25-29       0.3894     0.1759   2.214  0.02681 *  </a:t>
            </a:r>
            <a:br/>
            <a:r>
              <a:rPr sz="1800" i="1">
                <a:solidFill>
                  <a:srgbClr val="60A0B0"/>
                </a:solidFill>
                <a:latin typeface="Courier"/>
              </a:rPr>
              <a:t>## age30-39       0.9086     0.1646   5.519 3.40e-08 ***</a:t>
            </a:r>
            <a:br/>
            <a:r>
              <a:rPr sz="1800" i="1">
                <a:solidFill>
                  <a:srgbClr val="60A0B0"/>
                </a:solidFill>
                <a:latin typeface="Courier"/>
              </a:rPr>
              <a:t>## age40-49       1.1892     0.2144   5.546 2.92e-08 ***</a:t>
            </a:r>
            <a:br/>
            <a:r>
              <a:rPr sz="1800" i="1">
                <a:solidFill>
                  <a:srgbClr val="60A0B0"/>
                </a:solidFill>
                <a:latin typeface="Courier"/>
              </a:rPr>
              <a:t>## educationlow  -0.3250     0.1240  -2.620  0.00879 ** </a:t>
            </a:r>
            <a:br/>
            <a:r>
              <a:rPr sz="1800" i="1">
                <a:solidFill>
                  <a:srgbClr val="60A0B0"/>
                </a:solidFill>
                <a:latin typeface="Courier"/>
              </a:rPr>
              <a:t>## wantsMoreyes  -0.8330     0.1175  -7.091 1.33e-12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binomial family taken to be 1)</a:t>
            </a:r>
            <a:br/>
            <a:r>
              <a:rPr sz="1800" i="1">
                <a:solidFill>
                  <a:srgbClr val="60A0B0"/>
                </a:solidFill>
                <a:latin typeface="Courier"/>
              </a:rPr>
              <a:t>## </a:t>
            </a:r>
            <a:br/>
            <a:r>
              <a:rPr sz="1800" i="1">
                <a:solidFill>
                  <a:srgbClr val="60A0B0"/>
                </a:solidFill>
                <a:latin typeface="Courier"/>
              </a:rPr>
              <a:t>##     Null deviance: 165.772  on 15  degrees of freedom</a:t>
            </a:r>
            <a:br/>
            <a:r>
              <a:rPr sz="1800" i="1">
                <a:solidFill>
                  <a:srgbClr val="60A0B0"/>
                </a:solidFill>
                <a:latin typeface="Courier"/>
              </a:rPr>
              <a:t>## Residual deviance:  29.917  on 10  degrees of freedom</a:t>
            </a:r>
            <a:br/>
            <a:r>
              <a:rPr sz="1800" i="1">
                <a:solidFill>
                  <a:srgbClr val="60A0B0"/>
                </a:solidFill>
                <a:latin typeface="Courier"/>
              </a:rPr>
              <a:t>## AIC: 113.43</a:t>
            </a:r>
            <a:br/>
            <a:r>
              <a:rPr sz="1800" i="1">
                <a:solidFill>
                  <a:srgbClr val="60A0B0"/>
                </a:solidFill>
                <a:latin typeface="Courier"/>
              </a:rPr>
              <a:t>## </a:t>
            </a:r>
            <a:br/>
            <a:r>
              <a:rPr sz="1800" i="1">
                <a:solidFill>
                  <a:srgbClr val="60A0B0"/>
                </a:solidFill>
                <a:latin typeface="Courier"/>
              </a:rPr>
              <a:t>## Number of Fisher Scoring iterations: 4</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reference group are people &lt;25 years of age, with high education level and who do not want more children.</a:t>
                </a:r>
              </a:p>
              <a:p>
                <a:pPr lvl="0" marL="0" indent="0">
                  <a:buNone/>
                </a:pPr>
                <a:r>
                  <a:rPr/>
                  <a:t>For this group, the (average) probability of using contraceptives is given by</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f>
                      <m:fPr>
                        <m:type m:val="bar"/>
                      </m:fPr>
                      <m:num>
                        <m:sSup>
                          <m:e>
                            <m:r>
                              <m:t>e</m:t>
                            </m:r>
                          </m:e>
                          <m:sup>
                            <m:sSub>
                              <m:e>
                                <m:acc>
                                  <m:accPr>
                                    <m:chr m:val="̂"/>
                                  </m:accPr>
                                  <m:e>
                                    <m:r>
                                      <m:t>β</m:t>
                                    </m:r>
                                  </m:e>
                                </m:acc>
                              </m:e>
                              <m:sub>
                                <m:r>
                                  <m:t>0</m:t>
                                </m:r>
                              </m:sub>
                            </m:sSub>
                          </m:sup>
                        </m:sSup>
                      </m:num>
                      <m:den>
                        <m:r>
                          <m:t>1</m:t>
                        </m:r>
                        <m:r>
                          <m:t>+</m:t>
                        </m:r>
                        <m:sSup>
                          <m:e>
                            <m:r>
                              <m:t>e</m:t>
                            </m:r>
                          </m:e>
                          <m:sup>
                            <m:sSub>
                              <m:e>
                                <m:acc>
                                  <m:accPr>
                                    <m:chr m:val="̂"/>
                                  </m:accPr>
                                  <m:e>
                                    <m:r>
                                      <m:t>β</m:t>
                                    </m:r>
                                  </m:e>
                                </m:acc>
                              </m:e>
                              <m:sub>
                                <m:r>
                                  <m:t>0</m:t>
                                </m:r>
                              </m:sub>
                            </m:sSub>
                          </m:sup>
                        </m:sSup>
                      </m:den>
                    </m:f>
                    <m:r>
                      <m:t>=</m:t>
                    </m:r>
                    <m:f>
                      <m:fPr>
                        <m:type m:val="bar"/>
                      </m:fPr>
                      <m:num>
                        <m:sSup>
                          <m:e>
                            <m:r>
                              <m:t>e</m:t>
                            </m:r>
                          </m:e>
                          <m:sup>
                            <m:r>
                              <m:t>−</m:t>
                            </m:r>
                            <m:r>
                              <m:t>0.8082</m:t>
                            </m:r>
                          </m:sup>
                        </m:sSup>
                      </m:num>
                      <m:den>
                        <m:r>
                          <m:t>1</m:t>
                        </m:r>
                        <m:r>
                          <m:t>+</m:t>
                        </m:r>
                        <m:sSup>
                          <m:e>
                            <m:r>
                              <m:t>e</m:t>
                            </m:r>
                          </m:e>
                          <m:sup>
                            <m:r>
                              <m:t>−</m:t>
                            </m:r>
                            <m:r>
                              <m:t>0.8082</m:t>
                            </m:r>
                          </m:sup>
                        </m:sSup>
                      </m:den>
                    </m:f>
                    <m:r>
                      <m:t>=</m:t>
                    </m:r>
                    <m:r>
                      <m:t>0.31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 </a:t>
                </a:r>
                <a14:m>
                  <m:oMath xmlns:m="http://schemas.openxmlformats.org/officeDocument/2006/math">
                    <m:r>
                      <m:t>l</m:t>
                    </m:r>
                    <m:r>
                      <m:t>o</m:t>
                    </m:r>
                    <m:r>
                      <m:t>g</m:t>
                    </m:r>
                    <m:d>
                      <m:dPr>
                        <m:begChr m:val="("/>
                        <m:endChr m:val=")"/>
                        <m:grow/>
                      </m:dPr>
                      <m:e>
                        <m:f>
                          <m:fPr>
                            <m:type m:val="bar"/>
                          </m:fPr>
                          <m:num>
                            <m:r>
                              <m:t>p</m:t>
                            </m:r>
                          </m:num>
                          <m:den>
                            <m:r>
                              <m:t>1</m:t>
                            </m:r>
                            <m:r>
                              <m:t>−</m:t>
                            </m:r>
                            <m:r>
                              <m:t>p</m:t>
                            </m:r>
                          </m:den>
                        </m:f>
                      </m:e>
                    </m:d>
                    <m:r>
                      <m:t>=</m:t>
                    </m:r>
                    <m:sSub>
                      <m:e>
                        <m:r>
                          <m:t>β</m:t>
                        </m:r>
                      </m:e>
                      <m:sub>
                        <m:r>
                          <m:t>0</m:t>
                        </m:r>
                      </m:sub>
                    </m:sSub>
                    <m:r>
                      <m:t>⇒</m:t>
                    </m:r>
                    <m:r>
                      <m:t>p</m:t>
                    </m:r>
                    <m:r>
                      <m:t>=</m:t>
                    </m:r>
                    <m:f>
                      <m:fPr>
                        <m:type m:val="bar"/>
                      </m:fPr>
                      <m:num>
                        <m:sSup>
                          <m:e>
                            <m:r>
                              <m:t>e</m:t>
                            </m:r>
                          </m:e>
                          <m:sup>
                            <m:sSub>
                              <m:e>
                                <m:r>
                                  <m:t>β</m:t>
                                </m:r>
                              </m:e>
                              <m:sub>
                                <m:r>
                                  <m:t>0</m:t>
                                </m:r>
                              </m:sub>
                            </m:sSub>
                          </m:sup>
                        </m:sSup>
                      </m:num>
                      <m:den>
                        <m:r>
                          <m:t>1</m:t>
                        </m:r>
                        <m:r>
                          <m:t>+</m:t>
                        </m:r>
                        <m:sSup>
                          <m:e>
                            <m:r>
                              <m:t>e</m:t>
                            </m:r>
                          </m:e>
                          <m:sup>
                            <m:sSub>
                              <m:e>
                                <m:r>
                                  <m:t>β</m:t>
                                </m:r>
                              </m:e>
                              <m:sub>
                                <m:r>
                                  <m:t>0</m:t>
                                </m:r>
                              </m:sub>
                            </m:sSub>
                          </m:sup>
                        </m:sSup>
                      </m:den>
                    </m:f>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Practical 4</dc:title>
  <dc:creator>Marc Henrion</dc:creator>
  <cp:keywords/>
  <dcterms:created xsi:type="dcterms:W3CDTF">2019-07-19T06:22:43Z</dcterms:created>
  <dcterms:modified xsi:type="dcterms:W3CDTF">2019-07-19T06:22:43Z</dcterms:modified>
</cp:coreProperties>
</file>