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Practical</a:t>
            </a:r>
            <a:r>
              <a:rPr/>
              <a:t> </a:t>
            </a:r>
            <a:r>
              <a:rPr/>
              <a:t>3</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17</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1"/>
                <a:r>
                  <a:rPr/>
                  <a:t>Generalised linear model</a:t>
                </a:r>
              </a:p>
              <a:p>
                <a:pPr lvl="2"/>
                <a:r>
                  <a:rPr/>
                  <a:t>Independent observations</a:t>
                </a:r>
              </a:p>
              <a:p>
                <a:pPr lvl="2"/>
                <a:r>
                  <a:rPr/>
                  <a:t>link function of the linear predictor describes true the response and independent variables</a:t>
                </a:r>
              </a:p>
              <a:p>
                <a:pPr lvl="2"/>
                <a:r>
                  <a:rPr/>
                  <a:t>Exponential family distribution (this implies a variance function which describes how the variance depends on the mean)</a:t>
                </a:r>
              </a:p>
              <a:p>
                <a:pPr lvl="2"/>
                <a:r>
                  <a:rPr/>
                  <a:t>monotonic, differentiable link function</a:t>
                </a:r>
              </a:p>
              <a:p>
                <a:pPr lvl="2"/>
                <a:r>
                  <a:rPr/>
                  <a:t>large sample approximation for MLEs</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Load the </a:t>
            </a:r>
            <a:r>
              <a:rPr sz="1800">
                <a:latin typeface="Courier"/>
              </a:rPr>
              <a:t>warpbreaks</a:t>
            </a:r>
            <a:r>
              <a:rPr/>
              <a:t> dataset by typing </a:t>
            </a:r>
            <a:r>
              <a:rPr sz="1800">
                <a:latin typeface="Courier"/>
              </a:rPr>
              <a:t>data(warpbreaks)</a:t>
            </a:r>
            <a:r>
              <a:rPr/>
              <a:t> in </a:t>
            </a:r>
            <a:r>
              <a:rPr sz="1800">
                <a:latin typeface="Courier"/>
              </a:rPr>
              <a:t>R</a:t>
            </a:r>
            <a:r>
              <a:rPr/>
              <a:t>.</a:t>
            </a:r>
          </a:p>
          <a:p>
            <a:pPr lvl="0" marL="0" indent="0">
              <a:buNone/>
            </a:pPr>
            <a:r>
              <a:rPr/>
              <a:t>We are interested in investigating the relationship between the number of breaks in woolwarp with wool type and tension.</a:t>
            </a:r>
          </a:p>
          <a:p>
            <a:pPr lvl="1"/>
            <a:r>
              <a:rPr/>
              <a:t>Plot a histogram of the data. Compare to the Poisson distribution with parameter equal to the average number of breaks.</a:t>
            </a:r>
          </a:p>
          <a:p>
            <a:pPr lvl="1"/>
            <a:r>
              <a:rPr/>
              <a:t>Fit a Poisson regression model for </a:t>
            </a:r>
            <a:r>
              <a:rPr sz="1800">
                <a:latin typeface="Courier"/>
              </a:rPr>
              <a:t>breaks</a:t>
            </a:r>
            <a:r>
              <a:rPr/>
              <a:t> against </a:t>
            </a:r>
            <a:r>
              <a:rPr sz="1800">
                <a:latin typeface="Courier"/>
              </a:rPr>
              <a:t>wool</a:t>
            </a:r>
            <a:r>
              <a:rPr/>
              <a:t>.</a:t>
            </a:r>
          </a:p>
          <a:p>
            <a:pPr lvl="1"/>
            <a:r>
              <a:rPr/>
              <a:t>Fit a Poisson regression model for </a:t>
            </a:r>
            <a:r>
              <a:rPr sz="1800">
                <a:latin typeface="Courier"/>
              </a:rPr>
              <a:t>breaks</a:t>
            </a:r>
            <a:r>
              <a:rPr/>
              <a:t> against </a:t>
            </a:r>
            <a:r>
              <a:rPr sz="1800">
                <a:latin typeface="Courier"/>
              </a:rPr>
              <a:t>tension</a:t>
            </a:r>
            <a:r>
              <a:rPr/>
              <a:t>.</a:t>
            </a:r>
          </a:p>
          <a:p>
            <a:pPr lvl="1"/>
            <a:r>
              <a:rPr/>
              <a:t>Fit a Poisson regression model for </a:t>
            </a:r>
            <a:r>
              <a:rPr sz="1800">
                <a:latin typeface="Courier"/>
              </a:rPr>
              <a:t>breaks</a:t>
            </a:r>
            <a:r>
              <a:rPr/>
              <a:t> against both </a:t>
            </a:r>
            <a:r>
              <a:rPr sz="1800">
                <a:latin typeface="Courier"/>
              </a:rPr>
              <a:t>wool</a:t>
            </a:r>
            <a:r>
              <a:rPr/>
              <a:t> and </a:t>
            </a:r>
            <a:r>
              <a:rPr sz="1800">
                <a:latin typeface="Courier"/>
              </a:rPr>
              <a:t>tension</a:t>
            </a:r>
            <a:r>
              <a:rPr/>
              <a:t>.</a:t>
            </a:r>
          </a:p>
          <a:p>
            <a:pPr lvl="1"/>
            <a:r>
              <a:rPr/>
              <a:t>Fit a Poisson regression model for </a:t>
            </a:r>
            <a:r>
              <a:rPr sz="1800">
                <a:latin typeface="Courier"/>
              </a:rPr>
              <a:t>breaks</a:t>
            </a:r>
            <a:r>
              <a:rPr/>
              <a:t> against both </a:t>
            </a:r>
            <a:r>
              <a:rPr sz="1800">
                <a:latin typeface="Courier"/>
              </a:rPr>
              <a:t>wool</a:t>
            </a:r>
            <a:r>
              <a:rPr/>
              <a:t> and </a:t>
            </a:r>
            <a:r>
              <a:rPr sz="1800">
                <a:latin typeface="Courier"/>
              </a:rPr>
              <a:t>tension</a:t>
            </a:r>
            <a:r>
              <a:rPr/>
              <a:t> and their interaction terms.</a:t>
            </a:r>
          </a:p>
          <a:p>
            <a:pPr lvl="1"/>
            <a:r>
              <a:rPr/>
              <a:t>Plot fitted number of breaks against observed breaks.</a:t>
            </a:r>
          </a:p>
          <a:p>
            <a:pPr lvl="0" marL="0" indent="0">
              <a:buNone/>
            </a:pPr>
            <a:r>
              <a:rPr/>
              <a:t>Discuss your results! What predicts </a:t>
            </a:r>
            <a:r>
              <a:rPr sz="1800">
                <a:latin typeface="Courier"/>
              </a:rPr>
              <a:t>breaks</a:t>
            </a:r>
            <a:r>
              <a:rPr/>
              <a:t>? Which is the best model?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data</a:t>
            </a:r>
            <a:r>
              <a:rPr sz="1800">
                <a:latin typeface="Courier"/>
              </a:rPr>
              <a:t>(waprbreaks)</a:t>
            </a:r>
          </a:p>
          <a:p>
            <a:pPr lvl="0" marL="1270000" indent="0">
              <a:buNone/>
            </a:pPr>
            <a:r>
              <a:rPr sz="1800">
                <a:latin typeface="Courier"/>
              </a:rPr>
              <a:t>## Warning in data(waprbreaks): data set 'waprbreaks' not found</a:t>
            </a:r>
          </a:p>
          <a:p>
            <a:pPr lvl="0" marL="1270000" indent="0">
              <a:buNone/>
            </a:pPr>
            <a:r>
              <a:rPr sz="1800" i="1">
                <a:solidFill>
                  <a:srgbClr val="60A0B0"/>
                </a:solidFill>
                <a:latin typeface="Courier"/>
              </a:rPr>
              <a:t># let's see what this data looks like</a:t>
            </a:r>
            <a:br/>
            <a:r>
              <a:rPr sz="1800" b="1">
                <a:solidFill>
                  <a:srgbClr val="007020"/>
                </a:solidFill>
                <a:latin typeface="Courier"/>
              </a:rPr>
              <a:t>dim</a:t>
            </a:r>
            <a:r>
              <a:rPr sz="1800">
                <a:latin typeface="Courier"/>
              </a:rPr>
              <a:t>(warpbreaks) </a:t>
            </a:r>
            <a:r>
              <a:rPr sz="1800" i="1">
                <a:solidFill>
                  <a:srgbClr val="60A0B0"/>
                </a:solidFill>
                <a:latin typeface="Courier"/>
              </a:rPr>
              <a:t># number of rows and columns</a:t>
            </a:r>
          </a:p>
          <a:p>
            <a:pPr lvl="0" marL="1270000" indent="0">
              <a:buNone/>
            </a:pPr>
            <a:r>
              <a:rPr sz="1800">
                <a:latin typeface="Courier"/>
              </a:rPr>
              <a:t>## [1] 54  3</a:t>
            </a:r>
          </a:p>
          <a:p>
            <a:pPr lvl="0" marL="1270000" indent="0">
              <a:buNone/>
            </a:pPr>
            <a:r>
              <a:rPr sz="1800" b="1">
                <a:solidFill>
                  <a:srgbClr val="007020"/>
                </a:solidFill>
                <a:latin typeface="Courier"/>
              </a:rPr>
              <a:t>head</a:t>
            </a:r>
            <a:r>
              <a:rPr sz="1800">
                <a:latin typeface="Courier"/>
              </a:rPr>
              <a:t>(warpbreaks) </a:t>
            </a:r>
            <a:r>
              <a:rPr sz="1800" i="1">
                <a:solidFill>
                  <a:srgbClr val="60A0B0"/>
                </a:solidFill>
                <a:latin typeface="Courier"/>
              </a:rPr>
              <a:t># displays first few rows</a:t>
            </a:r>
          </a:p>
          <a:p>
            <a:pPr lvl="0" marL="1270000" indent="0">
              <a:buNone/>
            </a:pPr>
            <a:r>
              <a:rPr sz="1800">
                <a:latin typeface="Courier"/>
              </a:rPr>
              <a:t>##   breaks wool tension
## 1     26    A       L
## 2     30    A       L
## 3     54    A       L
## 4     25    A       L
## 5     70    A       L
## 6     52    A       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Historgrams of the response variable </a:t>
            </a:r>
            <a:r>
              <a:rPr sz="1800">
                <a:latin typeface="Courier"/>
              </a:rPr>
              <a:t>breaks</a:t>
            </a:r>
            <a:r>
              <a:rPr/>
              <a:t> and barplots of the 2 other variables.</a:t>
            </a:r>
          </a:p>
          <a:p>
            <a:pPr lvl="0" marL="1270000" indent="0">
              <a:buNone/>
            </a:pPr>
            <a:r>
              <a:rPr sz="1800" b="1">
                <a:solidFill>
                  <a:srgbClr val="007020"/>
                </a:solidFill>
                <a:latin typeface="Courier"/>
              </a:rPr>
              <a:t>hist</a:t>
            </a:r>
            <a:r>
              <a:rPr sz="1800">
                <a:latin typeface="Courier"/>
              </a:rPr>
              <a:t>(warpbreaks</a:t>
            </a:r>
            <a:r>
              <a:rPr sz="1800">
                <a:solidFill>
                  <a:srgbClr val="666666"/>
                </a:solidFill>
                <a:latin typeface="Courier"/>
              </a:rPr>
              <a:t>$</a:t>
            </a:r>
            <a:r>
              <a:rPr sz="1800">
                <a:latin typeface="Courier"/>
              </a:rPr>
              <a:t>breaks,</a:t>
            </a:r>
            <a:r>
              <a:rPr sz="1800">
                <a:solidFill>
                  <a:srgbClr val="902000"/>
                </a:solidFill>
                <a:latin typeface="Courier"/>
              </a:rPr>
              <a:t>breaks=</a:t>
            </a:r>
            <a:r>
              <a:rPr sz="1800">
                <a:solidFill>
                  <a:srgbClr val="40A070"/>
                </a:solidFill>
                <a:latin typeface="Courier"/>
              </a:rPr>
              <a:t>9</a:t>
            </a:r>
            <a:r>
              <a:rPr sz="1800">
                <a:solidFill>
                  <a:srgbClr val="666666"/>
                </a:solidFill>
                <a:latin typeface="Courier"/>
              </a:rPr>
              <a:t>:</a:t>
            </a:r>
            <a:r>
              <a:rPr sz="1800">
                <a:solidFill>
                  <a:srgbClr val="40A070"/>
                </a:solidFill>
                <a:latin typeface="Courier"/>
              </a:rPr>
              <a:t>70+0.5</a:t>
            </a:r>
            <a:r>
              <a:rPr sz="1800">
                <a:latin typeface="Courier"/>
              </a:rPr>
              <a:t>,</a:t>
            </a:r>
            <a:r>
              <a:rPr sz="1800">
                <a:solidFill>
                  <a:srgbClr val="902000"/>
                </a:solidFill>
                <a:latin typeface="Courier"/>
              </a:rPr>
              <a:t>xlab=</a:t>
            </a:r>
            <a:r>
              <a:rPr sz="1800">
                <a:solidFill>
                  <a:srgbClr val="4070A0"/>
                </a:solidFill>
                <a:latin typeface="Courier"/>
              </a:rPr>
              <a:t>"breaks"</a:t>
            </a:r>
            <a:r>
              <a:rPr sz="1800">
                <a:latin typeface="Courier"/>
              </a:rPr>
              <a:t>,</a:t>
            </a:r>
            <a:r>
              <a:rPr sz="1800">
                <a:solidFill>
                  <a:srgbClr val="902000"/>
                </a:solidFill>
                <a:latin typeface="Courier"/>
              </a:rPr>
              <a:t>ylab=</a:t>
            </a:r>
            <a:r>
              <a:rPr sz="1800">
                <a:solidFill>
                  <a:srgbClr val="4070A0"/>
                </a:solidFill>
                <a:latin typeface="Courier"/>
              </a:rPr>
              <a:t>"frequency"</a:t>
            </a:r>
            <a:r>
              <a:rPr sz="1800">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3_Solutions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(warpbreaks</a:t>
            </a:r>
            <a:r>
              <a:rPr sz="1800">
                <a:solidFill>
                  <a:srgbClr val="666666"/>
                </a:solidFill>
                <a:latin typeface="Courier"/>
              </a:rPr>
              <a:t>$</a:t>
            </a:r>
            <a:r>
              <a:rPr sz="1800">
                <a:latin typeface="Courier"/>
              </a:rPr>
              <a:t>wool),</a:t>
            </a:r>
            <a:r>
              <a:rPr sz="1800">
                <a:solidFill>
                  <a:srgbClr val="902000"/>
                </a:solidFill>
                <a:latin typeface="Courier"/>
              </a:rPr>
              <a:t>xlab=</a:t>
            </a:r>
            <a:r>
              <a:rPr sz="1800">
                <a:solidFill>
                  <a:srgbClr val="4070A0"/>
                </a:solidFill>
                <a:latin typeface="Courier"/>
              </a:rPr>
              <a:t>"wool"</a:t>
            </a:r>
            <a:r>
              <a:rPr sz="1800">
                <a:latin typeface="Courier"/>
              </a:rPr>
              <a:t>,</a:t>
            </a:r>
            <a:r>
              <a:rPr sz="1800">
                <a:solidFill>
                  <a:srgbClr val="902000"/>
                </a:solidFill>
                <a:latin typeface="Courier"/>
              </a:rPr>
              <a:t>ylab=</a:t>
            </a:r>
            <a:r>
              <a:rPr sz="1800">
                <a:solidFill>
                  <a:srgbClr val="4070A0"/>
                </a:solidFill>
                <a:latin typeface="Courier"/>
              </a:rPr>
              <a:t>"frequency"</a:t>
            </a:r>
            <a:r>
              <a:rPr sz="1800">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3_Solutions_files/figure-pptx/unnamed-chunk-2-2.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(warpbreaks</a:t>
            </a:r>
            <a:r>
              <a:rPr sz="1800">
                <a:solidFill>
                  <a:srgbClr val="666666"/>
                </a:solidFill>
                <a:latin typeface="Courier"/>
              </a:rPr>
              <a:t>$</a:t>
            </a:r>
            <a:r>
              <a:rPr sz="1800">
                <a:latin typeface="Courier"/>
              </a:rPr>
              <a:t>tension),</a:t>
            </a:r>
            <a:r>
              <a:rPr sz="1800">
                <a:solidFill>
                  <a:srgbClr val="902000"/>
                </a:solidFill>
                <a:latin typeface="Courier"/>
              </a:rPr>
              <a:t>xlab=</a:t>
            </a:r>
            <a:r>
              <a:rPr sz="1800">
                <a:solidFill>
                  <a:srgbClr val="4070A0"/>
                </a:solidFill>
                <a:latin typeface="Courier"/>
              </a:rPr>
              <a:t>"tension"</a:t>
            </a:r>
            <a:r>
              <a:rPr sz="1800">
                <a:latin typeface="Courier"/>
              </a:rPr>
              <a:t>,</a:t>
            </a:r>
            <a:r>
              <a:rPr sz="1800">
                <a:solidFill>
                  <a:srgbClr val="902000"/>
                </a:solidFill>
                <a:latin typeface="Courier"/>
              </a:rPr>
              <a:t>ylab=</a:t>
            </a:r>
            <a:r>
              <a:rPr sz="1800">
                <a:solidFill>
                  <a:srgbClr val="4070A0"/>
                </a:solidFill>
                <a:latin typeface="Courier"/>
              </a:rPr>
              <a:t>"frequency"</a:t>
            </a:r>
            <a:r>
              <a:rPr sz="1800">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3_Solutions_files/figure-pptx/unnamed-chunk-2-3.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Comparing the histogram for </a:t>
            </a:r>
            <a:r>
              <a:rPr sz="1800">
                <a:latin typeface="Courier"/>
              </a:rPr>
              <a:t>breaks</a:t>
            </a:r>
            <a:r>
              <a:rPr/>
              <a:t> to a theoretical Poisson distribution with MLW parameter (average number of breaks).</a:t>
            </a:r>
          </a:p>
          <a:p>
            <a:pPr lvl="0" marL="0" indent="0">
              <a:buNone/>
            </a:pPr>
            <a:r>
              <a:rPr/>
              <a:t>While the mode of the distribution seems to be reasonably well captured, this does not fit all that well: the data has a few much larger number of breaks than would be predicted under Poisson model.</a:t>
            </a:r>
          </a:p>
          <a:p>
            <a:pPr lvl="0" marL="0" indent="0">
              <a:buNone/>
            </a:pPr>
            <a:r>
              <a:rPr/>
              <a:t>Also we have more smaller number of breaks than predicted under the Poisson model.</a:t>
            </a:r>
          </a:p>
          <a:p>
            <a:pPr lvl="0" marL="1270000" indent="0">
              <a:buNone/>
            </a:pPr>
            <a:r>
              <a:rPr sz="1800">
                <a:latin typeface="Courier"/>
              </a:rPr>
              <a:t>avgBreaks&lt;-</a:t>
            </a:r>
            <a:r>
              <a:rPr sz="1800" b="1">
                <a:solidFill>
                  <a:srgbClr val="007020"/>
                </a:solidFill>
                <a:latin typeface="Courier"/>
              </a:rPr>
              <a:t>mean</a:t>
            </a:r>
            <a:r>
              <a:rPr sz="1800">
                <a:latin typeface="Courier"/>
              </a:rPr>
              <a:t>(warpbreaks</a:t>
            </a:r>
            <a:r>
              <a:rPr sz="1800">
                <a:solidFill>
                  <a:srgbClr val="666666"/>
                </a:solidFill>
                <a:latin typeface="Courier"/>
              </a:rPr>
              <a:t>$</a:t>
            </a:r>
            <a:r>
              <a:rPr sz="1800">
                <a:latin typeface="Courier"/>
              </a:rPr>
              <a:t>breaks)</a:t>
            </a:r>
            <a:br/>
            <a:r>
              <a:rPr sz="1800" b="1">
                <a:solidFill>
                  <a:srgbClr val="007020"/>
                </a:solidFill>
                <a:latin typeface="Courier"/>
              </a:rPr>
              <a:t>hist</a:t>
            </a:r>
            <a:r>
              <a:rPr sz="1800">
                <a:latin typeface="Courier"/>
              </a:rPr>
              <a:t>(warpbreaks</a:t>
            </a:r>
            <a:r>
              <a:rPr sz="1800">
                <a:solidFill>
                  <a:srgbClr val="666666"/>
                </a:solidFill>
                <a:latin typeface="Courier"/>
              </a:rPr>
              <a:t>$</a:t>
            </a:r>
            <a:r>
              <a:rPr sz="1800">
                <a:latin typeface="Courier"/>
              </a:rPr>
              <a:t>breaks,</a:t>
            </a:r>
            <a:r>
              <a:rPr sz="1800">
                <a:solidFill>
                  <a:srgbClr val="902000"/>
                </a:solidFill>
                <a:latin typeface="Courier"/>
              </a:rPr>
              <a:t>breaks=</a:t>
            </a:r>
            <a:r>
              <a:rPr sz="1800">
                <a:solidFill>
                  <a:srgbClr val="40A070"/>
                </a:solidFill>
                <a:latin typeface="Courier"/>
              </a:rPr>
              <a:t>9</a:t>
            </a:r>
            <a:r>
              <a:rPr sz="1800">
                <a:solidFill>
                  <a:srgbClr val="666666"/>
                </a:solidFill>
                <a:latin typeface="Courier"/>
              </a:rPr>
              <a:t>:</a:t>
            </a:r>
            <a:r>
              <a:rPr sz="1800">
                <a:solidFill>
                  <a:srgbClr val="40A070"/>
                </a:solidFill>
                <a:latin typeface="Courier"/>
              </a:rPr>
              <a:t>70+0.5</a:t>
            </a:r>
            <a:r>
              <a:rPr sz="1800">
                <a:latin typeface="Courier"/>
              </a:rPr>
              <a:t>,</a:t>
            </a:r>
            <a:r>
              <a:rPr sz="1800">
                <a:solidFill>
                  <a:srgbClr val="902000"/>
                </a:solidFill>
                <a:latin typeface="Courier"/>
              </a:rPr>
              <a:t>xlab=</a:t>
            </a:r>
            <a:r>
              <a:rPr sz="1800">
                <a:solidFill>
                  <a:srgbClr val="4070A0"/>
                </a:solidFill>
                <a:latin typeface="Courier"/>
              </a:rPr>
              <a:t>"breaks"</a:t>
            </a:r>
            <a:r>
              <a:rPr sz="1800">
                <a:latin typeface="Courier"/>
              </a:rPr>
              <a:t>,</a:t>
            </a:r>
            <a:r>
              <a:rPr sz="1800">
                <a:solidFill>
                  <a:srgbClr val="902000"/>
                </a:solidFill>
                <a:latin typeface="Courier"/>
              </a:rPr>
              <a:t>ylab=</a:t>
            </a:r>
            <a:r>
              <a:rPr sz="1800">
                <a:solidFill>
                  <a:srgbClr val="4070A0"/>
                </a:solidFill>
                <a:latin typeface="Courier"/>
              </a:rPr>
              <a:t>"frequency"</a:t>
            </a:r>
            <a:r>
              <a:rPr sz="1800">
                <a:latin typeface="Courier"/>
              </a:rPr>
              <a:t>)</a:t>
            </a:r>
            <a:br/>
            <a:r>
              <a:rPr sz="1800">
                <a:latin typeface="Courier"/>
              </a:rPr>
              <a:t>xx&lt;-</a:t>
            </a:r>
            <a:r>
              <a:rPr sz="1800">
                <a:solidFill>
                  <a:srgbClr val="40A070"/>
                </a:solidFill>
                <a:latin typeface="Courier"/>
              </a:rPr>
              <a:t>10</a:t>
            </a:r>
            <a:r>
              <a:rPr sz="1800">
                <a:solidFill>
                  <a:srgbClr val="666666"/>
                </a:solidFill>
                <a:latin typeface="Courier"/>
              </a:rPr>
              <a:t>:</a:t>
            </a:r>
            <a:r>
              <a:rPr sz="1800">
                <a:solidFill>
                  <a:srgbClr val="40A070"/>
                </a:solidFill>
                <a:latin typeface="Courier"/>
              </a:rPr>
              <a:t>70</a:t>
            </a:r>
            <a:br/>
            <a:r>
              <a:rPr sz="1800">
                <a:latin typeface="Courier"/>
              </a:rPr>
              <a:t>yy&lt;-</a:t>
            </a:r>
            <a:r>
              <a:rPr sz="1800" b="1">
                <a:solidFill>
                  <a:srgbClr val="007020"/>
                </a:solidFill>
                <a:latin typeface="Courier"/>
              </a:rPr>
              <a:t>dpois</a:t>
            </a:r>
            <a:r>
              <a:rPr sz="1800">
                <a:latin typeface="Courier"/>
              </a:rPr>
              <a:t>(xx,</a:t>
            </a:r>
            <a:r>
              <a:rPr sz="1800">
                <a:solidFill>
                  <a:srgbClr val="902000"/>
                </a:solidFill>
                <a:latin typeface="Courier"/>
              </a:rPr>
              <a:t>lambda=</a:t>
            </a:r>
            <a:r>
              <a:rPr sz="1800">
                <a:latin typeface="Courier"/>
              </a:rPr>
              <a:t>avgBreaks)</a:t>
            </a:r>
            <a:br/>
            <a:r>
              <a:rPr sz="1800">
                <a:latin typeface="Courier"/>
              </a:rPr>
              <a:t>scalingFactor&lt;-</a:t>
            </a:r>
            <a:r>
              <a:rPr sz="1800" b="1">
                <a:solidFill>
                  <a:srgbClr val="007020"/>
                </a:solidFill>
                <a:latin typeface="Courier"/>
              </a:rPr>
              <a:t>nrow</a:t>
            </a:r>
            <a:r>
              <a:rPr sz="1800">
                <a:latin typeface="Courier"/>
              </a:rPr>
              <a:t>(warpbreaks) </a:t>
            </a:r>
            <a:r>
              <a:rPr sz="1800" i="1">
                <a:solidFill>
                  <a:srgbClr val="60A0B0"/>
                </a:solidFill>
                <a:latin typeface="Courier"/>
              </a:rPr>
              <a:t># number of trials</a:t>
            </a:r>
            <a:br/>
            <a:r>
              <a:rPr sz="1800" b="1">
                <a:solidFill>
                  <a:srgbClr val="007020"/>
                </a:solidFill>
                <a:latin typeface="Courier"/>
              </a:rPr>
              <a:t>points</a:t>
            </a:r>
            <a:r>
              <a:rPr sz="1800">
                <a:latin typeface="Courier"/>
              </a:rPr>
              <a:t>(xx,yy</a:t>
            </a:r>
            <a:r>
              <a:rPr sz="1800">
                <a:solidFill>
                  <a:srgbClr val="666666"/>
                </a:solidFill>
                <a:latin typeface="Courier"/>
              </a:rPr>
              <a:t>*</a:t>
            </a:r>
            <a:r>
              <a:rPr sz="1800">
                <a:latin typeface="Courier"/>
              </a:rPr>
              <a:t>scalingFactor,</a:t>
            </a:r>
            <a:r>
              <a:rPr sz="1800">
                <a:solidFill>
                  <a:srgbClr val="902000"/>
                </a:solidFill>
                <a:latin typeface="Courier"/>
              </a:rPr>
              <a:t>pch=</a:t>
            </a:r>
            <a:r>
              <a:rPr sz="1800">
                <a:solidFill>
                  <a:srgbClr val="40A070"/>
                </a:solidFill>
                <a:latin typeface="Courier"/>
              </a:rPr>
              <a:t>19</a:t>
            </a:r>
            <a:r>
              <a:rPr sz="1800">
                <a:latin typeface="Courier"/>
              </a:rPr>
              <a:t>,</a:t>
            </a:r>
            <a:r>
              <a:rPr sz="1800">
                <a:solidFill>
                  <a:srgbClr val="902000"/>
                </a:solidFill>
                <a:latin typeface="Courier"/>
              </a:rPr>
              <a:t>col=</a:t>
            </a:r>
            <a:r>
              <a:rPr sz="1800">
                <a:solidFill>
                  <a:srgbClr val="4070A0"/>
                </a:solidFill>
                <a:latin typeface="Courier"/>
              </a:rPr>
              <a:t>"red"</a:t>
            </a:r>
            <a:r>
              <a:rPr sz="1800">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3: Generalised Linear Models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3_Solutions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Doing one such figure (see following slides) for every wool &amp; tension combination now has fewer near impossible observations, but now there are too few data points for each combination to allow a meaningful combination.</a:t>
            </a:r>
          </a:p>
          <a:p>
            <a:pPr lvl="0" marL="0" indent="0">
              <a:buNone/>
            </a:pPr>
            <a:r>
              <a:rPr/>
              <a:t>We still seem to have too many small and large values though on most figures - this could indicate that a one-parameter Poisson distribution could struggle to fit well.</a:t>
            </a:r>
          </a:p>
          <a:p>
            <a:pPr lvl="0" marL="0" indent="0">
              <a:buNone/>
            </a:pPr>
            <a:r>
              <a:rPr/>
              <a:t>We can try to fit a Poisson model with rate parameter given by a linear combination of wool type and tension. We should assess model fit as it may be that the Poisson is not that great a model.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3</a:t>
            </a:r>
            <a:r>
              <a:rPr sz="1800">
                <a:latin typeface="Courier"/>
              </a:rPr>
              <a:t>))</a:t>
            </a:r>
            <a:br/>
            <a:r>
              <a:rPr sz="1800" b="1">
                <a:solidFill>
                  <a:srgbClr val="007020"/>
                </a:solidFill>
                <a:latin typeface="Courier"/>
              </a:rPr>
              <a:t>for</a:t>
            </a:r>
            <a:r>
              <a:rPr sz="1800">
                <a:latin typeface="Courier"/>
              </a:rPr>
              <a:t>(w </a:t>
            </a:r>
            <a:r>
              <a:rPr sz="1800" b="1">
                <a:solidFill>
                  <a:srgbClr val="007020"/>
                </a:solidFill>
                <a:latin typeface="Courier"/>
              </a:rPr>
              <a:t>in</a:t>
            </a:r>
            <a:r>
              <a:rPr sz="1800">
                <a:latin typeface="Courier"/>
              </a:rPr>
              <a:t> </a:t>
            </a:r>
            <a:r>
              <a:rPr sz="1800" b="1">
                <a:solidFill>
                  <a:srgbClr val="007020"/>
                </a:solidFill>
                <a:latin typeface="Courier"/>
              </a:rPr>
              <a:t>levels</a:t>
            </a:r>
            <a:r>
              <a:rPr sz="1800">
                <a:latin typeface="Courier"/>
              </a:rPr>
              <a:t>(warpbreaks</a:t>
            </a:r>
            <a:r>
              <a:rPr sz="1800">
                <a:solidFill>
                  <a:srgbClr val="666666"/>
                </a:solidFill>
                <a:latin typeface="Courier"/>
              </a:rPr>
              <a:t>$</a:t>
            </a:r>
            <a:r>
              <a:rPr sz="1800">
                <a:latin typeface="Courier"/>
              </a:rPr>
              <a:t>wool)){</a:t>
            </a:r>
            <a:br/>
            <a:r>
              <a:rPr sz="1800">
                <a:latin typeface="Courier"/>
              </a:rPr>
              <a:t>  </a:t>
            </a:r>
            <a:r>
              <a:rPr sz="1800" b="1">
                <a:solidFill>
                  <a:srgbClr val="007020"/>
                </a:solidFill>
                <a:latin typeface="Courier"/>
              </a:rPr>
              <a:t>for</a:t>
            </a:r>
            <a:r>
              <a:rPr sz="1800">
                <a:latin typeface="Courier"/>
              </a:rPr>
              <a:t>(t </a:t>
            </a:r>
            <a:r>
              <a:rPr sz="1800" b="1">
                <a:solidFill>
                  <a:srgbClr val="007020"/>
                </a:solidFill>
                <a:latin typeface="Courier"/>
              </a:rPr>
              <a:t>in</a:t>
            </a:r>
            <a:r>
              <a:rPr sz="1800">
                <a:latin typeface="Courier"/>
              </a:rPr>
              <a:t> </a:t>
            </a:r>
            <a:r>
              <a:rPr sz="1800" b="1">
                <a:solidFill>
                  <a:srgbClr val="007020"/>
                </a:solidFill>
                <a:latin typeface="Courier"/>
              </a:rPr>
              <a:t>levels</a:t>
            </a:r>
            <a:r>
              <a:rPr sz="1800">
                <a:latin typeface="Courier"/>
              </a:rPr>
              <a:t>(warpbreaks</a:t>
            </a:r>
            <a:r>
              <a:rPr sz="1800">
                <a:solidFill>
                  <a:srgbClr val="666666"/>
                </a:solidFill>
                <a:latin typeface="Courier"/>
              </a:rPr>
              <a:t>$</a:t>
            </a:r>
            <a:r>
              <a:rPr sz="1800">
                <a:latin typeface="Courier"/>
              </a:rPr>
              <a:t>tension)){</a:t>
            </a:r>
            <a:br/>
            <a:r>
              <a:rPr sz="1800">
                <a:latin typeface="Courier"/>
              </a:rPr>
              <a:t>    tmpDat&lt;-warpbreaks[warpbreaks</a:t>
            </a:r>
            <a:r>
              <a:rPr sz="1800">
                <a:solidFill>
                  <a:srgbClr val="666666"/>
                </a:solidFill>
                <a:latin typeface="Courier"/>
              </a:rPr>
              <a:t>$</a:t>
            </a:r>
            <a:r>
              <a:rPr sz="1800">
                <a:latin typeface="Courier"/>
              </a:rPr>
              <a:t>wool</a:t>
            </a:r>
            <a:r>
              <a:rPr sz="1800">
                <a:solidFill>
                  <a:srgbClr val="666666"/>
                </a:solidFill>
                <a:latin typeface="Courier"/>
              </a:rPr>
              <a:t>==</a:t>
            </a:r>
            <a:r>
              <a:rPr sz="1800">
                <a:latin typeface="Courier"/>
              </a:rPr>
              <a:t>w </a:t>
            </a:r>
            <a:r>
              <a:rPr sz="1800">
                <a:solidFill>
                  <a:srgbClr val="666666"/>
                </a:solidFill>
                <a:latin typeface="Courier"/>
              </a:rPr>
              <a:t>&amp;</a:t>
            </a:r>
            <a:r>
              <a:rPr sz="1800">
                <a:solidFill>
                  <a:srgbClr val="4070A0"/>
                </a:solidFill>
                <a:latin typeface="Courier"/>
              </a:rPr>
              <a:t> </a:t>
            </a:r>
            <a:r>
              <a:rPr sz="1800">
                <a:latin typeface="Courier"/>
              </a:rPr>
              <a:t>warpbreaks</a:t>
            </a:r>
            <a:r>
              <a:rPr sz="1800">
                <a:solidFill>
                  <a:srgbClr val="666666"/>
                </a:solidFill>
                <a:latin typeface="Courier"/>
              </a:rPr>
              <a:t>$</a:t>
            </a:r>
            <a:r>
              <a:rPr sz="1800">
                <a:latin typeface="Courier"/>
              </a:rPr>
              <a:t>tension</a:t>
            </a:r>
            <a:r>
              <a:rPr sz="1800">
                <a:solidFill>
                  <a:srgbClr val="666666"/>
                </a:solidFill>
                <a:latin typeface="Courier"/>
              </a:rPr>
              <a:t>==</a:t>
            </a:r>
            <a:r>
              <a:rPr sz="1800">
                <a:latin typeface="Courier"/>
              </a:rPr>
              <a:t>t,]</a:t>
            </a:r>
            <a:br/>
            <a:r>
              <a:rPr sz="1800">
                <a:latin typeface="Courier"/>
              </a:rPr>
              <a:t>    </a:t>
            </a:r>
            <a:br/>
            <a:r>
              <a:rPr sz="1800">
                <a:latin typeface="Courier"/>
              </a:rPr>
              <a:t>    avgBreaks&lt;-</a:t>
            </a:r>
            <a:r>
              <a:rPr sz="1800" b="1">
                <a:solidFill>
                  <a:srgbClr val="007020"/>
                </a:solidFill>
                <a:latin typeface="Courier"/>
              </a:rPr>
              <a:t>mean</a:t>
            </a:r>
            <a:r>
              <a:rPr sz="1800">
                <a:latin typeface="Courier"/>
              </a:rPr>
              <a:t>(tmpDat</a:t>
            </a:r>
            <a:r>
              <a:rPr sz="1800">
                <a:solidFill>
                  <a:srgbClr val="666666"/>
                </a:solidFill>
                <a:latin typeface="Courier"/>
              </a:rPr>
              <a:t>$</a:t>
            </a:r>
            <a:r>
              <a:rPr sz="1800">
                <a:latin typeface="Courier"/>
              </a:rPr>
              <a:t>breaks)</a:t>
            </a:r>
            <a:br/>
            <a:r>
              <a:rPr sz="1800">
                <a:latin typeface="Courier"/>
              </a:rPr>
              <a:t>    </a:t>
            </a:r>
            <a:r>
              <a:rPr sz="1800" b="1">
                <a:solidFill>
                  <a:srgbClr val="007020"/>
                </a:solidFill>
                <a:latin typeface="Courier"/>
              </a:rPr>
              <a:t>hist</a:t>
            </a:r>
            <a:r>
              <a:rPr sz="1800">
                <a:latin typeface="Courier"/>
              </a:rPr>
              <a:t>(tmpDat</a:t>
            </a:r>
            <a:r>
              <a:rPr sz="1800">
                <a:solidFill>
                  <a:srgbClr val="666666"/>
                </a:solidFill>
                <a:latin typeface="Courier"/>
              </a:rPr>
              <a:t>$</a:t>
            </a:r>
            <a:r>
              <a:rPr sz="1800">
                <a:latin typeface="Courier"/>
              </a:rPr>
              <a:t>breaks,</a:t>
            </a:r>
            <a:r>
              <a:rPr sz="1800">
                <a:solidFill>
                  <a:srgbClr val="902000"/>
                </a:solidFill>
                <a:latin typeface="Courier"/>
              </a:rPr>
              <a:t>breaks=</a:t>
            </a:r>
            <a:r>
              <a:rPr sz="1800">
                <a:latin typeface="Courier"/>
              </a:rPr>
              <a:t>(</a:t>
            </a:r>
            <a:r>
              <a:rPr sz="1800" b="1">
                <a:solidFill>
                  <a:srgbClr val="007020"/>
                </a:solidFill>
                <a:latin typeface="Courier"/>
              </a:rPr>
              <a:t>min</a:t>
            </a:r>
            <a:r>
              <a:rPr sz="1800">
                <a:latin typeface="Courier"/>
              </a:rPr>
              <a:t>(tmpDat</a:t>
            </a:r>
            <a:r>
              <a:rPr sz="1800">
                <a:solidFill>
                  <a:srgbClr val="666666"/>
                </a:solidFill>
                <a:latin typeface="Courier"/>
              </a:rPr>
              <a:t>$</a:t>
            </a:r>
            <a:r>
              <a:rPr sz="1800">
                <a:latin typeface="Courier"/>
              </a:rPr>
              <a:t>breaks)</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max</a:t>
            </a:r>
            <a:r>
              <a:rPr sz="1800">
                <a:latin typeface="Courier"/>
              </a:rPr>
              <a:t>(tmpDat</a:t>
            </a:r>
            <a:r>
              <a:rPr sz="1800">
                <a:solidFill>
                  <a:srgbClr val="666666"/>
                </a:solidFill>
                <a:latin typeface="Courier"/>
              </a:rPr>
              <a:t>$</a:t>
            </a:r>
            <a:r>
              <a:rPr sz="1800">
                <a:latin typeface="Courier"/>
              </a:rPr>
              <a:t>breaks)</a:t>
            </a:r>
            <a:r>
              <a:rPr sz="1800">
                <a:solidFill>
                  <a:srgbClr val="666666"/>
                </a:solidFill>
                <a:latin typeface="Courier"/>
              </a:rPr>
              <a:t>+</a:t>
            </a:r>
            <a:r>
              <a:rPr sz="1800">
                <a:solidFill>
                  <a:srgbClr val="40A070"/>
                </a:solidFill>
                <a:latin typeface="Courier"/>
              </a:rPr>
              <a:t>0.5</a:t>
            </a:r>
            <a:r>
              <a:rPr sz="1800">
                <a:latin typeface="Courier"/>
              </a:rPr>
              <a:t>,</a:t>
            </a:r>
            <a:r>
              <a:rPr sz="1800">
                <a:solidFill>
                  <a:srgbClr val="902000"/>
                </a:solidFill>
                <a:latin typeface="Courier"/>
              </a:rPr>
              <a:t>xlab=</a:t>
            </a:r>
            <a:r>
              <a:rPr sz="1800">
                <a:solidFill>
                  <a:srgbClr val="4070A0"/>
                </a:solidFill>
                <a:latin typeface="Courier"/>
              </a:rPr>
              <a:t>"breaks"</a:t>
            </a:r>
            <a:r>
              <a:rPr sz="1800">
                <a:latin typeface="Courier"/>
              </a:rPr>
              <a:t>,</a:t>
            </a:r>
            <a:r>
              <a:rPr sz="1800">
                <a:solidFill>
                  <a:srgbClr val="902000"/>
                </a:solidFill>
                <a:latin typeface="Courier"/>
              </a:rPr>
              <a:t>ylab=</a:t>
            </a:r>
            <a:r>
              <a:rPr sz="1800">
                <a:solidFill>
                  <a:srgbClr val="4070A0"/>
                </a:solidFill>
                <a:latin typeface="Courier"/>
              </a:rPr>
              <a:t>"frequency"</a:t>
            </a:r>
            <a:r>
              <a:rPr sz="1800">
                <a:latin typeface="Courier"/>
              </a:rPr>
              <a:t>,</a:t>
            </a:r>
            <a:r>
              <a:rPr sz="1800">
                <a:solidFill>
                  <a:srgbClr val="902000"/>
                </a:solidFill>
                <a:latin typeface="Courier"/>
              </a:rPr>
              <a:t>main=</a:t>
            </a:r>
            <a:r>
              <a:rPr sz="1800" b="1">
                <a:solidFill>
                  <a:srgbClr val="007020"/>
                </a:solidFill>
                <a:latin typeface="Courier"/>
              </a:rPr>
              <a:t>paste</a:t>
            </a:r>
            <a:r>
              <a:rPr sz="1800">
                <a:latin typeface="Courier"/>
              </a:rPr>
              <a: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4070A0"/>
                </a:solidFill>
                <a:latin typeface="Courier"/>
              </a:rPr>
              <a:t>"wool = "</a:t>
            </a:r>
            <a:r>
              <a:rPr sz="1800">
                <a:latin typeface="Courier"/>
              </a:rPr>
              <a:t>,w,</a:t>
            </a:r>
            <a:r>
              <a:rPr sz="1800">
                <a:solidFill>
                  <a:srgbClr val="4070A0"/>
                </a:solidFill>
                <a:latin typeface="Courier"/>
              </a:rPr>
              <a:t>", tension = "</a:t>
            </a:r>
            <a:r>
              <a:rPr sz="1800">
                <a:latin typeface="Courier"/>
              </a:rPr>
              <a:t>,t))</a:t>
            </a:r>
            <a:br/>
            <a:r>
              <a:rPr sz="1800">
                <a:latin typeface="Courier"/>
              </a:rPr>
              <a:t>    yy&lt;-</a:t>
            </a:r>
            <a:r>
              <a:rPr sz="1800" b="1">
                <a:solidFill>
                  <a:srgbClr val="007020"/>
                </a:solidFill>
                <a:latin typeface="Courier"/>
              </a:rPr>
              <a:t>dpois</a:t>
            </a:r>
            <a:r>
              <a:rPr sz="1800">
                <a:latin typeface="Courier"/>
              </a:rPr>
              <a:t>(xx,</a:t>
            </a:r>
            <a:r>
              <a:rPr sz="1800">
                <a:solidFill>
                  <a:srgbClr val="902000"/>
                </a:solidFill>
                <a:latin typeface="Courier"/>
              </a:rPr>
              <a:t>lambda=</a:t>
            </a:r>
            <a:r>
              <a:rPr sz="1800">
                <a:latin typeface="Courier"/>
              </a:rPr>
              <a:t>avgBreaks)</a:t>
            </a:r>
            <a:br/>
            <a:r>
              <a:rPr sz="1800">
                <a:latin typeface="Courier"/>
              </a:rPr>
              <a:t>    scalingFactor&lt;-</a:t>
            </a:r>
            <a:r>
              <a:rPr sz="1800" b="1">
                <a:solidFill>
                  <a:srgbClr val="007020"/>
                </a:solidFill>
                <a:latin typeface="Courier"/>
              </a:rPr>
              <a:t>nrow</a:t>
            </a:r>
            <a:r>
              <a:rPr sz="1800">
                <a:latin typeface="Courier"/>
              </a:rPr>
              <a:t>(tmpDat) </a:t>
            </a:r>
            <a:r>
              <a:rPr sz="1800" i="1">
                <a:solidFill>
                  <a:srgbClr val="60A0B0"/>
                </a:solidFill>
                <a:latin typeface="Courier"/>
              </a:rPr>
              <a:t># number of trials</a:t>
            </a:r>
            <a:br/>
            <a:r>
              <a:rPr sz="1800">
                <a:latin typeface="Courier"/>
              </a:rPr>
              <a:t>    </a:t>
            </a:r>
            <a:r>
              <a:rPr sz="1800" b="1">
                <a:solidFill>
                  <a:srgbClr val="007020"/>
                </a:solidFill>
                <a:latin typeface="Courier"/>
              </a:rPr>
              <a:t>points</a:t>
            </a:r>
            <a:r>
              <a:rPr sz="1800">
                <a:latin typeface="Courier"/>
              </a:rPr>
              <a:t>(xx,yy</a:t>
            </a:r>
            <a:r>
              <a:rPr sz="1800">
                <a:solidFill>
                  <a:srgbClr val="666666"/>
                </a:solidFill>
                <a:latin typeface="Courier"/>
              </a:rPr>
              <a:t>*</a:t>
            </a:r>
            <a:r>
              <a:rPr sz="1800">
                <a:latin typeface="Courier"/>
              </a:rPr>
              <a:t>scalingFactor,</a:t>
            </a:r>
            <a:r>
              <a:rPr sz="1800">
                <a:solidFill>
                  <a:srgbClr val="902000"/>
                </a:solidFill>
                <a:latin typeface="Courier"/>
              </a:rPr>
              <a:t>pch=</a:t>
            </a:r>
            <a:r>
              <a:rPr sz="1800">
                <a:solidFill>
                  <a:srgbClr val="40A070"/>
                </a:solidFill>
                <a:latin typeface="Courier"/>
              </a:rPr>
              <a:t>19</a:t>
            </a:r>
            <a:r>
              <a:rPr sz="1800">
                <a:latin typeface="Courier"/>
              </a:rPr>
              <a:t>,</a:t>
            </a:r>
            <a:r>
              <a:rPr sz="1800">
                <a:solidFill>
                  <a:srgbClr val="902000"/>
                </a:solidFill>
                <a:latin typeface="Courier"/>
              </a:rPr>
              <a:t>col=</a:t>
            </a:r>
            <a:r>
              <a:rPr sz="1800">
                <a:solidFill>
                  <a:srgbClr val="4070A0"/>
                </a:solidFill>
                <a:latin typeface="Courier"/>
              </a:rPr>
              <a:t>"red"</a:t>
            </a:r>
            <a:r>
              <a:rPr sz="1800">
                <a:latin typeface="Courier"/>
              </a:rPr>
              <a:t>)</a:t>
            </a:r>
            <a:br/>
            <a:r>
              <a:rPr sz="1800">
                <a:latin typeface="Courier"/>
              </a:rPr>
              <a:t>  }</a:t>
            </a:r>
            <a:br/>
            <a:r>
              <a:rPr sz="1800">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3_Solutions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Poisson regression model for </a:t>
            </a:r>
            <a:r>
              <a:rPr sz="1800">
                <a:latin typeface="Courier"/>
              </a:rPr>
              <a:t>breaks</a:t>
            </a:r>
            <a:r>
              <a:rPr/>
              <a:t> against </a:t>
            </a:r>
            <a:r>
              <a:rPr sz="1800">
                <a:latin typeface="Courier"/>
              </a:rPr>
              <a:t>wool</a:t>
            </a:r>
            <a:r>
              <a:rPr/>
              <a:t>.</a:t>
            </a:r>
          </a:p>
          <a:p>
            <a:pPr lvl="0" marL="1270000" indent="0">
              <a:buNone/>
            </a:pPr>
            <a:r>
              <a:rPr sz="1800">
                <a:latin typeface="Courier"/>
              </a:rPr>
              <a:t>modW &lt;-</a:t>
            </a:r>
            <a:r>
              <a:rPr sz="1800">
                <a:solidFill>
                  <a:srgbClr val="4070A0"/>
                </a:solidFill>
                <a:latin typeface="Courier"/>
              </a:rPr>
              <a:t> </a:t>
            </a:r>
            <a:r>
              <a:rPr sz="1800" b="1">
                <a:solidFill>
                  <a:srgbClr val="007020"/>
                </a:solidFill>
                <a:latin typeface="Courier"/>
              </a:rPr>
              <a:t>glm</a:t>
            </a:r>
            <a:r>
              <a:rPr sz="1800">
                <a:latin typeface="Courier"/>
              </a:rPr>
              <a:t>(breaks </a:t>
            </a:r>
            <a:r>
              <a:rPr sz="1800">
                <a:solidFill>
                  <a:srgbClr val="666666"/>
                </a:solidFill>
                <a:latin typeface="Courier"/>
              </a:rPr>
              <a:t>~</a:t>
            </a:r>
            <a:r>
              <a:rPr sz="1800">
                <a:solidFill>
                  <a:srgbClr val="4070A0"/>
                </a:solidFill>
                <a:latin typeface="Courier"/>
              </a:rPr>
              <a:t> </a:t>
            </a:r>
            <a:r>
              <a:rPr sz="1800">
                <a:latin typeface="Courier"/>
              </a:rPr>
              <a:t>wool, </a:t>
            </a:r>
            <a:r>
              <a:rPr sz="1800">
                <a:solidFill>
                  <a:srgbClr val="902000"/>
                </a:solidFill>
                <a:latin typeface="Courier"/>
              </a:rPr>
              <a:t>data =</a:t>
            </a:r>
            <a:r>
              <a:rPr sz="1800">
                <a:latin typeface="Courier"/>
              </a:rPr>
              <a:t> warpbreaks, </a:t>
            </a:r>
            <a:r>
              <a:rPr sz="1800">
                <a:solidFill>
                  <a:srgbClr val="902000"/>
                </a:solidFill>
                <a:latin typeface="Courier"/>
              </a:rPr>
              <a:t>family =</a:t>
            </a:r>
            <a:r>
              <a:rPr sz="1800">
                <a:latin typeface="Courier"/>
              </a:rPr>
              <a:t> poisson)</a:t>
            </a:r>
            <a:br/>
            <a:br/>
            <a:r>
              <a:rPr sz="1800" b="1">
                <a:solidFill>
                  <a:srgbClr val="007020"/>
                </a:solidFill>
                <a:latin typeface="Courier"/>
              </a:rPr>
              <a:t>print</a:t>
            </a:r>
            <a:r>
              <a:rPr sz="1800">
                <a:latin typeface="Courier"/>
              </a:rPr>
              <a:t>(</a:t>
            </a:r>
            <a:r>
              <a:rPr sz="1800" b="1">
                <a:solidFill>
                  <a:srgbClr val="007020"/>
                </a:solidFill>
                <a:latin typeface="Courier"/>
              </a:rPr>
              <a:t>summary</a:t>
            </a:r>
            <a:r>
              <a:rPr sz="1800">
                <a:latin typeface="Courier"/>
              </a:rPr>
              <a:t>(modW)</a:t>
            </a:r>
            <a:r>
              <a:rPr sz="1800">
                <a:solidFill>
                  <a:srgbClr val="666666"/>
                </a:solidFill>
                <a:latin typeface="Courier"/>
              </a:rPr>
              <a:t>$</a:t>
            </a:r>
            <a:r>
              <a:rPr sz="1800">
                <a:latin typeface="Courier"/>
              </a:rPr>
              <a:t>coefficients)</a:t>
            </a:r>
            <a:br/>
            <a:r>
              <a:rPr sz="1800" i="1">
                <a:solidFill>
                  <a:srgbClr val="60A0B0"/>
                </a:solidFill>
                <a:latin typeface="Courier"/>
              </a:rPr>
              <a:t>##               Estimate Std. Error   z value    Pr(&gt;|z|)</a:t>
            </a:r>
            <a:br/>
            <a:r>
              <a:rPr sz="1800" i="1">
                <a:solidFill>
                  <a:srgbClr val="60A0B0"/>
                </a:solidFill>
                <a:latin typeface="Courier"/>
              </a:rPr>
              <a:t>## (Intercept)  3.4351812 0.03454407 99.443441 0.00000e+00</a:t>
            </a:r>
            <a:br/>
            <a:r>
              <a:rPr sz="1800" i="1">
                <a:solidFill>
                  <a:srgbClr val="60A0B0"/>
                </a:solidFill>
                <a:latin typeface="Courier"/>
              </a:rPr>
              <a:t>## woolB       -0.2059884 0.05157098 -3.994271 6.48937e-05</a:t>
            </a:r>
            <a:br/>
            <a:r>
              <a:rPr sz="1800" b="1">
                <a:solidFill>
                  <a:srgbClr val="007020"/>
                </a:solidFill>
                <a:latin typeface="Courier"/>
              </a:rPr>
              <a:t>print</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pchisq</a:t>
            </a:r>
            <a:r>
              <a:rPr sz="1800">
                <a:latin typeface="Courier"/>
              </a:rPr>
              <a:t>(modW</a:t>
            </a:r>
            <a:r>
              <a:rPr sz="1800">
                <a:solidFill>
                  <a:srgbClr val="666666"/>
                </a:solidFill>
                <a:latin typeface="Courier"/>
              </a:rPr>
              <a:t>$</a:t>
            </a:r>
            <a:r>
              <a:rPr sz="1800">
                <a:latin typeface="Courier"/>
              </a:rPr>
              <a:t>deviance, </a:t>
            </a:r>
            <a:r>
              <a:rPr sz="1800">
                <a:solidFill>
                  <a:srgbClr val="902000"/>
                </a:solidFill>
                <a:latin typeface="Courier"/>
              </a:rPr>
              <a:t>df =</a:t>
            </a:r>
            <a:r>
              <a:rPr sz="1800">
                <a:latin typeface="Courier"/>
              </a:rPr>
              <a:t> modW</a:t>
            </a:r>
            <a:r>
              <a:rPr sz="1800">
                <a:solidFill>
                  <a:srgbClr val="666666"/>
                </a:solidFill>
                <a:latin typeface="Courier"/>
              </a:rPr>
              <a:t>$</a:t>
            </a:r>
            <a:r>
              <a:rPr sz="1800">
                <a:latin typeface="Courier"/>
              </a:rPr>
              <a:t>df.residual))</a:t>
            </a:r>
            <a:br/>
            <a:r>
              <a:rPr sz="1800" i="1">
                <a:solidFill>
                  <a:srgbClr val="60A0B0"/>
                </a:solidFill>
                <a:latin typeface="Courier"/>
              </a:rPr>
              <a:t>## [1] 0</a:t>
            </a:r>
          </a:p>
          <a:p>
            <a:pPr lvl="0" marL="0" indent="0">
              <a:buNone/>
            </a:pPr>
            <a:r>
              <a:rPr/>
              <a:t>While the coefficient for </a:t>
            </a:r>
            <a:r>
              <a:rPr sz="1800">
                <a:latin typeface="Courier"/>
              </a:rPr>
              <a:t>woolB</a:t>
            </a:r>
            <a:r>
              <a:rPr/>
              <a:t> is highly significant, the deviance (281.33) is very large for the degrees of freedom (52) and highly significant, indicating a lot of unexplained variation and bad model fit.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Poisson regression model for </a:t>
            </a:r>
            <a:r>
              <a:rPr sz="1800">
                <a:latin typeface="Courier"/>
              </a:rPr>
              <a:t>breaks</a:t>
            </a:r>
            <a:r>
              <a:rPr/>
              <a:t> against </a:t>
            </a:r>
            <a:r>
              <a:rPr sz="1800">
                <a:latin typeface="Courier"/>
              </a:rPr>
              <a:t>tension</a:t>
            </a:r>
            <a:r>
              <a:rPr/>
              <a:t>.</a:t>
            </a:r>
          </a:p>
          <a:p>
            <a:pPr lvl="0" marL="1270000" indent="0">
              <a:buNone/>
            </a:pPr>
            <a:r>
              <a:rPr sz="1800">
                <a:latin typeface="Courier"/>
              </a:rPr>
              <a:t>modT &lt;-</a:t>
            </a:r>
            <a:r>
              <a:rPr sz="1800">
                <a:solidFill>
                  <a:srgbClr val="4070A0"/>
                </a:solidFill>
                <a:latin typeface="Courier"/>
              </a:rPr>
              <a:t> </a:t>
            </a:r>
            <a:r>
              <a:rPr sz="1800" b="1">
                <a:solidFill>
                  <a:srgbClr val="007020"/>
                </a:solidFill>
                <a:latin typeface="Courier"/>
              </a:rPr>
              <a:t>glm</a:t>
            </a:r>
            <a:r>
              <a:rPr sz="1800">
                <a:latin typeface="Courier"/>
              </a:rPr>
              <a:t>(breaks </a:t>
            </a:r>
            <a:r>
              <a:rPr sz="1800">
                <a:solidFill>
                  <a:srgbClr val="666666"/>
                </a:solidFill>
                <a:latin typeface="Courier"/>
              </a:rPr>
              <a:t>~</a:t>
            </a:r>
            <a:r>
              <a:rPr sz="1800">
                <a:solidFill>
                  <a:srgbClr val="4070A0"/>
                </a:solidFill>
                <a:latin typeface="Courier"/>
              </a:rPr>
              <a:t> </a:t>
            </a:r>
            <a:r>
              <a:rPr sz="1800">
                <a:latin typeface="Courier"/>
              </a:rPr>
              <a:t>tension, </a:t>
            </a:r>
            <a:r>
              <a:rPr sz="1800">
                <a:solidFill>
                  <a:srgbClr val="902000"/>
                </a:solidFill>
                <a:latin typeface="Courier"/>
              </a:rPr>
              <a:t>data =</a:t>
            </a:r>
            <a:r>
              <a:rPr sz="1800">
                <a:latin typeface="Courier"/>
              </a:rPr>
              <a:t> warpbreaks, </a:t>
            </a:r>
            <a:r>
              <a:rPr sz="1800">
                <a:solidFill>
                  <a:srgbClr val="902000"/>
                </a:solidFill>
                <a:latin typeface="Courier"/>
              </a:rPr>
              <a:t>family =</a:t>
            </a:r>
            <a:r>
              <a:rPr sz="1800">
                <a:latin typeface="Courier"/>
              </a:rPr>
              <a:t> poisson)</a:t>
            </a:r>
            <a:br/>
            <a:br/>
            <a:r>
              <a:rPr sz="1800" b="1">
                <a:solidFill>
                  <a:srgbClr val="007020"/>
                </a:solidFill>
                <a:latin typeface="Courier"/>
              </a:rPr>
              <a:t>print</a:t>
            </a:r>
            <a:r>
              <a:rPr sz="1800">
                <a:latin typeface="Courier"/>
              </a:rPr>
              <a:t>(</a:t>
            </a:r>
            <a:r>
              <a:rPr sz="1800" b="1">
                <a:solidFill>
                  <a:srgbClr val="007020"/>
                </a:solidFill>
                <a:latin typeface="Courier"/>
              </a:rPr>
              <a:t>summary</a:t>
            </a:r>
            <a:r>
              <a:rPr sz="1800">
                <a:latin typeface="Courier"/>
              </a:rPr>
              <a:t>(modT)</a:t>
            </a:r>
            <a:r>
              <a:rPr sz="1800">
                <a:solidFill>
                  <a:srgbClr val="666666"/>
                </a:solidFill>
                <a:latin typeface="Courier"/>
              </a:rPr>
              <a:t>$</a:t>
            </a:r>
            <a:r>
              <a:rPr sz="1800">
                <a:latin typeface="Courier"/>
              </a:rPr>
              <a:t>coefficients)</a:t>
            </a:r>
            <a:br/>
            <a:r>
              <a:rPr sz="1800" i="1">
                <a:solidFill>
                  <a:srgbClr val="60A0B0"/>
                </a:solidFill>
                <a:latin typeface="Courier"/>
              </a:rPr>
              <a:t>##               Estimate Std. Error   z value     Pr(&gt;|z|)</a:t>
            </a:r>
            <a:br/>
            <a:r>
              <a:rPr sz="1800" i="1">
                <a:solidFill>
                  <a:srgbClr val="60A0B0"/>
                </a:solidFill>
                <a:latin typeface="Courier"/>
              </a:rPr>
              <a:t>## (Intercept)  3.5942635 0.03907307 91.988254 0.000000e+00</a:t>
            </a:r>
            <a:br/>
            <a:r>
              <a:rPr sz="1800" i="1">
                <a:solidFill>
                  <a:srgbClr val="60A0B0"/>
                </a:solidFill>
                <a:latin typeface="Courier"/>
              </a:rPr>
              <a:t>## tensionM    -0.3213204 0.06026579 -5.331722 9.728581e-08</a:t>
            </a:r>
            <a:br/>
            <a:r>
              <a:rPr sz="1800" i="1">
                <a:solidFill>
                  <a:srgbClr val="60A0B0"/>
                </a:solidFill>
                <a:latin typeface="Courier"/>
              </a:rPr>
              <a:t>## tensionH    -0.5184885 0.06395938 -8.106528 5.208659e-16</a:t>
            </a:r>
            <a:br/>
            <a:r>
              <a:rPr sz="1800" b="1">
                <a:solidFill>
                  <a:srgbClr val="007020"/>
                </a:solidFill>
                <a:latin typeface="Courier"/>
              </a:rPr>
              <a:t>print</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pchisq</a:t>
            </a:r>
            <a:r>
              <a:rPr sz="1800">
                <a:latin typeface="Courier"/>
              </a:rPr>
              <a:t>(modT</a:t>
            </a:r>
            <a:r>
              <a:rPr sz="1800">
                <a:solidFill>
                  <a:srgbClr val="666666"/>
                </a:solidFill>
                <a:latin typeface="Courier"/>
              </a:rPr>
              <a:t>$</a:t>
            </a:r>
            <a:r>
              <a:rPr sz="1800">
                <a:latin typeface="Courier"/>
              </a:rPr>
              <a:t>deviance, </a:t>
            </a:r>
            <a:r>
              <a:rPr sz="1800">
                <a:solidFill>
                  <a:srgbClr val="902000"/>
                </a:solidFill>
                <a:latin typeface="Courier"/>
              </a:rPr>
              <a:t>df =</a:t>
            </a:r>
            <a:r>
              <a:rPr sz="1800">
                <a:latin typeface="Courier"/>
              </a:rPr>
              <a:t> modT</a:t>
            </a:r>
            <a:r>
              <a:rPr sz="1800">
                <a:solidFill>
                  <a:srgbClr val="666666"/>
                </a:solidFill>
                <a:latin typeface="Courier"/>
              </a:rPr>
              <a:t>$</a:t>
            </a:r>
            <a:r>
              <a:rPr sz="1800">
                <a:latin typeface="Courier"/>
              </a:rPr>
              <a:t>df.residual))</a:t>
            </a:r>
            <a:br/>
            <a:r>
              <a:rPr sz="1800" i="1">
                <a:solidFill>
                  <a:srgbClr val="60A0B0"/>
                </a:solidFill>
                <a:latin typeface="Courier"/>
              </a:rPr>
              <a:t>## [1] 0</a:t>
            </a:r>
          </a:p>
          <a:p>
            <a:pPr lvl="0" marL="0" indent="0">
              <a:buNone/>
            </a:pPr>
            <a:r>
              <a:rPr/>
              <a:t>While the coefficients for </a:t>
            </a:r>
            <a:r>
              <a:rPr sz="1800">
                <a:latin typeface="Courier"/>
              </a:rPr>
              <a:t>tensionM</a:t>
            </a:r>
            <a:r>
              <a:rPr/>
              <a:t> and </a:t>
            </a:r>
            <a:r>
              <a:rPr sz="1800">
                <a:latin typeface="Courier"/>
              </a:rPr>
              <a:t>tensionH</a:t>
            </a:r>
            <a:r>
              <a:rPr/>
              <a:t> are highly significant, the deviance (226.43) is very large for the degrees of freedom (51) and highly significant, indicating a lot of unexplained variation and bad model fit.</a:t>
            </a:r>
          </a:p>
          <a:p>
            <a:pPr lvl="0" marL="0" indent="0">
              <a:buNone/>
            </a:pPr>
            <a:r>
              <a:rPr/>
              <a:t>Note that the df=51 since we have 3 model parameters.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Poisson regression model for </a:t>
            </a:r>
            <a:r>
              <a:rPr sz="1800">
                <a:latin typeface="Courier"/>
              </a:rPr>
              <a:t>breaks</a:t>
            </a:r>
            <a:r>
              <a:rPr/>
              <a:t> against </a:t>
            </a:r>
            <a:r>
              <a:rPr sz="1800">
                <a:latin typeface="Courier"/>
              </a:rPr>
              <a:t>wool</a:t>
            </a:r>
            <a:r>
              <a:rPr/>
              <a:t> and </a:t>
            </a:r>
            <a:r>
              <a:rPr sz="1800">
                <a:latin typeface="Courier"/>
              </a:rPr>
              <a:t>tension</a:t>
            </a:r>
            <a:r>
              <a:rPr/>
              <a:t>.</a:t>
            </a:r>
          </a:p>
          <a:p>
            <a:pPr lvl="0" marL="1270000" indent="0">
              <a:buNone/>
            </a:pPr>
            <a:r>
              <a:rPr sz="1800">
                <a:latin typeface="Courier"/>
              </a:rPr>
              <a:t>modWT &lt;-</a:t>
            </a:r>
            <a:r>
              <a:rPr sz="1800">
                <a:solidFill>
                  <a:srgbClr val="4070A0"/>
                </a:solidFill>
                <a:latin typeface="Courier"/>
              </a:rPr>
              <a:t> </a:t>
            </a:r>
            <a:r>
              <a:rPr sz="1800" b="1">
                <a:solidFill>
                  <a:srgbClr val="007020"/>
                </a:solidFill>
                <a:latin typeface="Courier"/>
              </a:rPr>
              <a:t>glm</a:t>
            </a:r>
            <a:r>
              <a:rPr sz="1800">
                <a:latin typeface="Courier"/>
              </a:rPr>
              <a:t>(breaks </a:t>
            </a:r>
            <a:r>
              <a:rPr sz="1800">
                <a:solidFill>
                  <a:srgbClr val="666666"/>
                </a:solidFill>
                <a:latin typeface="Courier"/>
              </a:rPr>
              <a:t>~</a:t>
            </a:r>
            <a:r>
              <a:rPr sz="1800">
                <a:solidFill>
                  <a:srgbClr val="4070A0"/>
                </a:solidFill>
                <a:latin typeface="Courier"/>
              </a:rPr>
              <a:t> </a:t>
            </a:r>
            <a:r>
              <a:rPr sz="1800">
                <a:latin typeface="Courier"/>
              </a:rPr>
              <a:t>wool </a:t>
            </a:r>
            <a:r>
              <a:rPr sz="1800">
                <a:solidFill>
                  <a:srgbClr val="666666"/>
                </a:solidFill>
                <a:latin typeface="Courier"/>
              </a:rPr>
              <a:t>+</a:t>
            </a:r>
            <a:r>
              <a:rPr sz="1800">
                <a:solidFill>
                  <a:srgbClr val="4070A0"/>
                </a:solidFill>
                <a:latin typeface="Courier"/>
              </a:rPr>
              <a:t> </a:t>
            </a:r>
            <a:r>
              <a:rPr sz="1800">
                <a:latin typeface="Courier"/>
              </a:rPr>
              <a:t>tension, </a:t>
            </a:r>
            <a:r>
              <a:rPr sz="1800">
                <a:solidFill>
                  <a:srgbClr val="902000"/>
                </a:solidFill>
                <a:latin typeface="Courier"/>
              </a:rPr>
              <a:t>data =</a:t>
            </a:r>
            <a:r>
              <a:rPr sz="1800">
                <a:latin typeface="Courier"/>
              </a:rPr>
              <a:t> warpbreaks, </a:t>
            </a:r>
            <a:r>
              <a:rPr sz="1800">
                <a:solidFill>
                  <a:srgbClr val="902000"/>
                </a:solidFill>
                <a:latin typeface="Courier"/>
              </a:rPr>
              <a:t>family =</a:t>
            </a:r>
            <a:r>
              <a:rPr sz="1800">
                <a:latin typeface="Courier"/>
              </a:rPr>
              <a:t> poisson)</a:t>
            </a:r>
            <a:br/>
            <a:br/>
            <a:r>
              <a:rPr sz="1800" b="1">
                <a:solidFill>
                  <a:srgbClr val="007020"/>
                </a:solidFill>
                <a:latin typeface="Courier"/>
              </a:rPr>
              <a:t>print</a:t>
            </a:r>
            <a:r>
              <a:rPr sz="1800">
                <a:latin typeface="Courier"/>
              </a:rPr>
              <a:t>(</a:t>
            </a:r>
            <a:r>
              <a:rPr sz="1800" b="1">
                <a:solidFill>
                  <a:srgbClr val="007020"/>
                </a:solidFill>
                <a:latin typeface="Courier"/>
              </a:rPr>
              <a:t>summary</a:t>
            </a:r>
            <a:r>
              <a:rPr sz="1800">
                <a:latin typeface="Courier"/>
              </a:rPr>
              <a:t>(modWT)</a:t>
            </a:r>
            <a:r>
              <a:rPr sz="1800">
                <a:solidFill>
                  <a:srgbClr val="666666"/>
                </a:solidFill>
                <a:latin typeface="Courier"/>
              </a:rPr>
              <a:t>$</a:t>
            </a:r>
            <a:r>
              <a:rPr sz="1800">
                <a:latin typeface="Courier"/>
              </a:rPr>
              <a:t>coefficients)</a:t>
            </a:r>
            <a:br/>
            <a:r>
              <a:rPr sz="1800" i="1">
                <a:solidFill>
                  <a:srgbClr val="60A0B0"/>
                </a:solidFill>
                <a:latin typeface="Courier"/>
              </a:rPr>
              <a:t>##               Estimate Std. Error   z value     Pr(&gt;|z|)</a:t>
            </a:r>
            <a:br/>
            <a:r>
              <a:rPr sz="1800" i="1">
                <a:solidFill>
                  <a:srgbClr val="60A0B0"/>
                </a:solidFill>
                <a:latin typeface="Courier"/>
              </a:rPr>
              <a:t>## (Intercept)  3.6919631 0.04541069 81.301626 0.000000e+00</a:t>
            </a:r>
            <a:br/>
            <a:r>
              <a:rPr sz="1800" i="1">
                <a:solidFill>
                  <a:srgbClr val="60A0B0"/>
                </a:solidFill>
                <a:latin typeface="Courier"/>
              </a:rPr>
              <a:t>## woolB       -0.2059884 0.05157117 -3.994256 6.489775e-05</a:t>
            </a:r>
            <a:br/>
            <a:r>
              <a:rPr sz="1800" i="1">
                <a:solidFill>
                  <a:srgbClr val="60A0B0"/>
                </a:solidFill>
                <a:latin typeface="Courier"/>
              </a:rPr>
              <a:t>## tensionM    -0.3213204 0.06026580 -5.331721 9.728642e-08</a:t>
            </a:r>
            <a:br/>
            <a:r>
              <a:rPr sz="1800" i="1">
                <a:solidFill>
                  <a:srgbClr val="60A0B0"/>
                </a:solidFill>
                <a:latin typeface="Courier"/>
              </a:rPr>
              <a:t>## tensionH    -0.5184885 0.06395944 -8.106520 5.209021e-16</a:t>
            </a:r>
            <a:br/>
            <a:r>
              <a:rPr sz="1800" b="1">
                <a:solidFill>
                  <a:srgbClr val="007020"/>
                </a:solidFill>
                <a:latin typeface="Courier"/>
              </a:rPr>
              <a:t>print</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pchisq</a:t>
            </a:r>
            <a:r>
              <a:rPr sz="1800">
                <a:latin typeface="Courier"/>
              </a:rPr>
              <a:t>(modWT</a:t>
            </a:r>
            <a:r>
              <a:rPr sz="1800">
                <a:solidFill>
                  <a:srgbClr val="666666"/>
                </a:solidFill>
                <a:latin typeface="Courier"/>
              </a:rPr>
              <a:t>$</a:t>
            </a:r>
            <a:r>
              <a:rPr sz="1800">
                <a:latin typeface="Courier"/>
              </a:rPr>
              <a:t>deviance, </a:t>
            </a:r>
            <a:r>
              <a:rPr sz="1800">
                <a:solidFill>
                  <a:srgbClr val="902000"/>
                </a:solidFill>
                <a:latin typeface="Courier"/>
              </a:rPr>
              <a:t>df =</a:t>
            </a:r>
            <a:r>
              <a:rPr sz="1800">
                <a:latin typeface="Courier"/>
              </a:rPr>
              <a:t> modWT</a:t>
            </a:r>
            <a:r>
              <a:rPr sz="1800">
                <a:solidFill>
                  <a:srgbClr val="666666"/>
                </a:solidFill>
                <a:latin typeface="Courier"/>
              </a:rPr>
              <a:t>$</a:t>
            </a:r>
            <a:r>
              <a:rPr sz="1800">
                <a:latin typeface="Courier"/>
              </a:rPr>
              <a:t>df.residual))</a:t>
            </a:r>
            <a:br/>
            <a:r>
              <a:rPr sz="1800" i="1">
                <a:solidFill>
                  <a:srgbClr val="60A0B0"/>
                </a:solidFill>
                <a:latin typeface="Courier"/>
              </a:rPr>
              <a:t>## [1] 0</a:t>
            </a:r>
          </a:p>
          <a:p>
            <a:pPr lvl="0" marL="0" indent="0">
              <a:buNone/>
            </a:pPr>
            <a:r>
              <a:rPr/>
              <a:t>While the coefficients for </a:t>
            </a:r>
            <a:r>
              <a:rPr sz="1800">
                <a:latin typeface="Courier"/>
              </a:rPr>
              <a:t>woolB</a:t>
            </a:r>
            <a:r>
              <a:rPr/>
              <a:t>, </a:t>
            </a:r>
            <a:r>
              <a:rPr sz="1800">
                <a:latin typeface="Courier"/>
              </a:rPr>
              <a:t>tensionM</a:t>
            </a:r>
            <a:r>
              <a:rPr/>
              <a:t> and </a:t>
            </a:r>
            <a:r>
              <a:rPr sz="1800">
                <a:latin typeface="Courier"/>
              </a:rPr>
              <a:t>tensionH</a:t>
            </a:r>
            <a:r>
              <a:rPr/>
              <a:t> are highly significant, the deviance (210.39) is very large for the degrees of freedom (50) and highly significant, indicating a lot of unexplained variation and bad model fit. Note: the deviance is improving.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Poisson regression model for </a:t>
            </a:r>
            <a:r>
              <a:rPr sz="1800">
                <a:latin typeface="Courier"/>
              </a:rPr>
              <a:t>breaks</a:t>
            </a:r>
            <a:r>
              <a:rPr/>
              <a:t> against </a:t>
            </a:r>
            <a:r>
              <a:rPr sz="1800">
                <a:latin typeface="Courier"/>
              </a:rPr>
              <a:t>wool</a:t>
            </a:r>
            <a:r>
              <a:rPr/>
              <a:t>, </a:t>
            </a:r>
            <a:r>
              <a:rPr sz="1800">
                <a:latin typeface="Courier"/>
              </a:rPr>
              <a:t>tension</a:t>
            </a:r>
            <a:r>
              <a:rPr/>
              <a:t> and their interaction term.</a:t>
            </a:r>
          </a:p>
          <a:p>
            <a:pPr lvl="0" marL="1270000" indent="0">
              <a:buNone/>
            </a:pPr>
            <a:r>
              <a:rPr sz="1800">
                <a:latin typeface="Courier"/>
              </a:rPr>
              <a:t>modWTint &lt;-</a:t>
            </a:r>
            <a:r>
              <a:rPr sz="1800">
                <a:solidFill>
                  <a:srgbClr val="4070A0"/>
                </a:solidFill>
                <a:latin typeface="Courier"/>
              </a:rPr>
              <a:t> </a:t>
            </a:r>
            <a:r>
              <a:rPr sz="1800" b="1">
                <a:solidFill>
                  <a:srgbClr val="007020"/>
                </a:solidFill>
                <a:latin typeface="Courier"/>
              </a:rPr>
              <a:t>glm</a:t>
            </a:r>
            <a:r>
              <a:rPr sz="1800">
                <a:latin typeface="Courier"/>
              </a:rPr>
              <a:t>(breaks </a:t>
            </a:r>
            <a:r>
              <a:rPr sz="1800">
                <a:solidFill>
                  <a:srgbClr val="666666"/>
                </a:solidFill>
                <a:latin typeface="Courier"/>
              </a:rPr>
              <a:t>~</a:t>
            </a:r>
            <a:r>
              <a:rPr sz="1800">
                <a:solidFill>
                  <a:srgbClr val="4070A0"/>
                </a:solidFill>
                <a:latin typeface="Courier"/>
              </a:rPr>
              <a:t> </a:t>
            </a:r>
            <a:r>
              <a:rPr sz="1800">
                <a:latin typeface="Courier"/>
              </a:rPr>
              <a:t>wool </a:t>
            </a:r>
            <a:r>
              <a:rPr sz="1800">
                <a:solidFill>
                  <a:srgbClr val="666666"/>
                </a:solidFill>
                <a:latin typeface="Courier"/>
              </a:rPr>
              <a:t>+</a:t>
            </a:r>
            <a:r>
              <a:rPr sz="1800">
                <a:solidFill>
                  <a:srgbClr val="4070A0"/>
                </a:solidFill>
                <a:latin typeface="Courier"/>
              </a:rPr>
              <a:t> </a:t>
            </a:r>
            <a:r>
              <a:rPr sz="1800">
                <a:latin typeface="Courier"/>
              </a:rPr>
              <a:t>tension </a:t>
            </a:r>
            <a:r>
              <a:rPr sz="1800">
                <a:solidFill>
                  <a:srgbClr val="666666"/>
                </a:solidFill>
                <a:latin typeface="Courier"/>
              </a:rPr>
              <a:t>+</a:t>
            </a:r>
            <a:r>
              <a:rPr sz="1800">
                <a:solidFill>
                  <a:srgbClr val="4070A0"/>
                </a:solidFill>
                <a:latin typeface="Courier"/>
              </a:rPr>
              <a:t> </a:t>
            </a:r>
            <a:r>
              <a:rPr sz="1800">
                <a:latin typeface="Courier"/>
              </a:rPr>
              <a:t>wool</a:t>
            </a:r>
            <a:r>
              <a:rPr sz="1800">
                <a:solidFill>
                  <a:srgbClr val="666666"/>
                </a:solidFill>
                <a:latin typeface="Courier"/>
              </a:rPr>
              <a:t>:</a:t>
            </a:r>
            <a:r>
              <a:rPr sz="1800">
                <a:latin typeface="Courier"/>
              </a:rPr>
              <a:t>tension, </a:t>
            </a:r>
            <a:r>
              <a:rPr sz="1800">
                <a:solidFill>
                  <a:srgbClr val="902000"/>
                </a:solidFill>
                <a:latin typeface="Courier"/>
              </a:rPr>
              <a:t>data =</a:t>
            </a:r>
            <a:r>
              <a:rPr sz="1800">
                <a:latin typeface="Courier"/>
              </a:rPr>
              <a:t> warpbreaks, </a:t>
            </a:r>
            <a:r>
              <a:rPr sz="1800">
                <a:solidFill>
                  <a:srgbClr val="902000"/>
                </a:solidFill>
                <a:latin typeface="Courier"/>
              </a:rPr>
              <a:t>family =</a:t>
            </a:r>
            <a:r>
              <a:rPr sz="1800">
                <a:latin typeface="Courier"/>
              </a:rPr>
              <a:t> poisson)</a:t>
            </a:r>
            <a:br/>
            <a:r>
              <a:rPr sz="1800" b="1">
                <a:solidFill>
                  <a:srgbClr val="007020"/>
                </a:solidFill>
                <a:latin typeface="Courier"/>
              </a:rPr>
              <a:t>print</a:t>
            </a:r>
            <a:r>
              <a:rPr sz="1800">
                <a:latin typeface="Courier"/>
              </a:rPr>
              <a:t>(</a:t>
            </a:r>
            <a:r>
              <a:rPr sz="1800" b="1">
                <a:solidFill>
                  <a:srgbClr val="007020"/>
                </a:solidFill>
                <a:latin typeface="Courier"/>
              </a:rPr>
              <a:t>summary</a:t>
            </a:r>
            <a:r>
              <a:rPr sz="1800">
                <a:latin typeface="Courier"/>
              </a:rPr>
              <a:t>(modWTint)</a:t>
            </a:r>
            <a:r>
              <a:rPr sz="1800">
                <a:solidFill>
                  <a:srgbClr val="666666"/>
                </a:solidFill>
                <a:latin typeface="Courier"/>
              </a:rPr>
              <a:t>$</a:t>
            </a:r>
            <a:r>
              <a:rPr sz="1800">
                <a:latin typeface="Courier"/>
              </a:rPr>
              <a:t>coefficients)</a:t>
            </a:r>
            <a:br/>
            <a:r>
              <a:rPr sz="1800" i="1">
                <a:solidFill>
                  <a:srgbClr val="60A0B0"/>
                </a:solidFill>
                <a:latin typeface="Courier"/>
              </a:rPr>
              <a:t>##                  Estimate Std. Error   z value     Pr(&gt;|z|)</a:t>
            </a:r>
            <a:br/>
            <a:r>
              <a:rPr sz="1800" i="1">
                <a:solidFill>
                  <a:srgbClr val="60A0B0"/>
                </a:solidFill>
                <a:latin typeface="Courier"/>
              </a:rPr>
              <a:t>## (Intercept)     3.7967368 0.04993753 76.029734 0.000000e+00</a:t>
            </a:r>
            <a:br/>
            <a:r>
              <a:rPr sz="1800" i="1">
                <a:solidFill>
                  <a:srgbClr val="60A0B0"/>
                </a:solidFill>
                <a:latin typeface="Courier"/>
              </a:rPr>
              <a:t>## woolB          -0.4566272 0.08019202 -5.694172 1.239721e-08</a:t>
            </a:r>
            <a:br/>
            <a:r>
              <a:rPr sz="1800" i="1">
                <a:solidFill>
                  <a:srgbClr val="60A0B0"/>
                </a:solidFill>
                <a:latin typeface="Courier"/>
              </a:rPr>
              <a:t>## tensionM       -0.6186830 0.08440012 -7.330357 2.295399e-13</a:t>
            </a:r>
            <a:br/>
            <a:r>
              <a:rPr sz="1800" i="1">
                <a:solidFill>
                  <a:srgbClr val="60A0B0"/>
                </a:solidFill>
                <a:latin typeface="Courier"/>
              </a:rPr>
              <a:t>## tensionH       -0.5957987 0.08377723 -7.111702 1.146202e-12</a:t>
            </a:r>
            <a:br/>
            <a:r>
              <a:rPr sz="1800" i="1">
                <a:solidFill>
                  <a:srgbClr val="60A0B0"/>
                </a:solidFill>
                <a:latin typeface="Courier"/>
              </a:rPr>
              <a:t>## woolB:tensionM  0.6381768 0.12215312  5.224400 1.747203e-07</a:t>
            </a:r>
            <a:br/>
            <a:r>
              <a:rPr sz="1800" i="1">
                <a:solidFill>
                  <a:srgbClr val="60A0B0"/>
                </a:solidFill>
                <a:latin typeface="Courier"/>
              </a:rPr>
              <a:t>## woolB:tensionH  0.1883632 0.12989529  1.450115 1.470263e-01</a:t>
            </a:r>
            <a:br/>
            <a:r>
              <a:rPr sz="1800" b="1">
                <a:solidFill>
                  <a:srgbClr val="007020"/>
                </a:solidFill>
                <a:latin typeface="Courier"/>
              </a:rPr>
              <a:t>print</a:t>
            </a: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pchisq</a:t>
            </a:r>
            <a:r>
              <a:rPr sz="1800">
                <a:latin typeface="Courier"/>
              </a:rPr>
              <a:t>(modWTint</a:t>
            </a:r>
            <a:r>
              <a:rPr sz="1800">
                <a:solidFill>
                  <a:srgbClr val="666666"/>
                </a:solidFill>
                <a:latin typeface="Courier"/>
              </a:rPr>
              <a:t>$</a:t>
            </a:r>
            <a:r>
              <a:rPr sz="1800">
                <a:latin typeface="Courier"/>
              </a:rPr>
              <a:t>deviance, </a:t>
            </a:r>
            <a:r>
              <a:rPr sz="1800">
                <a:solidFill>
                  <a:srgbClr val="902000"/>
                </a:solidFill>
                <a:latin typeface="Courier"/>
              </a:rPr>
              <a:t>df =</a:t>
            </a:r>
            <a:r>
              <a:rPr sz="1800">
                <a:latin typeface="Courier"/>
              </a:rPr>
              <a:t> modWTint</a:t>
            </a:r>
            <a:r>
              <a:rPr sz="1800">
                <a:solidFill>
                  <a:srgbClr val="666666"/>
                </a:solidFill>
                <a:latin typeface="Courier"/>
              </a:rPr>
              <a:t>$</a:t>
            </a:r>
            <a:r>
              <a:rPr sz="1800">
                <a:latin typeface="Courier"/>
              </a:rPr>
              <a:t>df.residual))</a:t>
            </a:r>
            <a:br/>
            <a:r>
              <a:rPr sz="1800" i="1">
                <a:solidFill>
                  <a:srgbClr val="60A0B0"/>
                </a:solidFill>
                <a:latin typeface="Courier"/>
              </a:rPr>
              <a:t>## [1] 0</a:t>
            </a:r>
          </a:p>
          <a:p>
            <a:pPr lvl="0" marL="0" indent="0">
              <a:buNone/>
            </a:pPr>
            <a:r>
              <a:rPr/>
              <a:t>Individuals terms and one of the interaction terms are significant. The deviance has improved (182.31) but is still too large for the df (48).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largest, most complex model (individual terms + interaction terms) fits best: it has the best deviance and all terms achieve significance (even if only one of the interaction terms achieves significance, we should still add both). This means both </a:t>
            </a:r>
            <a:r>
              <a:rPr sz="1800">
                <a:latin typeface="Courier"/>
              </a:rPr>
              <a:t>wool</a:t>
            </a:r>
            <a:r>
              <a:rPr/>
              <a:t> and </a:t>
            </a:r>
            <a:r>
              <a:rPr sz="1800">
                <a:latin typeface="Courier"/>
              </a:rPr>
              <a:t>tension</a:t>
            </a:r>
            <a:r>
              <a:rPr/>
              <a:t> help to predict the number of breaks.</a:t>
            </a:r>
          </a:p>
          <a:p>
            <a:pPr lvl="0" marL="0" indent="0">
              <a:buNone/>
            </a:pPr>
            <a:r>
              <a:rPr/>
              <a:t>However the deviance is till to large and this indicates we either fail to explain substantial amounts of variation in the data through unmeasured characteristics of the different wools or the Poisson model is not the correct one.</a:t>
            </a:r>
          </a:p>
          <a:p>
            <a:pPr lvl="0" marL="0" indent="0">
              <a:buNone/>
            </a:pPr>
            <a:r>
              <a:rPr/>
              <a:t>In fact for this dataset it turns out that a negative binomial GLM fits better.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Practical 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Show that the Poisson distribution with probability mass function </a:t>
                </a:r>
                <a14:m>
                  <m:oMath xmlns:m="http://schemas.openxmlformats.org/officeDocument/2006/math">
                    <m:sSub>
                      <m:e>
                        <m:r>
                          <m:t>f</m:t>
                        </m:r>
                      </m:e>
                      <m:sub>
                        <m:r>
                          <m:t>Y</m:t>
                        </m:r>
                      </m:sub>
                    </m:sSub>
                    <m:r>
                      <m:t>(</m:t>
                    </m:r>
                    <m:r>
                      <m:t>k</m:t>
                    </m:r>
                    <m:r>
                      <m:t>)</m:t>
                    </m:r>
                    <m:r>
                      <m:t>=</m:t>
                    </m:r>
                    <m:f>
                      <m:fPr>
                        <m:type m:val="bar"/>
                      </m:fPr>
                      <m:num>
                        <m:sSup>
                          <m:e>
                            <m:r>
                              <m:t>λ</m:t>
                            </m:r>
                          </m:e>
                          <m:sup>
                            <m:r>
                              <m:t>k</m:t>
                            </m:r>
                          </m:sup>
                        </m:sSup>
                        <m:sSup>
                          <m:e>
                            <m:r>
                              <m:t>e</m:t>
                            </m:r>
                          </m:e>
                          <m:sup>
                            <m:r>
                              <m:t>−</m:t>
                            </m:r>
                            <m:r>
                              <m:t>λ</m:t>
                            </m:r>
                          </m:sup>
                        </m:sSup>
                      </m:num>
                      <m:den>
                        <m:r>
                          <m:t>k</m:t>
                        </m:r>
                        <m:r>
                          <m:t>!</m:t>
                        </m:r>
                      </m:den>
                    </m:f>
                  </m:oMath>
                </a14:m>
                <a:r>
                  <a:rPr/>
                  <a:t> belongs to the exponential family and derive its canonical link function.</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sSub>
                        <m:e>
                          <m:r>
                            <m:t>f</m:t>
                          </m:r>
                        </m:e>
                        <m:sub>
                          <m:r>
                            <m:t>Y</m:t>
                          </m:r>
                        </m:sub>
                      </m:sSub>
                      <m:r>
                        <m:t>(</m:t>
                      </m:r>
                      <m:r>
                        <m:t>k</m:t>
                      </m:r>
                      <m:r>
                        <m:t>)</m:t>
                      </m:r>
                      <m:r>
                        <m:t>=</m:t>
                      </m:r>
                      <m:f>
                        <m:fPr>
                          <m:type m:val="bar"/>
                        </m:fPr>
                        <m:num>
                          <m:sSup>
                            <m:e>
                              <m:r>
                                <m:t>λ</m:t>
                              </m:r>
                            </m:e>
                            <m:sup>
                              <m:r>
                                <m:t>k</m:t>
                              </m:r>
                            </m:sup>
                          </m:sSup>
                          <m:sSup>
                            <m:e>
                              <m:r>
                                <m:t>e</m:t>
                              </m:r>
                            </m:e>
                            <m:sup>
                              <m:r>
                                <m:t>−</m:t>
                              </m:r>
                              <m:r>
                                <m:t>λ</m:t>
                              </m:r>
                            </m:sup>
                          </m:sSup>
                        </m:num>
                        <m:den>
                          <m:r>
                            <m:t>k</m:t>
                          </m:r>
                          <m:r>
                            <m:t>!</m:t>
                          </m:r>
                        </m:den>
                      </m:f>
                      <m:r>
                        <m:t>=</m:t>
                      </m:r>
                      <m:r>
                        <m:rPr>
                          <m:sty m:val="p"/>
                        </m:rPr>
                        <m:t>exp</m:t>
                      </m:r>
                      <m:d>
                        <m:dPr>
                          <m:begChr m:val="("/>
                          <m:endChr m:val=")"/>
                          <m:grow/>
                        </m:dPr>
                        <m:e>
                          <m:r>
                            <m:rPr>
                              <m:sty m:val="p"/>
                            </m:rPr>
                            <m:t>log</m:t>
                          </m:r>
                          <m:d>
                            <m:dPr>
                              <m:begChr m:val="("/>
                              <m:endChr m:val=")"/>
                              <m:grow/>
                            </m:dPr>
                            <m:e>
                              <m:sSup>
                                <m:e>
                                  <m:r>
                                    <m:t>λ</m:t>
                                  </m:r>
                                </m:e>
                                <m:sup>
                                  <m:r>
                                    <m:t>k</m:t>
                                  </m:r>
                                </m:sup>
                              </m:sSup>
                            </m:e>
                          </m:d>
                          <m:r>
                            <m:t>−</m:t>
                          </m:r>
                          <m:r>
                            <m:t>λ</m:t>
                          </m:r>
                          <m:r>
                            <m:t>−</m:t>
                          </m:r>
                          <m:r>
                            <m:t>l</m:t>
                          </m:r>
                          <m:r>
                            <m:t>o</m:t>
                          </m:r>
                          <m:r>
                            <m:t>g</m:t>
                          </m:r>
                          <m:r>
                            <m:t>(</m:t>
                          </m:r>
                          <m:r>
                            <m:t>k</m:t>
                          </m:r>
                          <m:r>
                            <m:t>!</m:t>
                          </m:r>
                          <m:r>
                            <m:t>)</m:t>
                          </m:r>
                        </m:e>
                      </m:d>
                      <m:r>
                        <m:t>=</m:t>
                      </m:r>
                      <m:r>
                        <m:rPr>
                          <m:sty m:val="p"/>
                        </m:rPr>
                        <m:t>exp</m:t>
                      </m:r>
                      <m:d>
                        <m:dPr>
                          <m:begChr m:val="("/>
                          <m:endChr m:val=")"/>
                          <m:grow/>
                        </m:dPr>
                        <m:e>
                          <m:f>
                            <m:fPr>
                              <m:type m:val="bar"/>
                            </m:fPr>
                            <m:num>
                              <m:r>
                                <m:t>k</m:t>
                              </m:r>
                              <m:r>
                                <m:rPr>
                                  <m:sty m:val="p"/>
                                </m:rPr>
                                <m:t>log</m:t>
                              </m:r>
                              <m:r>
                                <m:t>(</m:t>
                              </m:r>
                              <m:r>
                                <m:t>λ</m:t>
                              </m:r>
                              <m:r>
                                <m:t>)</m:t>
                              </m:r>
                              <m:r>
                                <m:t>−</m:t>
                              </m:r>
                              <m:r>
                                <m:t>λ</m:t>
                              </m:r>
                            </m:num>
                            <m:den>
                              <m:r>
                                <m:t>1</m:t>
                              </m:r>
                            </m:den>
                          </m:f>
                          <m:r>
                            <m:t>+</m:t>
                          </m:r>
                          <m:r>
                            <m:t>(</m:t>
                          </m:r>
                          <m:r>
                            <m:t>−</m:t>
                          </m:r>
                          <m:r>
                            <m:rPr>
                              <m:sty m:val="p"/>
                            </m:rPr>
                            <m:t>log</m:t>
                          </m:r>
                          <m:r>
                            <m:t>(</m:t>
                          </m:r>
                          <m:r>
                            <m:t>k</m:t>
                          </m:r>
                          <m:r>
                            <m:t>!</m:t>
                          </m:r>
                          <m:r>
                            <m:t>)</m:t>
                          </m:r>
                          <m:r>
                            <m:t>)</m:t>
                          </m:r>
                        </m:e>
                      </m:d>
                    </m:oMath>
                  </m:oMathPara>
                </a14:m>
              </a:p>
              <a:p>
                <a:pPr lvl="0" marL="0" indent="0">
                  <a:buNone/>
                </a:pPr>
                <a:r>
                  <a:rPr/>
                  <a:t>So this is an exponential family distribution with</a:t>
                </a:r>
              </a:p>
              <a:p>
                <a:pPr lvl="0" marL="0" indent="0">
                  <a:buNone/>
                </a:pPr>
                <a14:m>
                  <m:oMathPara xmlns:m="http://schemas.openxmlformats.org/officeDocument/2006/math">
                    <m:oMathParaPr>
                      <m:jc m:val="center"/>
                    </m:oMathParaPr>
                    <m:oMath>
                      <m:r>
                        <m:t>θ</m:t>
                      </m:r>
                      <m:r>
                        <m:t>=</m:t>
                      </m:r>
                      <m:r>
                        <m:rPr>
                          <m:sty m:val="p"/>
                        </m:rPr>
                        <m:t>log</m:t>
                      </m:r>
                      <m:r>
                        <m:t>(</m:t>
                      </m:r>
                      <m:r>
                        <m:t>λ</m:t>
                      </m:r>
                      <m:r>
                        <m:t>)</m:t>
                      </m:r>
                    </m:oMath>
                  </m:oMathPara>
                </a14:m>
              </a:p>
              <a:p>
                <a:pPr lvl="0" marL="0" indent="0">
                  <a:buNone/>
                </a:pPr>
                <a14:m>
                  <m:oMathPara xmlns:m="http://schemas.openxmlformats.org/officeDocument/2006/math">
                    <m:oMathParaPr>
                      <m:jc m:val="center"/>
                    </m:oMathParaPr>
                    <m:oMath>
                      <m:r>
                        <m:t>a</m:t>
                      </m:r>
                      <m:r>
                        <m:t>(</m:t>
                      </m:r>
                      <m:r>
                        <m:t>ϕ</m:t>
                      </m:r>
                      <m:r>
                        <m:t>)</m:t>
                      </m:r>
                      <m:r>
                        <m:t>=</m:t>
                      </m:r>
                      <m:r>
                        <m:t>1</m:t>
                      </m:r>
                    </m:oMath>
                  </m:oMathPara>
                </a14:m>
              </a:p>
              <a:p>
                <a:pPr lvl="0" marL="0" indent="0">
                  <a:buNone/>
                </a:pPr>
                <a14:m>
                  <m:oMathPara xmlns:m="http://schemas.openxmlformats.org/officeDocument/2006/math">
                    <m:oMathParaPr>
                      <m:jc m:val="center"/>
                    </m:oMathParaPr>
                    <m:oMath>
                      <m:r>
                        <m:t>b</m:t>
                      </m:r>
                      <m:r>
                        <m:t>(</m:t>
                      </m:r>
                      <m:r>
                        <m:t>θ</m:t>
                      </m:r>
                      <m:r>
                        <m:t>)</m:t>
                      </m:r>
                      <m:r>
                        <m:t>=</m:t>
                      </m:r>
                      <m:r>
                        <m:t>λ</m:t>
                      </m:r>
                    </m:oMath>
                  </m:oMathPara>
                </a14:m>
              </a:p>
              <a:p>
                <a:pPr lvl="0" marL="0" indent="0">
                  <a:buNone/>
                </a:pPr>
                <a14:m>
                  <m:oMathPara xmlns:m="http://schemas.openxmlformats.org/officeDocument/2006/math">
                    <m:oMathParaPr>
                      <m:jc m:val="center"/>
                    </m:oMathParaPr>
                    <m:oMath>
                      <m:r>
                        <m:t>c</m:t>
                      </m:r>
                      <m:r>
                        <m:t>(</m:t>
                      </m:r>
                      <m:r>
                        <m:t>k</m:t>
                      </m:r>
                      <m:r>
                        <m:t>,</m:t>
                      </m:r>
                      <m:r>
                        <m:t>ϕ</m:t>
                      </m:r>
                      <m:r>
                        <m:t>)</m:t>
                      </m:r>
                      <m:r>
                        <m:t>=</m:t>
                      </m:r>
                      <m:r>
                        <m:t>−</m:t>
                      </m:r>
                      <m:r>
                        <m:rPr>
                          <m:sty m:val="p"/>
                        </m:rPr>
                        <m:t>log</m:t>
                      </m:r>
                      <m:r>
                        <m:t>(</m:t>
                      </m:r>
                      <m:r>
                        <m:t>k</m:t>
                      </m:r>
                      <m:r>
                        <m:t>!</m:t>
                      </m:r>
                      <m:r>
                        <m:t>)</m:t>
                      </m:r>
                    </m:oMath>
                  </m:oMathPara>
                </a14:m>
              </a:p>
              <a:p>
                <a:pPr lvl="0" marL="0" indent="0">
                  <a:buNone/>
                </a:pPr>
                <a:r>
                  <a:rPr/>
                  <a:t>For the canonical link, we note that </a:t>
                </a:r>
                <a14:m>
                  <m:oMath xmlns:m="http://schemas.openxmlformats.org/officeDocument/2006/math">
                    <m:r>
                      <m:t>E</m:t>
                    </m:r>
                    <m:r>
                      <m:t>[</m:t>
                    </m:r>
                    <m:r>
                      <m:t>Y</m:t>
                    </m:r>
                    <m:r>
                      <m:t>|</m:t>
                    </m:r>
                    <m:r>
                      <m:t>X</m:t>
                    </m:r>
                    <m:r>
                      <m:t>]</m:t>
                    </m:r>
                    <m:r>
                      <m:t>=</m:t>
                    </m:r>
                    <m:r>
                      <m:t>λ</m:t>
                    </m:r>
                  </m:oMath>
                </a14:m>
                <a:r>
                  <a:rPr/>
                  <a:t>, so we need to find </a:t>
                </a:r>
                <a14:m>
                  <m:oMath xmlns:m="http://schemas.openxmlformats.org/officeDocument/2006/math">
                    <m:r>
                      <m:t>g</m:t>
                    </m:r>
                    <m:r>
                      <m:t>(</m:t>
                    </m:r>
                    <m:r>
                      <m:t>)</m:t>
                    </m:r>
                  </m:oMath>
                </a14:m>
                <a:r>
                  <a:rPr/>
                  <a:t> such that </a:t>
                </a:r>
                <a14:m>
                  <m:oMath xmlns:m="http://schemas.openxmlformats.org/officeDocument/2006/math">
                    <m:r>
                      <m:t>g</m:t>
                    </m:r>
                    <m:r>
                      <m:t>(</m:t>
                    </m:r>
                    <m:r>
                      <m:t>E</m:t>
                    </m:r>
                    <m:r>
                      <m:t>[</m:t>
                    </m:r>
                    <m:r>
                      <m:t>Y</m:t>
                    </m:r>
                    <m:r>
                      <m:t>|</m:t>
                    </m:r>
                    <m:r>
                      <m:t>X</m:t>
                    </m:r>
                    <m:r>
                      <m:t>]</m:t>
                    </m:r>
                    <m:r>
                      <m:t>)</m:t>
                    </m:r>
                    <m:r>
                      <m:t>=</m:t>
                    </m:r>
                    <m:r>
                      <m:t>θ</m:t>
                    </m:r>
                    <m:r>
                      <m:t>⇒</m:t>
                    </m:r>
                    <m:r>
                      <m:t>g</m:t>
                    </m:r>
                    <m:r>
                      <m:t>(</m:t>
                    </m:r>
                    <m:r>
                      <m:t>λ</m:t>
                    </m:r>
                    <m:r>
                      <m:t>)</m:t>
                    </m:r>
                    <m:r>
                      <m:t>=</m:t>
                    </m:r>
                    <m:r>
                      <m:t>l</m:t>
                    </m:r>
                    <m:r>
                      <m:t>o</m:t>
                    </m:r>
                    <m:r>
                      <m:t>g</m:t>
                    </m:r>
                    <m:r>
                      <m:t>(</m:t>
                    </m:r>
                    <m:r>
                      <m:t>λ</m:t>
                    </m:r>
                    <m:r>
                      <m:t>)</m:t>
                    </m:r>
                  </m:oMath>
                </a14:m>
                <a:r>
                  <a:rPr/>
                  <a:t>. Hence the canonical link is just the natural logarithm.</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Show that the gamma distribution with probability mass function </a:t>
                </a:r>
                <a14:m>
                  <m:oMath xmlns:m="http://schemas.openxmlformats.org/officeDocument/2006/math">
                    <m:sSub>
                      <m:e>
                        <m:r>
                          <m:t>f</m:t>
                        </m:r>
                      </m:e>
                      <m:sub>
                        <m:r>
                          <m:t>Y</m:t>
                        </m:r>
                      </m:sub>
                    </m:sSub>
                    <m:r>
                      <m:t>(</m:t>
                    </m:r>
                    <m:r>
                      <m:t>y</m:t>
                    </m:r>
                    <m:r>
                      <m:t>)</m:t>
                    </m:r>
                    <m:r>
                      <m:t>=</m:t>
                    </m:r>
                    <m:f>
                      <m:fPr>
                        <m:type m:val="bar"/>
                      </m:fPr>
                      <m:num>
                        <m:sSup>
                          <m:e>
                            <m:r>
                              <m:t>β</m:t>
                            </m:r>
                          </m:e>
                          <m:sup>
                            <m:r>
                              <m:t>α</m:t>
                            </m:r>
                          </m:sup>
                        </m:sSup>
                      </m:num>
                      <m:den>
                        <m:r>
                          <m:t>Γ</m:t>
                        </m:r>
                        <m:r>
                          <m:t>(</m:t>
                        </m:r>
                        <m:r>
                          <m:t>α</m:t>
                        </m:r>
                        <m:r>
                          <m:t>)</m:t>
                        </m:r>
                      </m:den>
                    </m:f>
                    <m:sSup>
                      <m:e>
                        <m:r>
                          <m:t>y</m:t>
                        </m:r>
                      </m:e>
                      <m:sup>
                        <m:r>
                          <m:t>α</m:t>
                        </m:r>
                        <m:r>
                          <m:t>−</m:t>
                        </m:r>
                        <m:r>
                          <m:t>1</m:t>
                        </m:r>
                      </m:sup>
                    </m:sSup>
                    <m:sSup>
                      <m:e>
                        <m:r>
                          <m:t>e</m:t>
                        </m:r>
                      </m:e>
                      <m:sup>
                        <m:r>
                          <m:t>−</m:t>
                        </m:r>
                        <m:r>
                          <m:t>β</m:t>
                        </m:r>
                        <m:r>
                          <m:t>y</m:t>
                        </m:r>
                      </m:sup>
                    </m:sSup>
                  </m:oMath>
                </a14:m>
                <a:r>
                  <a:rPr/>
                  <a:t> belongs to the exponential family and derive its canonical link function. Recall that the mean of the gamme distribution </a:t>
                </a:r>
                <a14:m>
                  <m:oMath xmlns:m="http://schemas.openxmlformats.org/officeDocument/2006/math">
                    <m:r>
                      <m:t>E</m:t>
                    </m:r>
                    <m:r>
                      <m:t>[</m:t>
                    </m:r>
                    <m:r>
                      <m:t>Y</m:t>
                    </m:r>
                    <m:r>
                      <m:t>]</m:t>
                    </m:r>
                    <m:r>
                      <m:t>=</m:t>
                    </m:r>
                    <m:r>
                      <m:t>α</m:t>
                    </m:r>
                    <m:r>
                      <m:t>/</m:t>
                    </m:r>
                    <m:r>
                      <m:t>β</m:t>
                    </m:r>
                  </m:oMath>
                </a14:m>
                <a:r>
                  <a:rPr/>
                  <a:t>.</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sSub>
                        <m:e>
                          <m:r>
                            <m:t>f</m:t>
                          </m:r>
                        </m:e>
                        <m:sub>
                          <m:r>
                            <m:t>Y</m:t>
                          </m:r>
                        </m:sub>
                      </m:sSub>
                      <m:r>
                        <m:t>(</m:t>
                      </m:r>
                      <m:r>
                        <m:t>y</m:t>
                      </m:r>
                      <m:r>
                        <m:t>)</m:t>
                      </m:r>
                      <m:r>
                        <m:t>=</m:t>
                      </m:r>
                      <m:f>
                        <m:fPr>
                          <m:type m:val="bar"/>
                        </m:fPr>
                        <m:num>
                          <m:sSup>
                            <m:e>
                              <m:r>
                                <m:t>β</m:t>
                              </m:r>
                            </m:e>
                            <m:sup>
                              <m:r>
                                <m:t>α</m:t>
                              </m:r>
                            </m:sup>
                          </m:sSup>
                        </m:num>
                        <m:den>
                          <m:r>
                            <m:t>Γ</m:t>
                          </m:r>
                          <m:r>
                            <m:t>(</m:t>
                          </m:r>
                          <m:r>
                            <m:t>α</m:t>
                          </m:r>
                          <m:r>
                            <m:t>)</m:t>
                          </m:r>
                        </m:den>
                      </m:f>
                      <m:sSup>
                        <m:e>
                          <m:r>
                            <m:t>y</m:t>
                          </m:r>
                        </m:e>
                        <m:sup>
                          <m:r>
                            <m:t>α</m:t>
                          </m:r>
                          <m:r>
                            <m:t>−</m:t>
                          </m:r>
                          <m:r>
                            <m:t>1</m:t>
                          </m:r>
                        </m:sup>
                      </m:sSup>
                      <m:sSup>
                        <m:e>
                          <m:r>
                            <m:t>e</m:t>
                          </m:r>
                        </m:e>
                        <m:sup>
                          <m:r>
                            <m:t>−</m:t>
                          </m:r>
                          <m:r>
                            <m:t>β</m:t>
                          </m:r>
                          <m:r>
                            <m:t>y</m:t>
                          </m:r>
                        </m:sup>
                      </m:sSup>
                      <m:r>
                        <m:t>=</m:t>
                      </m:r>
                      <m:r>
                        <m:t>e</m:t>
                      </m:r>
                      <m:r>
                        <m:t>x</m:t>
                      </m:r>
                      <m:r>
                        <m:t>p</m:t>
                      </m:r>
                      <m:r>
                        <m:t>(</m:t>
                      </m:r>
                      <m:r>
                        <m:t>α</m:t>
                      </m:r>
                      <m:r>
                        <m:rPr>
                          <m:sty m:val="p"/>
                        </m:rPr>
                        <m:t>log</m:t>
                      </m:r>
                      <m:r>
                        <m:t>(</m:t>
                      </m:r>
                      <m:r>
                        <m:t>β</m:t>
                      </m:r>
                      <m:r>
                        <m:t>)</m:t>
                      </m:r>
                      <m:r>
                        <m:t>−</m:t>
                      </m:r>
                      <m:r>
                        <m:rPr>
                          <m:sty m:val="p"/>
                        </m:rPr>
                        <m:t>log</m:t>
                      </m:r>
                      <m:r>
                        <m:t>(</m:t>
                      </m:r>
                      <m:r>
                        <m:t>Γ</m:t>
                      </m:r>
                      <m:r>
                        <m:t>(</m:t>
                      </m:r>
                      <m:r>
                        <m:t>α</m:t>
                      </m:r>
                      <m:r>
                        <m:t>)</m:t>
                      </m:r>
                      <m:r>
                        <m:t>)</m:t>
                      </m:r>
                      <m:r>
                        <m:t>+</m:t>
                      </m:r>
                      <m:r>
                        <m:t>(</m:t>
                      </m:r>
                      <m:r>
                        <m:t>α</m:t>
                      </m:r>
                      <m:r>
                        <m:t>−</m:t>
                      </m:r>
                      <m:r>
                        <m:t>1</m:t>
                      </m:r>
                      <m:r>
                        <m:t>)</m:t>
                      </m:r>
                      <m:r>
                        <m:rPr>
                          <m:sty m:val="p"/>
                        </m:rPr>
                        <m:t>log</m:t>
                      </m:r>
                      <m:r>
                        <m:t>(</m:t>
                      </m:r>
                      <m:r>
                        <m:t>y</m:t>
                      </m:r>
                      <m:r>
                        <m:t>)</m:t>
                      </m:r>
                      <m:r>
                        <m:t>−</m:t>
                      </m:r>
                      <m:r>
                        <m:t>β</m:t>
                      </m:r>
                      <m:r>
                        <m:t>y</m:t>
                      </m:r>
                      <m:r>
                        <m:t>)</m:t>
                      </m:r>
                    </m:oMath>
                  </m:oMathPara>
                </a14:m>
              </a:p>
              <a:p>
                <a:pPr lvl="0" marL="0" indent="0">
                  <a:buNone/>
                </a:pPr>
                <a:r>
                  <a:rPr/>
                  <a:t>Rearranging, we get</a:t>
                </a:r>
              </a:p>
              <a:p>
                <a:pPr lvl="0" marL="0" indent="0">
                  <a:buNone/>
                </a:pPr>
                <a14:m>
                  <m:oMathPara xmlns:m="http://schemas.openxmlformats.org/officeDocument/2006/math">
                    <m:oMathParaPr>
                      <m:jc m:val="center"/>
                    </m:oMathParaPr>
                    <m:oMath>
                      <m:sSub>
                        <m:e>
                          <m:r>
                            <m:t>f</m:t>
                          </m:r>
                        </m:e>
                        <m:sub>
                          <m:r>
                            <m:t>Y</m:t>
                          </m:r>
                        </m:sub>
                      </m:sSub>
                      <m:r>
                        <m:t>(</m:t>
                      </m:r>
                      <m:r>
                        <m:t>y</m:t>
                      </m:r>
                      <m:r>
                        <m:t>)</m:t>
                      </m:r>
                      <m:r>
                        <m:t>=</m:t>
                      </m:r>
                      <m:r>
                        <m:rPr>
                          <m:sty m:val="p"/>
                        </m:rPr>
                        <m:t>exp</m:t>
                      </m:r>
                      <m:d>
                        <m:dPr>
                          <m:begChr m:val="("/>
                          <m:endChr m:val=")"/>
                          <m:grow/>
                        </m:dPr>
                        <m:e>
                          <m:f>
                            <m:fPr>
                              <m:type m:val="bar"/>
                            </m:fPr>
                            <m:num>
                              <m:r>
                                <m:t>−</m:t>
                              </m:r>
                              <m:r>
                                <m:t>β</m:t>
                              </m:r>
                              <m:r>
                                <m:t>y</m:t>
                              </m:r>
                              <m:r>
                                <m:t>+</m:t>
                              </m:r>
                              <m:r>
                                <m:t>α</m:t>
                              </m:r>
                              <m:r>
                                <m:rPr>
                                  <m:sty m:val="p"/>
                                </m:rPr>
                                <m:t>log</m:t>
                              </m:r>
                              <m:r>
                                <m:t>(</m:t>
                              </m:r>
                              <m:r>
                                <m:t>β</m:t>
                              </m:r>
                              <m:r>
                                <m:t>)</m:t>
                              </m:r>
                            </m:num>
                            <m:den>
                              <m:r>
                                <m:t>1</m:t>
                              </m:r>
                            </m:den>
                          </m:f>
                          <m:r>
                            <m:t>+</m:t>
                          </m:r>
                          <m:r>
                            <m:t>(</m:t>
                          </m:r>
                          <m:r>
                            <m:t>α</m:t>
                          </m:r>
                          <m:r>
                            <m:t>−</m:t>
                          </m:r>
                          <m:r>
                            <m:t>1</m:t>
                          </m:r>
                          <m:r>
                            <m:t>)</m:t>
                          </m:r>
                          <m:r>
                            <m:rPr>
                              <m:sty m:val="p"/>
                            </m:rPr>
                            <m:t>log</m:t>
                          </m:r>
                          <m:r>
                            <m:t>(</m:t>
                          </m:r>
                          <m:r>
                            <m:t>x</m:t>
                          </m:r>
                          <m:r>
                            <m:t>)</m:t>
                          </m:r>
                          <m:r>
                            <m:t>−</m:t>
                          </m:r>
                          <m:r>
                            <m:rPr>
                              <m:sty m:val="p"/>
                            </m:rPr>
                            <m:t>log</m:t>
                          </m:r>
                          <m:r>
                            <m:t>(</m:t>
                          </m:r>
                          <m:r>
                            <m:t>Γ</m:t>
                          </m:r>
                          <m:r>
                            <m:t>(</m:t>
                          </m:r>
                          <m:r>
                            <m:t>α</m:t>
                          </m:r>
                          <m:r>
                            <m:t>)</m:t>
                          </m:r>
                          <m:r>
                            <m:t>)</m:t>
                          </m:r>
                        </m:e>
                      </m:d>
                    </m:oMath>
                  </m:oMathPara>
                </a14:m>
              </a:p>
              <a:p>
                <a:pPr lvl="0" marL="0" indent="0">
                  <a:buNone/>
                </a:pPr>
                <a:r>
                  <a:rPr/>
                  <a:t>To get </a:t>
                </a:r>
                <a14:m>
                  <m:oMath xmlns:m="http://schemas.openxmlformats.org/officeDocument/2006/math">
                    <m:r>
                      <m:t>α</m:t>
                    </m:r>
                  </m:oMath>
                </a14:m>
                <a:r>
                  <a:rPr/>
                  <a:t> out of what will become </a:t>
                </a:r>
                <a14:m>
                  <m:oMath xmlns:m="http://schemas.openxmlformats.org/officeDocument/2006/math">
                    <m:r>
                      <m:t>b</m:t>
                    </m:r>
                    <m:r>
                      <m:t>(</m:t>
                    </m:r>
                    <m:r>
                      <m:t>θ</m:t>
                    </m:r>
                    <m:r>
                      <m:t>)</m:t>
                    </m:r>
                  </m:oMath>
                </a14:m>
                <a:r>
                  <a:rPr/>
                  <a:t> we write:</a:t>
                </a:r>
              </a:p>
              <a:p>
                <a:pPr lvl="0" marL="0" indent="0">
                  <a:buNone/>
                </a:pPr>
                <a14:m>
                  <m:oMathPara xmlns:m="http://schemas.openxmlformats.org/officeDocument/2006/math">
                    <m:oMathParaPr>
                      <m:jc m:val="center"/>
                    </m:oMathParaPr>
                    <m:oMath>
                      <m:sSub>
                        <m:e>
                          <m:r>
                            <m:t>f</m:t>
                          </m:r>
                        </m:e>
                        <m:sub>
                          <m:r>
                            <m:t>Y</m:t>
                          </m:r>
                        </m:sub>
                      </m:sSub>
                      <m:r>
                        <m:t>(</m:t>
                      </m:r>
                      <m:r>
                        <m:t>y</m:t>
                      </m:r>
                      <m:r>
                        <m:t>)</m:t>
                      </m:r>
                      <m:r>
                        <m:t>=</m:t>
                      </m:r>
                      <m:r>
                        <m:rPr>
                          <m:sty m:val="p"/>
                        </m:rPr>
                        <m:t>exp</m:t>
                      </m:r>
                      <m:d>
                        <m:dPr>
                          <m:begChr m:val="("/>
                          <m:endChr m:val=")"/>
                          <m:grow/>
                        </m:dPr>
                        <m:e>
                          <m:f>
                            <m:fPr>
                              <m:type m:val="bar"/>
                            </m:fPr>
                            <m:num>
                              <m:r>
                                <m:t>−</m:t>
                              </m:r>
                              <m:r>
                                <m:t>y</m:t>
                              </m:r>
                              <m:r>
                                <m:t> </m:t>
                              </m:r>
                              <m:r>
                                <m:t>β</m:t>
                              </m:r>
                              <m:r>
                                <m:t>/</m:t>
                              </m:r>
                              <m:r>
                                <m:t>α</m:t>
                              </m:r>
                              <m:r>
                                <m:t>−</m:t>
                              </m:r>
                              <m:r>
                                <m:t>(</m:t>
                              </m:r>
                              <m:r>
                                <m:t>−</m:t>
                              </m:r>
                              <m:r>
                                <m:rPr>
                                  <m:sty m:val="p"/>
                                </m:rPr>
                                <m:t>log</m:t>
                              </m:r>
                              <m:r>
                                <m:t>(</m:t>
                              </m:r>
                              <m:r>
                                <m:t>β</m:t>
                              </m:r>
                              <m:r>
                                <m:t>)</m:t>
                              </m:r>
                              <m:r>
                                <m:t>)</m:t>
                              </m:r>
                            </m:num>
                            <m:den>
                              <m:r>
                                <m:t>1</m:t>
                              </m:r>
                              <m:r>
                                <m:t>/</m:t>
                              </m:r>
                              <m:r>
                                <m:t>α</m:t>
                              </m:r>
                            </m:den>
                          </m:f>
                          <m:r>
                            <m:t>+</m:t>
                          </m:r>
                          <m:r>
                            <m:t>(</m:t>
                          </m:r>
                          <m:r>
                            <m:t>α</m:t>
                          </m:r>
                          <m:r>
                            <m:t>−</m:t>
                          </m:r>
                          <m:r>
                            <m:t>1</m:t>
                          </m:r>
                          <m:r>
                            <m:t>)</m:t>
                          </m:r>
                          <m:r>
                            <m:rPr>
                              <m:sty m:val="p"/>
                            </m:rPr>
                            <m:t>log</m:t>
                          </m:r>
                          <m:r>
                            <m:t>(</m:t>
                          </m:r>
                          <m:r>
                            <m:t>x</m:t>
                          </m:r>
                          <m:r>
                            <m:t>)</m:t>
                          </m:r>
                          <m:r>
                            <m:t>−</m:t>
                          </m:r>
                          <m:r>
                            <m:rPr>
                              <m:sty m:val="p"/>
                            </m:rPr>
                            <m:t>log</m:t>
                          </m:r>
                          <m:r>
                            <m:t>(</m:t>
                          </m:r>
                          <m:r>
                            <m:t>Γ</m:t>
                          </m:r>
                          <m:r>
                            <m:t>(</m:t>
                          </m:r>
                          <m:r>
                            <m:t>α</m:t>
                          </m:r>
                          <m:r>
                            <m:t>)</m:t>
                          </m:r>
                          <m:r>
                            <m:t>)</m:t>
                          </m:r>
                        </m:e>
                      </m:d>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Hence this is an exponential family distribution with:</a:t>
                </a:r>
              </a:p>
              <a:p>
                <a:pPr lvl="0" marL="0" indent="0">
                  <a:buNone/>
                </a:pPr>
                <a14:m>
                  <m:oMathPara xmlns:m="http://schemas.openxmlformats.org/officeDocument/2006/math">
                    <m:oMathParaPr>
                      <m:jc m:val="center"/>
                    </m:oMathParaPr>
                    <m:oMath>
                      <m:r>
                        <m:t>θ</m:t>
                      </m:r>
                      <m:r>
                        <m:t>=</m:t>
                      </m:r>
                      <m:r>
                        <m:t>−</m:t>
                      </m:r>
                      <m:f>
                        <m:fPr>
                          <m:type m:val="bar"/>
                        </m:fPr>
                        <m:num>
                          <m:r>
                            <m:t>β</m:t>
                          </m:r>
                        </m:num>
                        <m:den>
                          <m:r>
                            <m:t>α</m:t>
                          </m:r>
                        </m:den>
                      </m:f>
                    </m:oMath>
                  </m:oMathPara>
                </a14:m>
              </a:p>
              <a:p>
                <a:pPr lvl="0" marL="0" indent="0">
                  <a:buNone/>
                </a:pPr>
                <a14:m>
                  <m:oMathPara xmlns:m="http://schemas.openxmlformats.org/officeDocument/2006/math">
                    <m:oMathParaPr>
                      <m:jc m:val="center"/>
                    </m:oMathParaPr>
                    <m:oMath>
                      <m:r>
                        <m:t>a</m:t>
                      </m:r>
                      <m:r>
                        <m:t>(</m:t>
                      </m:r>
                      <m:r>
                        <m:t>ϕ</m:t>
                      </m:r>
                      <m:r>
                        <m:t>)</m:t>
                      </m:r>
                      <m:r>
                        <m:t>=</m:t>
                      </m:r>
                      <m:r>
                        <m:t>1</m:t>
                      </m:r>
                      <m:r>
                        <m:t>/</m:t>
                      </m:r>
                      <m:r>
                        <m:t>α</m:t>
                      </m:r>
                    </m:oMath>
                  </m:oMathPara>
                </a14:m>
              </a:p>
              <a:p>
                <a:pPr lvl="0" marL="0" indent="0">
                  <a:buNone/>
                </a:pPr>
                <a14:m>
                  <m:oMathPara xmlns:m="http://schemas.openxmlformats.org/officeDocument/2006/math">
                    <m:oMathParaPr>
                      <m:jc m:val="center"/>
                    </m:oMathParaPr>
                    <m:oMath>
                      <m:r>
                        <m:t>b</m:t>
                      </m:r>
                      <m:r>
                        <m:t>(</m:t>
                      </m:r>
                      <m:r>
                        <m:t>θ</m:t>
                      </m:r>
                      <m:r>
                        <m:t>)</m:t>
                      </m:r>
                      <m:r>
                        <m:t>=</m:t>
                      </m:r>
                      <m:r>
                        <m:rPr>
                          <m:sty m:val="p"/>
                        </m:rPr>
                        <m:t>log</m:t>
                      </m:r>
                      <m:r>
                        <m:t>(</m:t>
                      </m:r>
                      <m:r>
                        <m:t>β</m:t>
                      </m:r>
                      <m:r>
                        <m:t>)</m:t>
                      </m:r>
                    </m:oMath>
                  </m:oMathPara>
                </a14:m>
              </a:p>
              <a:p>
                <a:pPr lvl="0" marL="0" indent="0">
                  <a:buNone/>
                </a:pPr>
                <a14:m>
                  <m:oMathPara xmlns:m="http://schemas.openxmlformats.org/officeDocument/2006/math">
                    <m:oMathParaPr>
                      <m:jc m:val="center"/>
                    </m:oMathParaPr>
                    <m:oMath>
                      <m:r>
                        <m:t>c</m:t>
                      </m:r>
                      <m:r>
                        <m:t>(</m:t>
                      </m:r>
                      <m:r>
                        <m:t>y</m:t>
                      </m:r>
                      <m:r>
                        <m:t>,</m:t>
                      </m:r>
                      <m:r>
                        <m:t>ϕ</m:t>
                      </m:r>
                      <m:r>
                        <m:t>)</m:t>
                      </m:r>
                      <m:r>
                        <m:t>=</m:t>
                      </m:r>
                      <m:r>
                        <m:t>(</m:t>
                      </m:r>
                      <m:r>
                        <m:t>α</m:t>
                      </m:r>
                      <m:r>
                        <m:t>−</m:t>
                      </m:r>
                      <m:r>
                        <m:t>1</m:t>
                      </m:r>
                      <m:r>
                        <m:t>)</m:t>
                      </m:r>
                      <m:r>
                        <m:rPr>
                          <m:sty m:val="p"/>
                        </m:rPr>
                        <m:t>log</m:t>
                      </m:r>
                      <m:r>
                        <m:t>(</m:t>
                      </m:r>
                      <m:r>
                        <m:t>x</m:t>
                      </m:r>
                      <m:r>
                        <m:t>)</m:t>
                      </m:r>
                      <m:r>
                        <m:t>−</m:t>
                      </m:r>
                      <m:r>
                        <m:rPr>
                          <m:sty m:val="p"/>
                        </m:rPr>
                        <m:t>log</m:t>
                      </m:r>
                      <m:r>
                        <m:t>(</m:t>
                      </m:r>
                      <m:r>
                        <m:t>Γ</m:t>
                      </m:r>
                      <m:r>
                        <m:t>(</m:t>
                      </m:r>
                      <m:r>
                        <m:t>a</m:t>
                      </m:r>
                      <m:r>
                        <m:t>l</m:t>
                      </m:r>
                      <m:r>
                        <m:t>p</m:t>
                      </m:r>
                      <m:r>
                        <m:t>h</m:t>
                      </m:r>
                      <m:r>
                        <m:t>a</m:t>
                      </m:r>
                      <m:r>
                        <m:t>)</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the canonical link, we need </a:t>
                </a:r>
                <a14:m>
                  <m:oMath xmlns:m="http://schemas.openxmlformats.org/officeDocument/2006/math">
                    <m:r>
                      <m:t>g</m:t>
                    </m:r>
                    <m:r>
                      <m:t>(</m:t>
                    </m:r>
                    <m:r>
                      <m:t>)</m:t>
                    </m:r>
                  </m:oMath>
                </a14:m>
                <a:r>
                  <a:rPr/>
                  <a:t> so that </a:t>
                </a:r>
                <a14:m>
                  <m:oMath xmlns:m="http://schemas.openxmlformats.org/officeDocument/2006/math">
                    <m:r>
                      <m:t>g</m:t>
                    </m:r>
                    <m:r>
                      <m:t>(</m:t>
                    </m:r>
                    <m:r>
                      <m:t>E</m:t>
                    </m:r>
                    <m:r>
                      <m:t>[</m:t>
                    </m:r>
                    <m:r>
                      <m:t>Y</m:t>
                    </m:r>
                    <m:r>
                      <m:t>|</m:t>
                    </m:r>
                    <m:r>
                      <m:t>X</m:t>
                    </m:r>
                    <m:r>
                      <m:t>]</m:t>
                    </m:r>
                    <m:r>
                      <m:t>)</m:t>
                    </m:r>
                    <m:r>
                      <m:t>=</m:t>
                    </m:r>
                    <m:r>
                      <m:t>θ</m:t>
                    </m:r>
                  </m:oMath>
                </a14:m>
                <a:r>
                  <a:rPr/>
                  <a:t>. Since </a:t>
                </a:r>
                <a14:m>
                  <m:oMath xmlns:m="http://schemas.openxmlformats.org/officeDocument/2006/math">
                    <m:r>
                      <m:t>E</m:t>
                    </m:r>
                    <m:r>
                      <m:t>[</m:t>
                    </m:r>
                    <m:r>
                      <m:t>Y</m:t>
                    </m:r>
                    <m:r>
                      <m:t>|</m:t>
                    </m:r>
                    <m:r>
                      <m:t>X</m:t>
                    </m:r>
                    <m:r>
                      <m:t>]</m:t>
                    </m:r>
                    <m:r>
                      <m:t>=</m:t>
                    </m:r>
                    <m:r>
                      <m:t>α</m:t>
                    </m:r>
                    <m:r>
                      <m:t>/</m:t>
                    </m:r>
                    <m:r>
                      <m:t>β</m:t>
                    </m:r>
                  </m:oMath>
                </a14:m>
                <a:r>
                  <a:rPr/>
                  <a:t> and </a:t>
                </a:r>
                <a14:m>
                  <m:oMath xmlns:m="http://schemas.openxmlformats.org/officeDocument/2006/math">
                    <m:r>
                      <m:t>θ</m:t>
                    </m:r>
                    <m:r>
                      <m:t>=</m:t>
                    </m:r>
                    <m:r>
                      <m:t>−</m:t>
                    </m:r>
                    <m:r>
                      <m:t>β</m:t>
                    </m:r>
                    <m:r>
                      <m:t>/</m:t>
                    </m:r>
                    <m:r>
                      <m:t>α</m:t>
                    </m:r>
                  </m:oMath>
                </a14:m>
                <a:r>
                  <a:rPr/>
                  <a:t>, this means the canonical link is the inverse function </a:t>
                </a:r>
                <a14:m>
                  <m:oMath xmlns:m="http://schemas.openxmlformats.org/officeDocument/2006/math">
                    <m:r>
                      <m:t>g</m:t>
                    </m:r>
                    <m:r>
                      <m:t>(</m:t>
                    </m:r>
                    <m:r>
                      <m:t>x</m:t>
                    </m:r>
                    <m:r>
                      <m:t>)</m:t>
                    </m:r>
                    <m:r>
                      <m:t>=</m:t>
                    </m:r>
                    <m:r>
                      <m:t>−</m:t>
                    </m:r>
                    <m:r>
                      <m:t>1</m:t>
                    </m:r>
                    <m:r>
                      <m:t>/</m:t>
                    </m:r>
                    <m:r>
                      <m:t>x</m:t>
                    </m:r>
                  </m:oMath>
                </a14:m>
                <a:r>
                  <a:rPr/>
                  <a:t>.</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State the model assumptions for</a:t>
            </a:r>
          </a:p>
          <a:p>
            <a:pPr lvl="1"/>
            <a:r>
              <a:rPr/>
              <a:t>Simple linear regression</a:t>
            </a:r>
          </a:p>
          <a:p>
            <a:pPr lvl="1"/>
            <a:r>
              <a:rPr/>
              <a:t>General linear model</a:t>
            </a:r>
          </a:p>
          <a:p>
            <a:pPr lvl="1"/>
            <a:r>
              <a:rPr/>
              <a:t>Generalised linear model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1"/>
                <a:r>
                  <a:rPr/>
                  <a:t>Simple linear regression</a:t>
                </a:r>
              </a:p>
              <a:p>
                <a:pPr lvl="2"/>
                <a:r>
                  <a:rPr/>
                  <a:t>Independent observations</a:t>
                </a:r>
              </a:p>
              <a:p>
                <a:pPr lvl="2"/>
                <a:r>
                  <a:rPr/>
                  <a:t>True linear relationship between variables</a:t>
                </a:r>
              </a:p>
              <a:p>
                <a:pPr lvl="0" marL="0" indent="0">
                  <a:buNone/>
                </a:pPr>
                <a14:m>
                  <m:oMathPara xmlns:m="http://schemas.openxmlformats.org/officeDocument/2006/math">
                    <m:oMathParaPr>
                      <m:jc m:val="center"/>
                    </m:oMathParaPr>
                    <m:oMath>
                      <m:r>
                        <m:t> </m:t>
                      </m:r>
                    </m:oMath>
                  </m:oMathPara>
                </a14:m>
              </a:p>
              <a:p>
                <a:pPr lvl="1"/>
                <a:r>
                  <a:rPr/>
                  <a:t>General linear model</a:t>
                </a:r>
              </a:p>
              <a:p>
                <a:pPr lvl="2"/>
                <a:r>
                  <a:rPr/>
                  <a:t>Independent observations</a:t>
                </a:r>
              </a:p>
              <a:p>
                <a:pPr lvl="2"/>
                <a:r>
                  <a:rPr/>
                  <a:t>Linear predictor describes true relationship between response and independent variables</a:t>
                </a:r>
              </a:p>
              <a:p>
                <a:pPr lvl="2"/>
                <a:r>
                  <a:rPr/>
                  <a:t>Gaussian error distribution</a:t>
                </a:r>
              </a:p>
              <a:p>
                <a:pPr lvl="2"/>
                <a:r>
                  <a:rPr/>
                  <a:t>Constant variance </a:t>
                </a:r>
                <a14:m>
                  <m:oMath xmlns:m="http://schemas.openxmlformats.org/officeDocument/2006/math">
                    <m:sSup>
                      <m:e>
                        <m:r>
                          <m:t>σ</m:t>
                        </m:r>
                      </m:e>
                      <m:sup>
                        <m:r>
                          <m:t>2</m:t>
                        </m:r>
                      </m:sup>
                    </m:sSup>
                  </m:oMath>
                </a14:m>
                <a:r>
                  <a:rPr/>
                  <a:t> (homoscedasticity)</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Practical 3</dc:title>
  <dc:creator>Marc Henrion</dc:creator>
  <cp:keywords/>
  <dcterms:created xsi:type="dcterms:W3CDTF">2019-07-21T17:12:35Z</dcterms:created>
  <dcterms:modified xsi:type="dcterms:W3CDTF">2019-07-21T17:12:35Z</dcterms:modified>
</cp:coreProperties>
</file>